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3192" y="-192"/>
      </p:cViewPr>
      <p:guideLst>
        <p:guide orient="horz" pos="3368"/>
        <p:guide pos="23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267696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497628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37764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267696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497628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object 33"/>
          <p:cNvPicPr/>
          <p:nvPr/>
        </p:nvPicPr>
        <p:blipFill>
          <a:blip r:embed="rId2"/>
          <a:stretch/>
        </p:blipFill>
        <p:spPr>
          <a:xfrm>
            <a:off x="3731760" y="108000"/>
            <a:ext cx="3717000" cy="1655280"/>
          </a:xfrm>
          <a:prstGeom prst="rect">
            <a:avLst/>
          </a:prstGeom>
          <a:ln w="0">
            <a:noFill/>
          </a:ln>
        </p:spPr>
      </p:pic>
      <p:sp>
        <p:nvSpPr>
          <p:cNvPr id="39" name="object 35"/>
          <p:cNvSpPr/>
          <p:nvPr/>
        </p:nvSpPr>
        <p:spPr>
          <a:xfrm>
            <a:off x="111240" y="7000200"/>
            <a:ext cx="7342560" cy="358056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40" name="Группа 1"/>
          <p:cNvGrpSpPr/>
          <p:nvPr/>
        </p:nvGrpSpPr>
        <p:grpSpPr>
          <a:xfrm>
            <a:off x="644400" y="8176320"/>
            <a:ext cx="1144800" cy="129600"/>
            <a:chOff x="644400" y="8176320"/>
            <a:chExt cx="1144800" cy="129600"/>
          </a:xfrm>
        </p:grpSpPr>
        <p:pic>
          <p:nvPicPr>
            <p:cNvPr id="41" name="object 36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100080" cy="1296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2" name="object 37"/>
            <p:cNvSpPr/>
            <p:nvPr/>
          </p:nvSpPr>
          <p:spPr>
            <a:xfrm>
              <a:off x="771480" y="8178120"/>
              <a:ext cx="91440" cy="126360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43" name="object 38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89080" cy="129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4" name="object 39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6080" cy="129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5" name="object 40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6920" cy="1260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6" name="object 41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09800" cy="12780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616280" y="393840"/>
            <a:ext cx="2519640" cy="186408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>
                <a:solidFill>
                  <a:srgbClr val="FFFFFF"/>
                </a:solidFill>
                <a:latin typeface="Calibri"/>
              </a:rPr>
              <a:t>МЕРОПРИЯТИЯ</a:t>
            </a:r>
            <a:r>
              <a:t/>
            </a:r>
            <a:br/>
            <a:r>
              <a:rPr lang="ru-RU" sz="2700" b="1" strike="noStrike" spc="-1">
                <a:solidFill>
                  <a:srgbClr val="FFFFFF"/>
                </a:solidFill>
                <a:latin typeface="Calibri"/>
              </a:rPr>
              <a:t>НА</a:t>
            </a:r>
            <a:r>
              <a:rPr lang="ru-RU" sz="2700" b="1" strike="noStrike" spc="-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2700" b="1" strike="noStrike" spc="-12">
                <a:solidFill>
                  <a:srgbClr val="FFFFFF"/>
                </a:solidFill>
                <a:latin typeface="Calibri"/>
              </a:rPr>
              <a:t>АВГУСТ</a:t>
            </a:r>
            <a:endParaRPr lang="ru-RU" sz="2700" b="0" strike="noStrike" spc="-1">
              <a:latin typeface="Arial"/>
            </a:endParaRPr>
          </a:p>
          <a:p>
            <a:pPr marL="439560" indent="-42732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>
                <a:solidFill>
                  <a:srgbClr val="FFFFFF"/>
                </a:solidFill>
                <a:latin typeface="Calibri"/>
              </a:rPr>
              <a:t>2026</a:t>
            </a:r>
            <a:endParaRPr lang="ru-RU" sz="2700" b="0" strike="noStrike" spc="-1">
              <a:latin typeface="Arial"/>
            </a:endParaRPr>
          </a:p>
        </p:txBody>
      </p:sp>
      <p:sp>
        <p:nvSpPr>
          <p:cNvPr id="48" name="object 43"/>
          <p:cNvSpPr/>
          <p:nvPr/>
        </p:nvSpPr>
        <p:spPr>
          <a:xfrm>
            <a:off x="628920" y="8441640"/>
            <a:ext cx="5110920" cy="2021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  <a:buNone/>
            </a:pPr>
            <a:r>
              <a:rPr lang="ru-RU" sz="44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ПРИХОДИТЕ,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DejaVu Sans"/>
              </a:rPr>
              <a:t>МЫ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DejaVu Sans"/>
              </a:rPr>
              <a:t>ВАС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ЖДЕМ!</a:t>
            </a:r>
            <a:endParaRPr lang="ru-RU" sz="4400" b="0" strike="noStrike" spc="-1"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  <a:buNone/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Наши</a:t>
            </a:r>
            <a:r>
              <a:rPr lang="ru-RU" sz="1300" b="0" strike="noStrike" spc="-35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13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контакты: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  <a:buNone/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Адрес:Пермский край п.Куеда ул.Ленина,2в</a:t>
            </a:r>
            <a:r>
              <a:t/>
            </a:r>
            <a:br/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Контактный номер: 8 (34262)3-16-99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  <a:buNone/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Шамсутдинова Оксана Владимировна</a:t>
            </a:r>
            <a:endParaRPr lang="ru-RU" sz="1300" b="0" strike="noStrike" spc="-1">
              <a:latin typeface="Arial"/>
            </a:endParaRPr>
          </a:p>
        </p:txBody>
      </p:sp>
      <p:sp>
        <p:nvSpPr>
          <p:cNvPr id="49" name="object 44"/>
          <p:cNvSpPr/>
          <p:nvPr/>
        </p:nvSpPr>
        <p:spPr>
          <a:xfrm>
            <a:off x="3819240" y="7361640"/>
            <a:ext cx="3294360" cy="829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  <a:buNone/>
              <a:tabLst>
                <a:tab pos="0" algn="l"/>
              </a:tabLst>
            </a:pP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Время</a:t>
            </a:r>
            <a:r>
              <a:rPr lang="ru-RU" sz="1600" b="1" strike="noStrike" spc="-66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работы: понедельник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четверг 09:00</a:t>
            </a:r>
            <a:r>
              <a:rPr lang="ru-RU" sz="1600" b="1" strike="noStrike" spc="-7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lang="ru-RU" sz="1600" b="1" strike="noStrike" spc="-15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21">
                <a:solidFill>
                  <a:srgbClr val="58595B"/>
                </a:solidFill>
                <a:latin typeface="Calibri"/>
                <a:ea typeface="DejaVu Sans"/>
              </a:rPr>
              <a:t>17:00 пятница  09:00 – 16-45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50" name="object 45"/>
          <p:cNvSpPr/>
          <p:nvPr/>
        </p:nvSpPr>
        <p:spPr>
          <a:xfrm>
            <a:off x="6123240" y="8786520"/>
            <a:ext cx="91440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  <a:buNone/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474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пенсионного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799"/>
              </a:lnSpc>
              <a:buNone/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 социального</a:t>
            </a:r>
            <a:r>
              <a:rPr lang="ru-RU" sz="800" b="0" strike="noStrike" spc="474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страхования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  <a:ea typeface="DejaVu Sans"/>
              </a:rPr>
              <a:t>РФ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799"/>
              </a:lnSpc>
              <a:buNone/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по</a:t>
            </a:r>
            <a:r>
              <a:rPr lang="ru-RU" sz="800" b="0" strike="noStrike" spc="21">
                <a:solidFill>
                  <a:srgbClr val="FFFFFF"/>
                </a:solidFill>
                <a:latin typeface="Calibri"/>
                <a:ea typeface="DejaVu Sans"/>
              </a:rPr>
              <a:t> Пермскому краю</a:t>
            </a:r>
            <a:endParaRPr lang="ru-RU" sz="800" b="0" strike="noStrike" spc="-1">
              <a:latin typeface="Arial"/>
            </a:endParaRPr>
          </a:p>
        </p:txBody>
      </p:sp>
      <p:grpSp>
        <p:nvGrpSpPr>
          <p:cNvPr id="51" name="Группа 103"/>
          <p:cNvGrpSpPr/>
          <p:nvPr/>
        </p:nvGrpSpPr>
        <p:grpSpPr>
          <a:xfrm>
            <a:off x="512280" y="489240"/>
            <a:ext cx="2514600" cy="979920"/>
            <a:chOff x="512280" y="489240"/>
            <a:chExt cx="2514600" cy="979920"/>
          </a:xfrm>
        </p:grpSpPr>
        <p:pic>
          <p:nvPicPr>
            <p:cNvPr id="52" name="object 49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6280" cy="9540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3" name="object 50"/>
            <p:cNvSpPr/>
            <p:nvPr/>
          </p:nvSpPr>
          <p:spPr>
            <a:xfrm>
              <a:off x="1577160" y="814680"/>
              <a:ext cx="291960" cy="18216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54" name="object 51"/>
            <p:cNvGrpSpPr/>
            <p:nvPr/>
          </p:nvGrpSpPr>
          <p:grpSpPr>
            <a:xfrm>
              <a:off x="1917720" y="814680"/>
              <a:ext cx="444600" cy="147960"/>
              <a:chOff x="1917720" y="814680"/>
              <a:chExt cx="444600" cy="147960"/>
            </a:xfrm>
          </p:grpSpPr>
          <p:sp>
            <p:nvSpPr>
              <p:cNvPr id="55" name="object 52"/>
              <p:cNvSpPr/>
              <p:nvPr/>
            </p:nvSpPr>
            <p:spPr>
              <a:xfrm>
                <a:off x="1917720" y="814680"/>
                <a:ext cx="287640" cy="14796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56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18080" cy="14688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57" name="object 54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6600" cy="15048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58" name="object 55"/>
            <p:cNvGrpSpPr/>
            <p:nvPr/>
          </p:nvGrpSpPr>
          <p:grpSpPr>
            <a:xfrm>
              <a:off x="1762920" y="1051200"/>
              <a:ext cx="674280" cy="180360"/>
              <a:chOff x="1762920" y="1051200"/>
              <a:chExt cx="674280" cy="180360"/>
            </a:xfrm>
          </p:grpSpPr>
          <p:pic>
            <p:nvPicPr>
              <p:cNvPr id="59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19520" cy="14688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0" name="object 57"/>
              <p:cNvSpPr/>
              <p:nvPr/>
            </p:nvSpPr>
            <p:spPr>
              <a:xfrm>
                <a:off x="1917720" y="1051200"/>
                <a:ext cx="519480" cy="180360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61" name="object 58"/>
            <p:cNvGrpSpPr/>
            <p:nvPr/>
          </p:nvGrpSpPr>
          <p:grpSpPr>
            <a:xfrm>
              <a:off x="2489040" y="1051560"/>
              <a:ext cx="287640" cy="146880"/>
              <a:chOff x="2489040" y="1051560"/>
              <a:chExt cx="287640" cy="146880"/>
            </a:xfrm>
          </p:grpSpPr>
          <p:pic>
            <p:nvPicPr>
              <p:cNvPr id="62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6720" cy="1468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3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17720" cy="14688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4" name="object 61"/>
            <p:cNvGrpSpPr/>
            <p:nvPr/>
          </p:nvGrpSpPr>
          <p:grpSpPr>
            <a:xfrm>
              <a:off x="1556640" y="1284480"/>
              <a:ext cx="1470240" cy="184680"/>
              <a:chOff x="1556640" y="1284480"/>
              <a:chExt cx="1470240" cy="184680"/>
            </a:xfrm>
          </p:grpSpPr>
          <p:pic>
            <p:nvPicPr>
              <p:cNvPr id="65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40040" cy="1522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6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61280" cy="1522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7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7120" cy="1846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8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61280" cy="15228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9" name="object 66"/>
              <p:cNvSpPr/>
              <p:nvPr/>
            </p:nvSpPr>
            <p:spPr>
              <a:xfrm>
                <a:off x="2494080" y="1290960"/>
                <a:ext cx="135360" cy="14652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70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7040" cy="1782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1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5240" cy="14688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72" name="Прямоугольник: скругленные углы 2"/>
          <p:cNvSpPr/>
          <p:nvPr/>
        </p:nvSpPr>
        <p:spPr>
          <a:xfrm>
            <a:off x="6140520" y="9593640"/>
            <a:ext cx="871560" cy="85536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3" name="Овал 3"/>
          <p:cNvSpPr/>
          <p:nvPr/>
        </p:nvSpPr>
        <p:spPr>
          <a:xfrm>
            <a:off x="6047640" y="7937640"/>
            <a:ext cx="812160" cy="8121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74" name="object 48"/>
          <p:cNvPicPr/>
          <p:nvPr/>
        </p:nvPicPr>
        <p:blipFill>
          <a:blip r:embed="rId20"/>
          <a:stretch/>
        </p:blipFill>
        <p:spPr>
          <a:xfrm>
            <a:off x="6162120" y="8141760"/>
            <a:ext cx="598320" cy="513360"/>
          </a:xfrm>
          <a:prstGeom prst="rect">
            <a:avLst/>
          </a:prstGeom>
          <a:ln w="0">
            <a:noFill/>
          </a:ln>
        </p:spPr>
      </p:pic>
      <p:pic>
        <p:nvPicPr>
          <p:cNvPr id="75" name="Рисунок 7"/>
          <p:cNvPicPr/>
          <p:nvPr/>
        </p:nvPicPr>
        <p:blipFill>
          <a:blip r:embed="rId21"/>
          <a:stretch/>
        </p:blipFill>
        <p:spPr>
          <a:xfrm>
            <a:off x="6153120" y="9577080"/>
            <a:ext cx="858960" cy="85896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6" name="Таблица 4"/>
          <p:cNvGraphicFramePr/>
          <p:nvPr>
            <p:extLst>
              <p:ext uri="{D42A27DB-BD31-4B8C-83A1-F6EECF244321}">
                <p14:modId xmlns:p14="http://schemas.microsoft.com/office/powerpoint/2010/main" val="23269881"/>
              </p:ext>
            </p:extLst>
          </p:nvPr>
        </p:nvGraphicFramePr>
        <p:xfrm>
          <a:off x="389160" y="1967400"/>
          <a:ext cx="6789600" cy="4756320"/>
        </p:xfrm>
        <a:graphic>
          <a:graphicData uri="http://schemas.openxmlformats.org/drawingml/2006/table">
            <a:tbl>
              <a:tblPr/>
              <a:tblGrid>
                <a:gridCol w="842400"/>
                <a:gridCol w="4796280"/>
                <a:gridCol w="1150920"/>
              </a:tblGrid>
              <a:tr h="6404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Дата 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Мероприятие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Время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начала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+mj-lt"/>
                          <a:cs typeface="Arial" pitchFamily="34" charset="0"/>
                        </a:rPr>
                        <a:t>03.08</a:t>
                      </a:r>
                      <a:endParaRPr lang="ru-RU" sz="1800" b="0" strike="noStrike" spc="-1" dirty="0"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+mj-lt"/>
                        </a:rPr>
                        <a:t>Занятие  группы «Здоровья»  для  начинающих</a:t>
                      </a:r>
                      <a:endParaRPr lang="ru-RU" sz="1800" b="0" strike="noStrike" spc="-1">
                        <a:latin typeface="+mj-lt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+mj-lt"/>
                        </a:rPr>
                        <a:t>09-00</a:t>
                      </a:r>
                      <a:endParaRPr lang="ru-RU" sz="1800" b="0" strike="noStrike" spc="-1">
                        <a:latin typeface="+mj-lt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64044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ru-RU" sz="1800" b="0" strike="noStrike" spc="-1" dirty="0">
                          <a:latin typeface="+mj-lt"/>
                        </a:rPr>
                        <a:t>06.08</a:t>
                      </a: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+mj-lt"/>
                        </a:rPr>
                        <a:t>Все  для  Победы:  изготовление  окопных свечей, спичек, чая</a:t>
                      </a:r>
                      <a:endParaRPr lang="ru-RU" sz="1800" b="0" strike="noStrike" spc="-1" dirty="0">
                        <a:latin typeface="+mj-lt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+mj-lt"/>
                        </a:rPr>
                        <a:t>12-00</a:t>
                      </a:r>
                      <a:endParaRPr lang="ru-RU" sz="1800" b="0" strike="noStrike" spc="-1">
                        <a:latin typeface="+mj-lt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64044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ru-RU" sz="1800" b="0" strike="noStrike" spc="-1">
                          <a:latin typeface="+mj-lt"/>
                        </a:rPr>
                        <a:t>10.08</a:t>
                      </a: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+mj-lt"/>
                        </a:rPr>
                        <a:t>Занятие  группы «Здоровья»  для  начинающих</a:t>
                      </a:r>
                      <a:endParaRPr lang="ru-RU" sz="1800" b="0" strike="noStrike" spc="-1" dirty="0">
                        <a:latin typeface="+mj-lt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ru-RU" sz="1800" b="0" strike="noStrike" spc="-1">
                          <a:latin typeface="+mj-lt"/>
                        </a:rPr>
                        <a:t>09-00</a:t>
                      </a: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58248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ru-RU" sz="1800" b="0" strike="noStrike" spc="-1">
                          <a:latin typeface="+mj-lt"/>
                        </a:rPr>
                        <a:t>14.08</a:t>
                      </a: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+mj-lt"/>
                        </a:rPr>
                        <a:t>День рождения ЦОСП Куеда, нам 1  год- подведение итогов, чаепитие</a:t>
                      </a:r>
                      <a:endParaRPr lang="ru-RU" sz="1800" b="0" strike="noStrike" spc="-1" dirty="0">
                        <a:latin typeface="+mj-lt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endParaRPr lang="ru-RU" sz="1800" b="0" strike="noStrike" spc="-1" dirty="0">
                        <a:latin typeface="+mj-lt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+mj-lt"/>
                        </a:rPr>
                        <a:t>12-00</a:t>
                      </a:r>
                      <a:endParaRPr lang="ru-RU" sz="1800" b="0" strike="noStrike" spc="-1">
                        <a:latin typeface="+mj-lt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64044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ru-RU" sz="1800" b="0" strike="noStrike" spc="-1">
                          <a:latin typeface="+mj-lt"/>
                        </a:rPr>
                        <a:t>17.08</a:t>
                      </a: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+mj-lt"/>
                        </a:rPr>
                        <a:t>Занятие  группы «Здоровья»  для  начинающих</a:t>
                      </a:r>
                      <a:endParaRPr lang="ru-RU" sz="1800" b="0" strike="noStrike" spc="-1" dirty="0">
                        <a:latin typeface="+mj-lt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ru-RU" sz="1800" b="0" strike="noStrike" spc="-1" dirty="0">
                          <a:latin typeface="+mj-lt"/>
                        </a:rPr>
                        <a:t>09-00</a:t>
                      </a: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ru-RU" sz="1800" b="0" strike="noStrike" spc="-1">
                          <a:latin typeface="+mj-lt"/>
                        </a:rPr>
                        <a:t>27.08</a:t>
                      </a: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+mj-lt"/>
                        </a:rPr>
                        <a:t>Все  для  Победы:  изготовление  и сбор посылки</a:t>
                      </a:r>
                      <a:endParaRPr lang="ru-RU" sz="1800" b="0" strike="noStrike" spc="-1">
                        <a:latin typeface="+mj-lt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ru-RU" sz="1800" b="0" strike="noStrike" spc="-1" dirty="0">
                          <a:latin typeface="+mj-lt"/>
                        </a:rPr>
                        <a:t>12-00</a:t>
                      </a: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252</TotalTime>
  <Words>105</Words>
  <Application>Microsoft Office PowerPoint</Application>
  <PresentationFormat>Произвольный</PresentationFormat>
  <Paragraphs>32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069PelenevMS</cp:lastModifiedBy>
  <cp:revision>65</cp:revision>
  <cp:lastPrinted>2026-05-20T14:06:51Z</cp:lastPrinted>
  <dcterms:created xsi:type="dcterms:W3CDTF">2025-11-06T11:20:25Z</dcterms:created>
  <dcterms:modified xsi:type="dcterms:W3CDTF">2026-07-28T03:38:31Z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