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png" ContentType="image/pn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</p:sldIdLst>
  <p:sldSz cx="7556500" cy="10693400"/>
  <p:notesSz cx="7556500" cy="106934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6737" y="3314954"/>
            <a:ext cx="6423025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3475" y="5988304"/>
            <a:ext cx="5289550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1300" b="0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260"/>
              </a:lnSpc>
            </a:pPr>
            <a:r>
              <a:rPr dirty="0"/>
              <a:t>Наши</a:t>
            </a:r>
            <a:r>
              <a:rPr dirty="0" spc="-35"/>
              <a:t> </a:t>
            </a:r>
            <a:r>
              <a:rPr dirty="0" spc="-10"/>
              <a:t>контакты:</a:t>
            </a:r>
          </a:p>
          <a:p>
            <a:pPr marL="12700" marR="5080">
              <a:lnSpc>
                <a:spcPct val="86900"/>
              </a:lnSpc>
              <a:spcBef>
                <a:spcPts val="130"/>
              </a:spcBef>
            </a:pPr>
            <a:r>
              <a:rPr dirty="0"/>
              <a:t>Адрес:</a:t>
            </a:r>
            <a:r>
              <a:rPr dirty="0" spc="-15"/>
              <a:t> </a:t>
            </a:r>
            <a:r>
              <a:rPr dirty="0"/>
              <a:t>с.Карагай</a:t>
            </a:r>
            <a:r>
              <a:rPr dirty="0" spc="254"/>
              <a:t> </a:t>
            </a:r>
            <a:r>
              <a:rPr dirty="0" spc="-10"/>
              <a:t>ул.К.Маркса,23 Контактный</a:t>
            </a:r>
            <a:r>
              <a:rPr dirty="0" spc="-25"/>
              <a:t> </a:t>
            </a:r>
            <a:r>
              <a:rPr dirty="0"/>
              <a:t>номер</a:t>
            </a:r>
            <a:r>
              <a:rPr dirty="0" spc="-15"/>
              <a:t> </a:t>
            </a:r>
            <a:r>
              <a:rPr dirty="0"/>
              <a:t>8(34297)</a:t>
            </a:r>
            <a:r>
              <a:rPr dirty="0" spc="45"/>
              <a:t> </a:t>
            </a:r>
            <a:r>
              <a:rPr dirty="0" spc="-20"/>
              <a:t>3-</a:t>
            </a:r>
            <a:r>
              <a:rPr dirty="0" spc="-10"/>
              <a:t>11-</a:t>
            </a:r>
            <a:r>
              <a:rPr dirty="0" spc="-25"/>
              <a:t>58 </a:t>
            </a:r>
            <a:r>
              <a:rPr dirty="0"/>
              <a:t>ФИО</a:t>
            </a:r>
            <a:r>
              <a:rPr dirty="0" spc="-50"/>
              <a:t> </a:t>
            </a:r>
            <a:r>
              <a:rPr dirty="0"/>
              <a:t>Суханова Галина</a:t>
            </a:r>
            <a:r>
              <a:rPr dirty="0" spc="-25"/>
              <a:t> </a:t>
            </a:r>
            <a:r>
              <a:rPr dirty="0" spc="-10"/>
              <a:t>Вячеславовна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1300" b="0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260"/>
              </a:lnSpc>
            </a:pPr>
            <a:r>
              <a:rPr dirty="0"/>
              <a:t>Наши</a:t>
            </a:r>
            <a:r>
              <a:rPr dirty="0" spc="-35"/>
              <a:t> </a:t>
            </a:r>
            <a:r>
              <a:rPr dirty="0" spc="-10"/>
              <a:t>контакты:</a:t>
            </a:r>
          </a:p>
          <a:p>
            <a:pPr marL="12700" marR="5080">
              <a:lnSpc>
                <a:spcPct val="86900"/>
              </a:lnSpc>
              <a:spcBef>
                <a:spcPts val="130"/>
              </a:spcBef>
            </a:pPr>
            <a:r>
              <a:rPr dirty="0"/>
              <a:t>Адрес:</a:t>
            </a:r>
            <a:r>
              <a:rPr dirty="0" spc="-15"/>
              <a:t> </a:t>
            </a:r>
            <a:r>
              <a:rPr dirty="0"/>
              <a:t>с.Карагай</a:t>
            </a:r>
            <a:r>
              <a:rPr dirty="0" spc="254"/>
              <a:t> </a:t>
            </a:r>
            <a:r>
              <a:rPr dirty="0" spc="-10"/>
              <a:t>ул.К.Маркса,23 Контактный</a:t>
            </a:r>
            <a:r>
              <a:rPr dirty="0" spc="-25"/>
              <a:t> </a:t>
            </a:r>
            <a:r>
              <a:rPr dirty="0"/>
              <a:t>номер</a:t>
            </a:r>
            <a:r>
              <a:rPr dirty="0" spc="-15"/>
              <a:t> </a:t>
            </a:r>
            <a:r>
              <a:rPr dirty="0"/>
              <a:t>8(34297)</a:t>
            </a:r>
            <a:r>
              <a:rPr dirty="0" spc="45"/>
              <a:t> </a:t>
            </a:r>
            <a:r>
              <a:rPr dirty="0" spc="-20"/>
              <a:t>3-</a:t>
            </a:r>
            <a:r>
              <a:rPr dirty="0" spc="-10"/>
              <a:t>11-</a:t>
            </a:r>
            <a:r>
              <a:rPr dirty="0" spc="-25"/>
              <a:t>58 </a:t>
            </a:r>
            <a:r>
              <a:rPr dirty="0"/>
              <a:t>ФИО</a:t>
            </a:r>
            <a:r>
              <a:rPr dirty="0" spc="-50"/>
              <a:t> </a:t>
            </a:r>
            <a:r>
              <a:rPr dirty="0"/>
              <a:t>Суханова Галина</a:t>
            </a:r>
            <a:r>
              <a:rPr dirty="0" spc="-25"/>
              <a:t> </a:t>
            </a:r>
            <a:r>
              <a:rPr dirty="0" spc="-10"/>
              <a:t>Вячеславовна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377825" y="2459482"/>
            <a:ext cx="3287077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3891597" y="2459482"/>
            <a:ext cx="3287077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1300" b="0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260"/>
              </a:lnSpc>
            </a:pPr>
            <a:r>
              <a:rPr dirty="0"/>
              <a:t>Наши</a:t>
            </a:r>
            <a:r>
              <a:rPr dirty="0" spc="-35"/>
              <a:t> </a:t>
            </a:r>
            <a:r>
              <a:rPr dirty="0" spc="-10"/>
              <a:t>контакты:</a:t>
            </a:r>
          </a:p>
          <a:p>
            <a:pPr marL="12700" marR="5080">
              <a:lnSpc>
                <a:spcPct val="86900"/>
              </a:lnSpc>
              <a:spcBef>
                <a:spcPts val="130"/>
              </a:spcBef>
            </a:pPr>
            <a:r>
              <a:rPr dirty="0"/>
              <a:t>Адрес:</a:t>
            </a:r>
            <a:r>
              <a:rPr dirty="0" spc="-15"/>
              <a:t> </a:t>
            </a:r>
            <a:r>
              <a:rPr dirty="0"/>
              <a:t>с.Карагай</a:t>
            </a:r>
            <a:r>
              <a:rPr dirty="0" spc="254"/>
              <a:t> </a:t>
            </a:r>
            <a:r>
              <a:rPr dirty="0" spc="-10"/>
              <a:t>ул.К.Маркса,23 Контактный</a:t>
            </a:r>
            <a:r>
              <a:rPr dirty="0" spc="-25"/>
              <a:t> </a:t>
            </a:r>
            <a:r>
              <a:rPr dirty="0"/>
              <a:t>номер</a:t>
            </a:r>
            <a:r>
              <a:rPr dirty="0" spc="-15"/>
              <a:t> </a:t>
            </a:r>
            <a:r>
              <a:rPr dirty="0"/>
              <a:t>8(34297)</a:t>
            </a:r>
            <a:r>
              <a:rPr dirty="0" spc="45"/>
              <a:t> </a:t>
            </a:r>
            <a:r>
              <a:rPr dirty="0" spc="-20"/>
              <a:t>3-</a:t>
            </a:r>
            <a:r>
              <a:rPr dirty="0" spc="-10"/>
              <a:t>11-</a:t>
            </a:r>
            <a:r>
              <a:rPr dirty="0" spc="-25"/>
              <a:t>58 </a:t>
            </a:r>
            <a:r>
              <a:rPr dirty="0"/>
              <a:t>ФИО</a:t>
            </a:r>
            <a:r>
              <a:rPr dirty="0" spc="-50"/>
              <a:t> </a:t>
            </a:r>
            <a:r>
              <a:rPr dirty="0"/>
              <a:t>Суханова Галина</a:t>
            </a:r>
            <a:r>
              <a:rPr dirty="0" spc="-25"/>
              <a:t> </a:t>
            </a:r>
            <a:r>
              <a:rPr dirty="0" spc="-10"/>
              <a:t>Вячеславовна</a:t>
            </a:r>
          </a:p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1300" b="0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260"/>
              </a:lnSpc>
            </a:pPr>
            <a:r>
              <a:rPr dirty="0"/>
              <a:t>Наши</a:t>
            </a:r>
            <a:r>
              <a:rPr dirty="0" spc="-35"/>
              <a:t> </a:t>
            </a:r>
            <a:r>
              <a:rPr dirty="0" spc="-10"/>
              <a:t>контакты:</a:t>
            </a:r>
          </a:p>
          <a:p>
            <a:pPr marL="12700" marR="5080">
              <a:lnSpc>
                <a:spcPct val="86900"/>
              </a:lnSpc>
              <a:spcBef>
                <a:spcPts val="130"/>
              </a:spcBef>
            </a:pPr>
            <a:r>
              <a:rPr dirty="0"/>
              <a:t>Адрес:</a:t>
            </a:r>
            <a:r>
              <a:rPr dirty="0" spc="-15"/>
              <a:t> </a:t>
            </a:r>
            <a:r>
              <a:rPr dirty="0"/>
              <a:t>с.Карагай</a:t>
            </a:r>
            <a:r>
              <a:rPr dirty="0" spc="254"/>
              <a:t> </a:t>
            </a:r>
            <a:r>
              <a:rPr dirty="0" spc="-10"/>
              <a:t>ул.К.Маркса,23 Контактный</a:t>
            </a:r>
            <a:r>
              <a:rPr dirty="0" spc="-25"/>
              <a:t> </a:t>
            </a:r>
            <a:r>
              <a:rPr dirty="0"/>
              <a:t>номер</a:t>
            </a:r>
            <a:r>
              <a:rPr dirty="0" spc="-15"/>
              <a:t> </a:t>
            </a:r>
            <a:r>
              <a:rPr dirty="0"/>
              <a:t>8(34297)</a:t>
            </a:r>
            <a:r>
              <a:rPr dirty="0" spc="45"/>
              <a:t> </a:t>
            </a:r>
            <a:r>
              <a:rPr dirty="0" spc="-20"/>
              <a:t>3-</a:t>
            </a:r>
            <a:r>
              <a:rPr dirty="0" spc="-10"/>
              <a:t>11-</a:t>
            </a:r>
            <a:r>
              <a:rPr dirty="0" spc="-25"/>
              <a:t>58 </a:t>
            </a:r>
            <a:r>
              <a:rPr dirty="0"/>
              <a:t>ФИО</a:t>
            </a:r>
            <a:r>
              <a:rPr dirty="0" spc="-50"/>
              <a:t> </a:t>
            </a:r>
            <a:r>
              <a:rPr dirty="0"/>
              <a:t>Суханова Галина</a:t>
            </a:r>
            <a:r>
              <a:rPr dirty="0" spc="-25"/>
              <a:t> </a:t>
            </a:r>
            <a:r>
              <a:rPr dirty="0" spc="-10"/>
              <a:t>Вячеславовна</a:t>
            </a:r>
          </a:p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1300" b="0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260"/>
              </a:lnSpc>
            </a:pPr>
            <a:r>
              <a:rPr dirty="0"/>
              <a:t>Наши</a:t>
            </a:r>
            <a:r>
              <a:rPr dirty="0" spc="-35"/>
              <a:t> </a:t>
            </a:r>
            <a:r>
              <a:rPr dirty="0" spc="-10"/>
              <a:t>контакты:</a:t>
            </a:r>
          </a:p>
          <a:p>
            <a:pPr marL="12700" marR="5080">
              <a:lnSpc>
                <a:spcPct val="86900"/>
              </a:lnSpc>
              <a:spcBef>
                <a:spcPts val="130"/>
              </a:spcBef>
            </a:pPr>
            <a:r>
              <a:rPr dirty="0"/>
              <a:t>Адрес:</a:t>
            </a:r>
            <a:r>
              <a:rPr dirty="0" spc="-15"/>
              <a:t> </a:t>
            </a:r>
            <a:r>
              <a:rPr dirty="0"/>
              <a:t>с.Карагай</a:t>
            </a:r>
            <a:r>
              <a:rPr dirty="0" spc="254"/>
              <a:t> </a:t>
            </a:r>
            <a:r>
              <a:rPr dirty="0" spc="-10"/>
              <a:t>ул.К.Маркса,23 Контактный</a:t>
            </a:r>
            <a:r>
              <a:rPr dirty="0" spc="-25"/>
              <a:t> </a:t>
            </a:r>
            <a:r>
              <a:rPr dirty="0"/>
              <a:t>номер</a:t>
            </a:r>
            <a:r>
              <a:rPr dirty="0" spc="-15"/>
              <a:t> </a:t>
            </a:r>
            <a:r>
              <a:rPr dirty="0"/>
              <a:t>8(34297)</a:t>
            </a:r>
            <a:r>
              <a:rPr dirty="0" spc="45"/>
              <a:t> </a:t>
            </a:r>
            <a:r>
              <a:rPr dirty="0" spc="-20"/>
              <a:t>3-</a:t>
            </a:r>
            <a:r>
              <a:rPr dirty="0" spc="-10"/>
              <a:t>11-</a:t>
            </a:r>
            <a:r>
              <a:rPr dirty="0" spc="-25"/>
              <a:t>58 </a:t>
            </a:r>
            <a:r>
              <a:rPr dirty="0"/>
              <a:t>ФИО</a:t>
            </a:r>
            <a:r>
              <a:rPr dirty="0" spc="-50"/>
              <a:t> </a:t>
            </a:r>
            <a:r>
              <a:rPr dirty="0"/>
              <a:t>Суханова Галина</a:t>
            </a:r>
            <a:r>
              <a:rPr dirty="0" spc="-25"/>
              <a:t> </a:t>
            </a:r>
            <a:r>
              <a:rPr dirty="0" spc="-10"/>
              <a:t>Вячеславовна</a:t>
            </a:r>
          </a:p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Relationship Id="rId7" Type="http://schemas.openxmlformats.org/officeDocument/2006/relationships/image" Target="../media/image1.png"/><Relationship Id="rId8" Type="http://schemas.openxmlformats.org/officeDocument/2006/relationships/image" Target="../media/image2.png"/><Relationship Id="rId9" Type="http://schemas.openxmlformats.org/officeDocument/2006/relationships/image" Target="../media/image3.png"/><Relationship Id="rId10" Type="http://schemas.openxmlformats.org/officeDocument/2006/relationships/image" Target="../media/image4.png"/><Relationship Id="rId11" Type="http://schemas.openxmlformats.org/officeDocument/2006/relationships/image" Target="../media/image5.png"/><Relationship Id="rId12" Type="http://schemas.openxmlformats.org/officeDocument/2006/relationships/image" Target="../media/image6.png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3730752" y="106679"/>
            <a:ext cx="3721607" cy="1661159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109728" y="7001255"/>
            <a:ext cx="7345680" cy="3584575"/>
          </a:xfrm>
          <a:custGeom>
            <a:avLst/>
            <a:gdLst/>
            <a:ahLst/>
            <a:cxnLst/>
            <a:rect l="l" t="t" r="r" b="b"/>
            <a:pathLst>
              <a:path w="7345680" h="3584575">
                <a:moveTo>
                  <a:pt x="0" y="0"/>
                </a:moveTo>
                <a:lnTo>
                  <a:pt x="1587" y="3584129"/>
                </a:lnTo>
                <a:lnTo>
                  <a:pt x="7345172" y="3584129"/>
                </a:lnTo>
                <a:lnTo>
                  <a:pt x="7345045" y="1398777"/>
                </a:lnTo>
                <a:lnTo>
                  <a:pt x="7272401" y="1412113"/>
                </a:lnTo>
                <a:lnTo>
                  <a:pt x="7198106" y="1424939"/>
                </a:lnTo>
                <a:lnTo>
                  <a:pt x="7122160" y="1437004"/>
                </a:lnTo>
                <a:lnTo>
                  <a:pt x="7044563" y="1448434"/>
                </a:lnTo>
                <a:lnTo>
                  <a:pt x="6965442" y="1459229"/>
                </a:lnTo>
                <a:lnTo>
                  <a:pt x="6884924" y="1469389"/>
                </a:lnTo>
                <a:lnTo>
                  <a:pt x="6802882" y="1478788"/>
                </a:lnTo>
                <a:lnTo>
                  <a:pt x="6719443" y="1487551"/>
                </a:lnTo>
                <a:lnTo>
                  <a:pt x="6634607" y="1495552"/>
                </a:lnTo>
                <a:lnTo>
                  <a:pt x="6548501" y="1502917"/>
                </a:lnTo>
                <a:lnTo>
                  <a:pt x="6461125" y="1509521"/>
                </a:lnTo>
                <a:lnTo>
                  <a:pt x="6372479" y="1515490"/>
                </a:lnTo>
                <a:lnTo>
                  <a:pt x="6282690" y="1520697"/>
                </a:lnTo>
                <a:lnTo>
                  <a:pt x="6191758" y="1525142"/>
                </a:lnTo>
                <a:lnTo>
                  <a:pt x="6099683" y="1528826"/>
                </a:lnTo>
                <a:lnTo>
                  <a:pt x="6006465" y="1531873"/>
                </a:lnTo>
                <a:lnTo>
                  <a:pt x="5912358" y="1534159"/>
                </a:lnTo>
                <a:lnTo>
                  <a:pt x="5817235" y="1535557"/>
                </a:lnTo>
                <a:lnTo>
                  <a:pt x="5721223" y="1536319"/>
                </a:lnTo>
                <a:lnTo>
                  <a:pt x="5624195" y="1536191"/>
                </a:lnTo>
                <a:lnTo>
                  <a:pt x="5526405" y="1535429"/>
                </a:lnTo>
                <a:lnTo>
                  <a:pt x="5427853" y="1533778"/>
                </a:lnTo>
                <a:lnTo>
                  <a:pt x="5328412" y="1531365"/>
                </a:lnTo>
                <a:lnTo>
                  <a:pt x="5228336" y="1528190"/>
                </a:lnTo>
                <a:lnTo>
                  <a:pt x="5127625" y="1524127"/>
                </a:lnTo>
                <a:lnTo>
                  <a:pt x="5026279" y="1519301"/>
                </a:lnTo>
                <a:lnTo>
                  <a:pt x="4924298" y="1513585"/>
                </a:lnTo>
                <a:lnTo>
                  <a:pt x="4821809" y="1507108"/>
                </a:lnTo>
                <a:lnTo>
                  <a:pt x="4718812" y="1499870"/>
                </a:lnTo>
                <a:lnTo>
                  <a:pt x="4615434" y="1491614"/>
                </a:lnTo>
                <a:lnTo>
                  <a:pt x="4511548" y="1482597"/>
                </a:lnTo>
                <a:lnTo>
                  <a:pt x="4407281" y="1472819"/>
                </a:lnTo>
                <a:lnTo>
                  <a:pt x="4302760" y="1462023"/>
                </a:lnTo>
                <a:lnTo>
                  <a:pt x="4197858" y="1450466"/>
                </a:lnTo>
                <a:lnTo>
                  <a:pt x="4092829" y="1438020"/>
                </a:lnTo>
                <a:lnTo>
                  <a:pt x="3987546" y="1424558"/>
                </a:lnTo>
                <a:lnTo>
                  <a:pt x="3882136" y="1410334"/>
                </a:lnTo>
                <a:lnTo>
                  <a:pt x="3776599" y="1395221"/>
                </a:lnTo>
                <a:lnTo>
                  <a:pt x="3670935" y="1379092"/>
                </a:lnTo>
                <a:lnTo>
                  <a:pt x="3565398" y="1362202"/>
                </a:lnTo>
                <a:lnTo>
                  <a:pt x="3459734" y="1344295"/>
                </a:lnTo>
                <a:lnTo>
                  <a:pt x="3354197" y="1325498"/>
                </a:lnTo>
                <a:lnTo>
                  <a:pt x="3248787" y="1305686"/>
                </a:lnTo>
                <a:lnTo>
                  <a:pt x="3143504" y="1284985"/>
                </a:lnTo>
                <a:lnTo>
                  <a:pt x="3038475" y="1263395"/>
                </a:lnTo>
                <a:lnTo>
                  <a:pt x="2933573" y="1240789"/>
                </a:lnTo>
                <a:lnTo>
                  <a:pt x="2829052" y="1217167"/>
                </a:lnTo>
                <a:lnTo>
                  <a:pt x="2776854" y="1205102"/>
                </a:lnTo>
                <a:lnTo>
                  <a:pt x="2672841" y="1180083"/>
                </a:lnTo>
                <a:lnTo>
                  <a:pt x="2569083" y="1154048"/>
                </a:lnTo>
                <a:lnTo>
                  <a:pt x="2517394" y="1140714"/>
                </a:lnTo>
                <a:lnTo>
                  <a:pt x="2465832" y="1127125"/>
                </a:lnTo>
                <a:lnTo>
                  <a:pt x="2363089" y="1099058"/>
                </a:lnTo>
                <a:lnTo>
                  <a:pt x="2311908" y="1084707"/>
                </a:lnTo>
                <a:lnTo>
                  <a:pt x="2260854" y="1070102"/>
                </a:lnTo>
                <a:lnTo>
                  <a:pt x="2209927" y="1055242"/>
                </a:lnTo>
                <a:lnTo>
                  <a:pt x="2159127" y="1040129"/>
                </a:lnTo>
                <a:lnTo>
                  <a:pt x="2108580" y="1024763"/>
                </a:lnTo>
                <a:lnTo>
                  <a:pt x="2007742" y="993266"/>
                </a:lnTo>
                <a:lnTo>
                  <a:pt x="1907666" y="960754"/>
                </a:lnTo>
                <a:lnTo>
                  <a:pt x="1857883" y="944117"/>
                </a:lnTo>
                <a:lnTo>
                  <a:pt x="1808352" y="927226"/>
                </a:lnTo>
                <a:lnTo>
                  <a:pt x="1709674" y="892555"/>
                </a:lnTo>
                <a:lnTo>
                  <a:pt x="1660652" y="874902"/>
                </a:lnTo>
                <a:lnTo>
                  <a:pt x="1563370" y="838707"/>
                </a:lnTo>
                <a:lnTo>
                  <a:pt x="1466723" y="801496"/>
                </a:lnTo>
                <a:lnTo>
                  <a:pt x="1418844" y="782446"/>
                </a:lnTo>
                <a:lnTo>
                  <a:pt x="1371092" y="763142"/>
                </a:lnTo>
                <a:lnTo>
                  <a:pt x="1323721" y="743584"/>
                </a:lnTo>
                <a:lnTo>
                  <a:pt x="1276477" y="723772"/>
                </a:lnTo>
                <a:lnTo>
                  <a:pt x="1229487" y="703707"/>
                </a:lnTo>
                <a:lnTo>
                  <a:pt x="1182751" y="683386"/>
                </a:lnTo>
                <a:lnTo>
                  <a:pt x="1090142" y="641857"/>
                </a:lnTo>
                <a:lnTo>
                  <a:pt x="1044232" y="620648"/>
                </a:lnTo>
                <a:lnTo>
                  <a:pt x="998588" y="599185"/>
                </a:lnTo>
                <a:lnTo>
                  <a:pt x="953223" y="577469"/>
                </a:lnTo>
                <a:lnTo>
                  <a:pt x="908151" y="555497"/>
                </a:lnTo>
                <a:lnTo>
                  <a:pt x="863371" y="533272"/>
                </a:lnTo>
                <a:lnTo>
                  <a:pt x="818883" y="510666"/>
                </a:lnTo>
                <a:lnTo>
                  <a:pt x="774700" y="487806"/>
                </a:lnTo>
                <a:lnTo>
                  <a:pt x="730821" y="464692"/>
                </a:lnTo>
                <a:lnTo>
                  <a:pt x="687273" y="441325"/>
                </a:lnTo>
                <a:lnTo>
                  <a:pt x="644029" y="417702"/>
                </a:lnTo>
                <a:lnTo>
                  <a:pt x="601103" y="393700"/>
                </a:lnTo>
                <a:lnTo>
                  <a:pt x="558520" y="369442"/>
                </a:lnTo>
                <a:lnTo>
                  <a:pt x="516267" y="344931"/>
                </a:lnTo>
                <a:lnTo>
                  <a:pt x="474357" y="320166"/>
                </a:lnTo>
                <a:lnTo>
                  <a:pt x="432803" y="295020"/>
                </a:lnTo>
                <a:lnTo>
                  <a:pt x="391591" y="269620"/>
                </a:lnTo>
                <a:lnTo>
                  <a:pt x="350735" y="243966"/>
                </a:lnTo>
                <a:lnTo>
                  <a:pt x="310235" y="218058"/>
                </a:lnTo>
                <a:lnTo>
                  <a:pt x="270116" y="191769"/>
                </a:lnTo>
                <a:lnTo>
                  <a:pt x="230365" y="165353"/>
                </a:lnTo>
                <a:lnTo>
                  <a:pt x="190995" y="138429"/>
                </a:lnTo>
                <a:lnTo>
                  <a:pt x="152006" y="111378"/>
                </a:lnTo>
                <a:lnTo>
                  <a:pt x="113411" y="83947"/>
                </a:lnTo>
                <a:lnTo>
                  <a:pt x="75196" y="56261"/>
                </a:lnTo>
                <a:lnTo>
                  <a:pt x="37401" y="28320"/>
                </a:lnTo>
                <a:lnTo>
                  <a:pt x="0" y="0"/>
                </a:lnTo>
                <a:close/>
              </a:path>
            </a:pathLst>
          </a:custGeom>
          <a:solidFill>
            <a:srgbClr val="4155A6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8" name="bg object 18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643128" y="8177783"/>
            <a:ext cx="103631" cy="131063"/>
          </a:xfrm>
          <a:prstGeom prst="rect">
            <a:avLst/>
          </a:prstGeom>
        </p:spPr>
      </p:pic>
      <p:sp>
        <p:nvSpPr>
          <p:cNvPr id="19" name="bg object 19"/>
          <p:cNvSpPr/>
          <p:nvPr/>
        </p:nvSpPr>
        <p:spPr>
          <a:xfrm>
            <a:off x="771144" y="8177783"/>
            <a:ext cx="94615" cy="130810"/>
          </a:xfrm>
          <a:custGeom>
            <a:avLst/>
            <a:gdLst/>
            <a:ahLst/>
            <a:cxnLst/>
            <a:rect l="l" t="t" r="r" b="b"/>
            <a:pathLst>
              <a:path w="94615" h="130809">
                <a:moveTo>
                  <a:pt x="94145" y="0"/>
                </a:moveTo>
                <a:lnTo>
                  <a:pt x="0" y="0"/>
                </a:lnTo>
                <a:lnTo>
                  <a:pt x="0" y="20320"/>
                </a:lnTo>
                <a:lnTo>
                  <a:pt x="0" y="60960"/>
                </a:lnTo>
                <a:lnTo>
                  <a:pt x="0" y="81280"/>
                </a:lnTo>
                <a:lnTo>
                  <a:pt x="0" y="130810"/>
                </a:lnTo>
                <a:lnTo>
                  <a:pt x="23914" y="130810"/>
                </a:lnTo>
                <a:lnTo>
                  <a:pt x="23914" y="81280"/>
                </a:lnTo>
                <a:lnTo>
                  <a:pt x="86207" y="81280"/>
                </a:lnTo>
                <a:lnTo>
                  <a:pt x="86207" y="60960"/>
                </a:lnTo>
                <a:lnTo>
                  <a:pt x="23914" y="60960"/>
                </a:lnTo>
                <a:lnTo>
                  <a:pt x="23914" y="20320"/>
                </a:lnTo>
                <a:lnTo>
                  <a:pt x="94145" y="20320"/>
                </a:lnTo>
                <a:lnTo>
                  <a:pt x="9414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20" name="bg object 20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890015" y="8177783"/>
            <a:ext cx="292608" cy="131063"/>
          </a:xfrm>
          <a:prstGeom prst="rect">
            <a:avLst/>
          </a:prstGeom>
        </p:spPr>
      </p:pic>
      <p:pic>
        <p:nvPicPr>
          <p:cNvPr id="21" name="bg object 21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200911" y="8177783"/>
            <a:ext cx="320040" cy="131063"/>
          </a:xfrm>
          <a:prstGeom prst="rect">
            <a:avLst/>
          </a:prstGeom>
        </p:spPr>
      </p:pic>
      <p:pic>
        <p:nvPicPr>
          <p:cNvPr id="22" name="bg object 22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1545336" y="8177783"/>
            <a:ext cx="109727" cy="131063"/>
          </a:xfrm>
          <a:prstGeom prst="rect">
            <a:avLst/>
          </a:prstGeom>
        </p:spPr>
      </p:pic>
      <p:pic>
        <p:nvPicPr>
          <p:cNvPr id="23" name="bg object 23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1679447" y="8177783"/>
            <a:ext cx="112775" cy="131063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825" y="427736"/>
            <a:ext cx="6800850" cy="17109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825" y="2459482"/>
            <a:ext cx="6800850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631647" y="9763149"/>
            <a:ext cx="2580640" cy="7143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300" b="0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260"/>
              </a:lnSpc>
            </a:pPr>
            <a:r>
              <a:rPr dirty="0"/>
              <a:t>Наши</a:t>
            </a:r>
            <a:r>
              <a:rPr dirty="0" spc="-35"/>
              <a:t> </a:t>
            </a:r>
            <a:r>
              <a:rPr dirty="0" spc="-10"/>
              <a:t>контакты:</a:t>
            </a:r>
          </a:p>
          <a:p>
            <a:pPr marL="12700" marR="5080">
              <a:lnSpc>
                <a:spcPct val="86900"/>
              </a:lnSpc>
              <a:spcBef>
                <a:spcPts val="130"/>
              </a:spcBef>
            </a:pPr>
            <a:r>
              <a:rPr dirty="0"/>
              <a:t>Адрес:</a:t>
            </a:r>
            <a:r>
              <a:rPr dirty="0" spc="-15"/>
              <a:t> </a:t>
            </a:r>
            <a:r>
              <a:rPr dirty="0"/>
              <a:t>с.Карагай</a:t>
            </a:r>
            <a:r>
              <a:rPr dirty="0" spc="254"/>
              <a:t> </a:t>
            </a:r>
            <a:r>
              <a:rPr dirty="0" spc="-10"/>
              <a:t>ул.К.Маркса,23 Контактный</a:t>
            </a:r>
            <a:r>
              <a:rPr dirty="0" spc="-25"/>
              <a:t> </a:t>
            </a:r>
            <a:r>
              <a:rPr dirty="0"/>
              <a:t>номер</a:t>
            </a:r>
            <a:r>
              <a:rPr dirty="0" spc="-15"/>
              <a:t> </a:t>
            </a:r>
            <a:r>
              <a:rPr dirty="0"/>
              <a:t>8(34297)</a:t>
            </a:r>
            <a:r>
              <a:rPr dirty="0" spc="45"/>
              <a:t> </a:t>
            </a:r>
            <a:r>
              <a:rPr dirty="0" spc="-20"/>
              <a:t>3-</a:t>
            </a:r>
            <a:r>
              <a:rPr dirty="0" spc="-10"/>
              <a:t>11-</a:t>
            </a:r>
            <a:r>
              <a:rPr dirty="0" spc="-25"/>
              <a:t>58 </a:t>
            </a:r>
            <a:r>
              <a:rPr dirty="0"/>
              <a:t>ФИО</a:t>
            </a:r>
            <a:r>
              <a:rPr dirty="0" spc="-50"/>
              <a:t> </a:t>
            </a:r>
            <a:r>
              <a:rPr dirty="0"/>
              <a:t>Суханова Галина</a:t>
            </a:r>
            <a:r>
              <a:rPr dirty="0" spc="-25"/>
              <a:t> </a:t>
            </a:r>
            <a:r>
              <a:rPr dirty="0" spc="-10"/>
              <a:t>Вячеславовна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377825" y="9944862"/>
            <a:ext cx="173799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5440680" y="9944862"/>
            <a:ext cx="173799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7.png"/><Relationship Id="rId3" Type="http://schemas.openxmlformats.org/officeDocument/2006/relationships/image" Target="../media/image8.png"/><Relationship Id="rId4" Type="http://schemas.openxmlformats.org/officeDocument/2006/relationships/image" Target="../media/image9.png"/><Relationship Id="rId5" Type="http://schemas.openxmlformats.org/officeDocument/2006/relationships/image" Target="../media/image10.png"/><Relationship Id="rId6" Type="http://schemas.openxmlformats.org/officeDocument/2006/relationships/image" Target="../media/image11.png"/><Relationship Id="rId7" Type="http://schemas.openxmlformats.org/officeDocument/2006/relationships/image" Target="../media/image12.png"/><Relationship Id="rId8" Type="http://schemas.openxmlformats.org/officeDocument/2006/relationships/image" Target="../media/image13.png"/><Relationship Id="rId9" Type="http://schemas.openxmlformats.org/officeDocument/2006/relationships/image" Target="../media/image14.png"/><Relationship Id="rId10" Type="http://schemas.openxmlformats.org/officeDocument/2006/relationships/image" Target="../media/image15.png"/><Relationship Id="rId11" Type="http://schemas.openxmlformats.org/officeDocument/2006/relationships/image" Target="../media/image16.png"/><Relationship Id="rId12" Type="http://schemas.openxmlformats.org/officeDocument/2006/relationships/image" Target="../media/image17.png"/><Relationship Id="rId13" Type="http://schemas.openxmlformats.org/officeDocument/2006/relationships/image" Target="../media/image18.png"/><Relationship Id="rId14" Type="http://schemas.openxmlformats.org/officeDocument/2006/relationships/image" Target="../media/image19.png"/><Relationship Id="rId15" Type="http://schemas.openxmlformats.org/officeDocument/2006/relationships/image" Target="../media/image20.png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7.png"/><Relationship Id="rId3" Type="http://schemas.openxmlformats.org/officeDocument/2006/relationships/image" Target="../media/image8.png"/><Relationship Id="rId4" Type="http://schemas.openxmlformats.org/officeDocument/2006/relationships/image" Target="../media/image9.png"/><Relationship Id="rId5" Type="http://schemas.openxmlformats.org/officeDocument/2006/relationships/image" Target="../media/image10.png"/><Relationship Id="rId6" Type="http://schemas.openxmlformats.org/officeDocument/2006/relationships/image" Target="../media/image11.png"/><Relationship Id="rId7" Type="http://schemas.openxmlformats.org/officeDocument/2006/relationships/image" Target="../media/image12.png"/><Relationship Id="rId8" Type="http://schemas.openxmlformats.org/officeDocument/2006/relationships/image" Target="../media/image13.png"/><Relationship Id="rId9" Type="http://schemas.openxmlformats.org/officeDocument/2006/relationships/image" Target="../media/image14.png"/><Relationship Id="rId10" Type="http://schemas.openxmlformats.org/officeDocument/2006/relationships/image" Target="../media/image15.png"/><Relationship Id="rId11" Type="http://schemas.openxmlformats.org/officeDocument/2006/relationships/image" Target="../media/image16.png"/><Relationship Id="rId12" Type="http://schemas.openxmlformats.org/officeDocument/2006/relationships/image" Target="../media/image17.png"/><Relationship Id="rId13" Type="http://schemas.openxmlformats.org/officeDocument/2006/relationships/image" Target="../media/image18.png"/><Relationship Id="rId14" Type="http://schemas.openxmlformats.org/officeDocument/2006/relationships/image" Target="../media/image19.png"/><Relationship Id="rId15" Type="http://schemas.openxmlformats.org/officeDocument/2006/relationships/image" Target="../media/image20.png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7.png"/><Relationship Id="rId3" Type="http://schemas.openxmlformats.org/officeDocument/2006/relationships/image" Target="../media/image8.png"/><Relationship Id="rId4" Type="http://schemas.openxmlformats.org/officeDocument/2006/relationships/image" Target="../media/image9.png"/><Relationship Id="rId5" Type="http://schemas.openxmlformats.org/officeDocument/2006/relationships/image" Target="../media/image10.png"/><Relationship Id="rId6" Type="http://schemas.openxmlformats.org/officeDocument/2006/relationships/image" Target="../media/image11.png"/><Relationship Id="rId7" Type="http://schemas.openxmlformats.org/officeDocument/2006/relationships/image" Target="../media/image12.png"/><Relationship Id="rId8" Type="http://schemas.openxmlformats.org/officeDocument/2006/relationships/image" Target="../media/image13.png"/><Relationship Id="rId9" Type="http://schemas.openxmlformats.org/officeDocument/2006/relationships/image" Target="../media/image14.png"/><Relationship Id="rId10" Type="http://schemas.openxmlformats.org/officeDocument/2006/relationships/image" Target="../media/image15.png"/><Relationship Id="rId11" Type="http://schemas.openxmlformats.org/officeDocument/2006/relationships/image" Target="../media/image16.png"/><Relationship Id="rId12" Type="http://schemas.openxmlformats.org/officeDocument/2006/relationships/image" Target="../media/image17.png"/><Relationship Id="rId13" Type="http://schemas.openxmlformats.org/officeDocument/2006/relationships/image" Target="../media/image18.png"/><Relationship Id="rId14" Type="http://schemas.openxmlformats.org/officeDocument/2006/relationships/image" Target="../media/image19.png"/><Relationship Id="rId15" Type="http://schemas.openxmlformats.org/officeDocument/2006/relationships/image" Target="../media/image20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12063" y="490727"/>
            <a:ext cx="838200" cy="957072"/>
          </a:xfrm>
          <a:prstGeom prst="rect">
            <a:avLst/>
          </a:prstGeom>
        </p:spPr>
      </p:pic>
      <p:sp>
        <p:nvSpPr>
          <p:cNvPr id="9" name="object 9"/>
          <p:cNvSpPr/>
          <p:nvPr/>
        </p:nvSpPr>
        <p:spPr>
          <a:xfrm>
            <a:off x="1575816" y="814323"/>
            <a:ext cx="295910" cy="185420"/>
          </a:xfrm>
          <a:custGeom>
            <a:avLst/>
            <a:gdLst/>
            <a:ahLst/>
            <a:cxnLst/>
            <a:rect l="l" t="t" r="r" b="b"/>
            <a:pathLst>
              <a:path w="295910" h="185419">
                <a:moveTo>
                  <a:pt x="149606" y="132080"/>
                </a:moveTo>
                <a:lnTo>
                  <a:pt x="126365" y="132080"/>
                </a:lnTo>
                <a:lnTo>
                  <a:pt x="126365" y="0"/>
                </a:lnTo>
                <a:lnTo>
                  <a:pt x="105156" y="0"/>
                </a:lnTo>
                <a:lnTo>
                  <a:pt x="105156" y="132080"/>
                </a:lnTo>
                <a:lnTo>
                  <a:pt x="21336" y="132080"/>
                </a:lnTo>
                <a:lnTo>
                  <a:pt x="21336" y="0"/>
                </a:lnTo>
                <a:lnTo>
                  <a:pt x="0" y="0"/>
                </a:lnTo>
                <a:lnTo>
                  <a:pt x="0" y="132080"/>
                </a:lnTo>
                <a:lnTo>
                  <a:pt x="0" y="151130"/>
                </a:lnTo>
                <a:lnTo>
                  <a:pt x="129667" y="151130"/>
                </a:lnTo>
                <a:lnTo>
                  <a:pt x="129667" y="185420"/>
                </a:lnTo>
                <a:lnTo>
                  <a:pt x="149606" y="185420"/>
                </a:lnTo>
                <a:lnTo>
                  <a:pt x="149606" y="151130"/>
                </a:lnTo>
                <a:lnTo>
                  <a:pt x="149606" y="132080"/>
                </a:lnTo>
                <a:close/>
              </a:path>
              <a:path w="295910" h="185419">
                <a:moveTo>
                  <a:pt x="295402" y="132080"/>
                </a:moveTo>
                <a:lnTo>
                  <a:pt x="207645" y="132080"/>
                </a:lnTo>
                <a:lnTo>
                  <a:pt x="207645" y="83820"/>
                </a:lnTo>
                <a:lnTo>
                  <a:pt x="283083" y="83820"/>
                </a:lnTo>
                <a:lnTo>
                  <a:pt x="283083" y="64770"/>
                </a:lnTo>
                <a:lnTo>
                  <a:pt x="207645" y="64770"/>
                </a:lnTo>
                <a:lnTo>
                  <a:pt x="207645" y="19050"/>
                </a:lnTo>
                <a:lnTo>
                  <a:pt x="292354" y="19050"/>
                </a:lnTo>
                <a:lnTo>
                  <a:pt x="292354" y="0"/>
                </a:lnTo>
                <a:lnTo>
                  <a:pt x="186182" y="0"/>
                </a:lnTo>
                <a:lnTo>
                  <a:pt x="186182" y="19050"/>
                </a:lnTo>
                <a:lnTo>
                  <a:pt x="186182" y="64770"/>
                </a:lnTo>
                <a:lnTo>
                  <a:pt x="186182" y="83820"/>
                </a:lnTo>
                <a:lnTo>
                  <a:pt x="186182" y="132080"/>
                </a:lnTo>
                <a:lnTo>
                  <a:pt x="186182" y="151130"/>
                </a:lnTo>
                <a:lnTo>
                  <a:pt x="295402" y="151130"/>
                </a:lnTo>
                <a:lnTo>
                  <a:pt x="295402" y="132080"/>
                </a:lnTo>
                <a:close/>
              </a:path>
            </a:pathLst>
          </a:custGeom>
          <a:solidFill>
            <a:srgbClr val="57585B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10" name="object 10"/>
          <p:cNvGrpSpPr/>
          <p:nvPr/>
        </p:nvGrpSpPr>
        <p:grpSpPr>
          <a:xfrm>
            <a:off x="1917192" y="813815"/>
            <a:ext cx="448309" cy="153035"/>
            <a:chOff x="1917192" y="813815"/>
            <a:chExt cx="448309" cy="153035"/>
          </a:xfrm>
        </p:grpSpPr>
        <p:sp>
          <p:nvSpPr>
            <p:cNvPr id="11" name="object 11"/>
            <p:cNvSpPr/>
            <p:nvPr/>
          </p:nvSpPr>
          <p:spPr>
            <a:xfrm>
              <a:off x="1917192" y="814323"/>
              <a:ext cx="292735" cy="152400"/>
            </a:xfrm>
            <a:custGeom>
              <a:avLst/>
              <a:gdLst/>
              <a:ahLst/>
              <a:cxnLst/>
              <a:rect l="l" t="t" r="r" b="b"/>
              <a:pathLst>
                <a:path w="292735" h="152400">
                  <a:moveTo>
                    <a:pt x="130048" y="0"/>
                  </a:moveTo>
                  <a:lnTo>
                    <a:pt x="108458" y="0"/>
                  </a:lnTo>
                  <a:lnTo>
                    <a:pt x="108458" y="64770"/>
                  </a:lnTo>
                  <a:lnTo>
                    <a:pt x="21590" y="64770"/>
                  </a:lnTo>
                  <a:lnTo>
                    <a:pt x="21590" y="0"/>
                  </a:lnTo>
                  <a:lnTo>
                    <a:pt x="0" y="0"/>
                  </a:lnTo>
                  <a:lnTo>
                    <a:pt x="0" y="64770"/>
                  </a:lnTo>
                  <a:lnTo>
                    <a:pt x="0" y="85090"/>
                  </a:lnTo>
                  <a:lnTo>
                    <a:pt x="0" y="151130"/>
                  </a:lnTo>
                  <a:lnTo>
                    <a:pt x="21590" y="151130"/>
                  </a:lnTo>
                  <a:lnTo>
                    <a:pt x="21590" y="85090"/>
                  </a:lnTo>
                  <a:lnTo>
                    <a:pt x="108458" y="85090"/>
                  </a:lnTo>
                  <a:lnTo>
                    <a:pt x="108458" y="151130"/>
                  </a:lnTo>
                  <a:lnTo>
                    <a:pt x="130048" y="151130"/>
                  </a:lnTo>
                  <a:lnTo>
                    <a:pt x="130048" y="85090"/>
                  </a:lnTo>
                  <a:lnTo>
                    <a:pt x="130048" y="64770"/>
                  </a:lnTo>
                  <a:lnTo>
                    <a:pt x="130048" y="0"/>
                  </a:lnTo>
                  <a:close/>
                </a:path>
                <a:path w="292735" h="152400">
                  <a:moveTo>
                    <a:pt x="292227" y="0"/>
                  </a:moveTo>
                  <a:lnTo>
                    <a:pt x="167513" y="0"/>
                  </a:lnTo>
                  <a:lnTo>
                    <a:pt x="167513" y="19050"/>
                  </a:lnTo>
                  <a:lnTo>
                    <a:pt x="219202" y="19050"/>
                  </a:lnTo>
                  <a:lnTo>
                    <a:pt x="219202" y="152400"/>
                  </a:lnTo>
                  <a:lnTo>
                    <a:pt x="240284" y="152400"/>
                  </a:lnTo>
                  <a:lnTo>
                    <a:pt x="240284" y="19050"/>
                  </a:lnTo>
                  <a:lnTo>
                    <a:pt x="292227" y="19050"/>
                  </a:lnTo>
                  <a:lnTo>
                    <a:pt x="292227" y="0"/>
                  </a:lnTo>
                  <a:close/>
                </a:path>
              </a:pathLst>
            </a:custGeom>
            <a:solidFill>
              <a:srgbClr val="57585B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2" name="object 1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243328" y="813815"/>
              <a:ext cx="121919" cy="152400"/>
            </a:xfrm>
            <a:prstGeom prst="rect">
              <a:avLst/>
            </a:prstGeom>
          </p:spPr>
        </p:pic>
      </p:grpSp>
      <p:pic>
        <p:nvPicPr>
          <p:cNvPr id="13" name="object 13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557527" y="1048511"/>
            <a:ext cx="158496" cy="155448"/>
          </a:xfrm>
          <a:prstGeom prst="rect">
            <a:avLst/>
          </a:prstGeom>
        </p:spPr>
      </p:pic>
      <p:grpSp>
        <p:nvGrpSpPr>
          <p:cNvPr id="14" name="object 14"/>
          <p:cNvGrpSpPr/>
          <p:nvPr/>
        </p:nvGrpSpPr>
        <p:grpSpPr>
          <a:xfrm>
            <a:off x="1761744" y="1051559"/>
            <a:ext cx="680085" cy="183515"/>
            <a:chOff x="1761744" y="1051559"/>
            <a:chExt cx="680085" cy="183515"/>
          </a:xfrm>
        </p:grpSpPr>
        <p:pic>
          <p:nvPicPr>
            <p:cNvPr id="15" name="object 1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761744" y="1051559"/>
              <a:ext cx="124968" cy="149351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1917192" y="1051813"/>
              <a:ext cx="524510" cy="182880"/>
            </a:xfrm>
            <a:custGeom>
              <a:avLst/>
              <a:gdLst/>
              <a:ahLst/>
              <a:cxnLst/>
              <a:rect l="l" t="t" r="r" b="b"/>
              <a:pathLst>
                <a:path w="524510" h="182880">
                  <a:moveTo>
                    <a:pt x="105041" y="190"/>
                  </a:moveTo>
                  <a:lnTo>
                    <a:pt x="83947" y="190"/>
                  </a:lnTo>
                  <a:lnTo>
                    <a:pt x="83947" y="131318"/>
                  </a:lnTo>
                  <a:lnTo>
                    <a:pt x="105041" y="131318"/>
                  </a:lnTo>
                  <a:lnTo>
                    <a:pt x="105041" y="190"/>
                  </a:lnTo>
                  <a:close/>
                </a:path>
                <a:path w="524510" h="182880">
                  <a:moveTo>
                    <a:pt x="211455" y="132080"/>
                  </a:moveTo>
                  <a:lnTo>
                    <a:pt x="188849" y="132080"/>
                  </a:lnTo>
                  <a:lnTo>
                    <a:pt x="188849" y="0"/>
                  </a:lnTo>
                  <a:lnTo>
                    <a:pt x="167767" y="0"/>
                  </a:lnTo>
                  <a:lnTo>
                    <a:pt x="167767" y="132080"/>
                  </a:lnTo>
                  <a:lnTo>
                    <a:pt x="21336" y="132080"/>
                  </a:lnTo>
                  <a:lnTo>
                    <a:pt x="21336" y="0"/>
                  </a:lnTo>
                  <a:lnTo>
                    <a:pt x="0" y="0"/>
                  </a:lnTo>
                  <a:lnTo>
                    <a:pt x="0" y="132080"/>
                  </a:lnTo>
                  <a:lnTo>
                    <a:pt x="0" y="149860"/>
                  </a:lnTo>
                  <a:lnTo>
                    <a:pt x="191643" y="149860"/>
                  </a:lnTo>
                  <a:lnTo>
                    <a:pt x="191643" y="182880"/>
                  </a:lnTo>
                  <a:lnTo>
                    <a:pt x="211455" y="182880"/>
                  </a:lnTo>
                  <a:lnTo>
                    <a:pt x="211455" y="149860"/>
                  </a:lnTo>
                  <a:lnTo>
                    <a:pt x="211455" y="132080"/>
                  </a:lnTo>
                  <a:close/>
                </a:path>
                <a:path w="524510" h="182880">
                  <a:moveTo>
                    <a:pt x="353822" y="130810"/>
                  </a:moveTo>
                  <a:lnTo>
                    <a:pt x="265938" y="130810"/>
                  </a:lnTo>
                  <a:lnTo>
                    <a:pt x="265938" y="83820"/>
                  </a:lnTo>
                  <a:lnTo>
                    <a:pt x="341503" y="83820"/>
                  </a:lnTo>
                  <a:lnTo>
                    <a:pt x="341503" y="64770"/>
                  </a:lnTo>
                  <a:lnTo>
                    <a:pt x="265938" y="64770"/>
                  </a:lnTo>
                  <a:lnTo>
                    <a:pt x="265938" y="19050"/>
                  </a:lnTo>
                  <a:lnTo>
                    <a:pt x="350774" y="19050"/>
                  </a:lnTo>
                  <a:lnTo>
                    <a:pt x="350774" y="0"/>
                  </a:lnTo>
                  <a:lnTo>
                    <a:pt x="244475" y="0"/>
                  </a:lnTo>
                  <a:lnTo>
                    <a:pt x="244475" y="19050"/>
                  </a:lnTo>
                  <a:lnTo>
                    <a:pt x="244475" y="64770"/>
                  </a:lnTo>
                  <a:lnTo>
                    <a:pt x="244475" y="83820"/>
                  </a:lnTo>
                  <a:lnTo>
                    <a:pt x="244475" y="130810"/>
                  </a:lnTo>
                  <a:lnTo>
                    <a:pt x="244475" y="149860"/>
                  </a:lnTo>
                  <a:lnTo>
                    <a:pt x="353822" y="149860"/>
                  </a:lnTo>
                  <a:lnTo>
                    <a:pt x="353822" y="130810"/>
                  </a:lnTo>
                  <a:close/>
                </a:path>
                <a:path w="524510" h="182880">
                  <a:moveTo>
                    <a:pt x="524129" y="0"/>
                  </a:moveTo>
                  <a:lnTo>
                    <a:pt x="502666" y="0"/>
                  </a:lnTo>
                  <a:lnTo>
                    <a:pt x="502666" y="64770"/>
                  </a:lnTo>
                  <a:lnTo>
                    <a:pt x="416052" y="64770"/>
                  </a:lnTo>
                  <a:lnTo>
                    <a:pt x="416052" y="0"/>
                  </a:lnTo>
                  <a:lnTo>
                    <a:pt x="394462" y="0"/>
                  </a:lnTo>
                  <a:lnTo>
                    <a:pt x="394462" y="64770"/>
                  </a:lnTo>
                  <a:lnTo>
                    <a:pt x="394462" y="83820"/>
                  </a:lnTo>
                  <a:lnTo>
                    <a:pt x="394462" y="149860"/>
                  </a:lnTo>
                  <a:lnTo>
                    <a:pt x="416052" y="149860"/>
                  </a:lnTo>
                  <a:lnTo>
                    <a:pt x="416052" y="83820"/>
                  </a:lnTo>
                  <a:lnTo>
                    <a:pt x="502666" y="83820"/>
                  </a:lnTo>
                  <a:lnTo>
                    <a:pt x="502666" y="149860"/>
                  </a:lnTo>
                  <a:lnTo>
                    <a:pt x="524129" y="149860"/>
                  </a:lnTo>
                  <a:lnTo>
                    <a:pt x="524129" y="83820"/>
                  </a:lnTo>
                  <a:lnTo>
                    <a:pt x="524129" y="64770"/>
                  </a:lnTo>
                  <a:lnTo>
                    <a:pt x="524129" y="0"/>
                  </a:lnTo>
                  <a:close/>
                </a:path>
              </a:pathLst>
            </a:custGeom>
            <a:solidFill>
              <a:srgbClr val="57585B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7" name="object 17"/>
          <p:cNvGrpSpPr/>
          <p:nvPr/>
        </p:nvGrpSpPr>
        <p:grpSpPr>
          <a:xfrm>
            <a:off x="2490216" y="1051559"/>
            <a:ext cx="289560" cy="149860"/>
            <a:chOff x="2490216" y="1051559"/>
            <a:chExt cx="289560" cy="149860"/>
          </a:xfrm>
        </p:grpSpPr>
        <p:pic>
          <p:nvPicPr>
            <p:cNvPr id="18" name="object 1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490216" y="1051559"/>
              <a:ext cx="128016" cy="149351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657856" y="1051559"/>
              <a:ext cx="121919" cy="149351"/>
            </a:xfrm>
            <a:prstGeom prst="rect">
              <a:avLst/>
            </a:prstGeom>
          </p:spPr>
        </p:pic>
      </p:grpSp>
      <p:grpSp>
        <p:nvGrpSpPr>
          <p:cNvPr id="20" name="object 20"/>
          <p:cNvGrpSpPr/>
          <p:nvPr/>
        </p:nvGrpSpPr>
        <p:grpSpPr>
          <a:xfrm>
            <a:off x="1557527" y="1283207"/>
            <a:ext cx="1472565" cy="189230"/>
            <a:chOff x="1557527" y="1283207"/>
            <a:chExt cx="1472565" cy="189230"/>
          </a:xfrm>
        </p:grpSpPr>
        <p:pic>
          <p:nvPicPr>
            <p:cNvPr id="21" name="object 2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557527" y="1292351"/>
              <a:ext cx="143255" cy="155448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725167" y="1292351"/>
              <a:ext cx="164592" cy="155448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917191" y="1283207"/>
              <a:ext cx="359663" cy="188975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2301240" y="1292351"/>
              <a:ext cx="164592" cy="155448"/>
            </a:xfrm>
            <a:prstGeom prst="rect">
              <a:avLst/>
            </a:prstGeom>
          </p:spPr>
        </p:pic>
        <p:sp>
          <p:nvSpPr>
            <p:cNvPr id="25" name="object 25"/>
            <p:cNvSpPr/>
            <p:nvPr/>
          </p:nvSpPr>
          <p:spPr>
            <a:xfrm>
              <a:off x="2493264" y="1291843"/>
              <a:ext cx="139700" cy="149860"/>
            </a:xfrm>
            <a:custGeom>
              <a:avLst/>
              <a:gdLst/>
              <a:ahLst/>
              <a:cxnLst/>
              <a:rect l="l" t="t" r="r" b="b"/>
              <a:pathLst>
                <a:path w="139700" h="149859">
                  <a:moveTo>
                    <a:pt x="139573" y="0"/>
                  </a:moveTo>
                  <a:lnTo>
                    <a:pt x="104394" y="0"/>
                  </a:lnTo>
                  <a:lnTo>
                    <a:pt x="104394" y="59690"/>
                  </a:lnTo>
                  <a:lnTo>
                    <a:pt x="35179" y="59690"/>
                  </a:lnTo>
                  <a:lnTo>
                    <a:pt x="35179" y="0"/>
                  </a:lnTo>
                  <a:lnTo>
                    <a:pt x="0" y="0"/>
                  </a:lnTo>
                  <a:lnTo>
                    <a:pt x="0" y="59690"/>
                  </a:lnTo>
                  <a:lnTo>
                    <a:pt x="0" y="88900"/>
                  </a:lnTo>
                  <a:lnTo>
                    <a:pt x="0" y="149860"/>
                  </a:lnTo>
                  <a:lnTo>
                    <a:pt x="35179" y="149860"/>
                  </a:lnTo>
                  <a:lnTo>
                    <a:pt x="35179" y="88900"/>
                  </a:lnTo>
                  <a:lnTo>
                    <a:pt x="104394" y="88900"/>
                  </a:lnTo>
                  <a:lnTo>
                    <a:pt x="104394" y="149860"/>
                  </a:lnTo>
                  <a:lnTo>
                    <a:pt x="139573" y="149860"/>
                  </a:lnTo>
                  <a:lnTo>
                    <a:pt x="139573" y="88900"/>
                  </a:lnTo>
                  <a:lnTo>
                    <a:pt x="139573" y="59690"/>
                  </a:lnTo>
                  <a:lnTo>
                    <a:pt x="139573" y="0"/>
                  </a:lnTo>
                  <a:close/>
                </a:path>
              </a:pathLst>
            </a:custGeom>
            <a:solidFill>
              <a:srgbClr val="57585B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6" name="object 26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660903" y="1292351"/>
              <a:ext cx="170687" cy="179831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2862072" y="1292351"/>
              <a:ext cx="167639" cy="149351"/>
            </a:xfrm>
            <a:prstGeom prst="rect">
              <a:avLst/>
            </a:prstGeom>
          </p:spPr>
        </p:pic>
      </p:grpSp>
      <p:sp>
        <p:nvSpPr>
          <p:cNvPr id="2" name="object 2"/>
          <p:cNvSpPr txBox="1"/>
          <p:nvPr/>
        </p:nvSpPr>
        <p:spPr>
          <a:xfrm>
            <a:off x="4836414" y="297001"/>
            <a:ext cx="2317750" cy="1125220"/>
          </a:xfrm>
          <a:prstGeom prst="rect">
            <a:avLst/>
          </a:prstGeom>
        </p:spPr>
        <p:txBody>
          <a:bodyPr wrap="square" lIns="0" tIns="81915" rIns="0" bIns="0" rtlCol="0" vert="horz">
            <a:spAutoFit/>
          </a:bodyPr>
          <a:lstStyle/>
          <a:p>
            <a:pPr marL="439420" marR="5080" indent="-427355">
              <a:lnSpc>
                <a:spcPts val="2710"/>
              </a:lnSpc>
              <a:spcBef>
                <a:spcPts val="645"/>
              </a:spcBef>
            </a:pPr>
            <a:r>
              <a:rPr dirty="0" sz="2700" spc="-10" b="1">
                <a:solidFill>
                  <a:srgbClr val="FFFFFF"/>
                </a:solidFill>
                <a:latin typeface="Calibri"/>
                <a:cs typeface="Calibri"/>
              </a:rPr>
              <a:t>МЕРОПРИЯТИЯ </a:t>
            </a:r>
            <a:r>
              <a:rPr dirty="0" sz="2700" b="1">
                <a:solidFill>
                  <a:srgbClr val="FFFFFF"/>
                </a:solidFill>
                <a:latin typeface="Calibri"/>
                <a:cs typeface="Calibri"/>
              </a:rPr>
              <a:t>НА</a:t>
            </a:r>
            <a:r>
              <a:rPr dirty="0" sz="2700" spc="-3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700" spc="-10" b="1">
                <a:solidFill>
                  <a:srgbClr val="FFFFFF"/>
                </a:solidFill>
                <a:latin typeface="Calibri"/>
                <a:cs typeface="Calibri"/>
              </a:rPr>
              <a:t>ОКТЯБРЬ</a:t>
            </a:r>
            <a:endParaRPr sz="2700">
              <a:latin typeface="Calibri"/>
              <a:cs typeface="Calibri"/>
            </a:endParaRPr>
          </a:p>
          <a:p>
            <a:pPr algn="r" marR="6350">
              <a:lnSpc>
                <a:spcPts val="2690"/>
              </a:lnSpc>
            </a:pPr>
            <a:r>
              <a:rPr dirty="0" sz="2700" spc="-20" b="1">
                <a:solidFill>
                  <a:srgbClr val="FFFFFF"/>
                </a:solidFill>
                <a:latin typeface="Calibri"/>
                <a:cs typeface="Calibri"/>
              </a:rPr>
              <a:t>2026</a:t>
            </a:r>
            <a:endParaRPr sz="27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784469" y="7430515"/>
            <a:ext cx="225425" cy="20447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525"/>
              </a:lnSpc>
            </a:pPr>
            <a:r>
              <a:rPr dirty="0" sz="1600" spc="-25" b="1">
                <a:solidFill>
                  <a:srgbClr val="57585B"/>
                </a:solidFill>
                <a:latin typeface="Calibri"/>
                <a:cs typeface="Calibri"/>
              </a:rPr>
              <a:t>Вр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009556" y="7430515"/>
            <a:ext cx="1094740" cy="20447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525"/>
              </a:lnSpc>
            </a:pPr>
            <a:r>
              <a:rPr dirty="0" sz="1600" b="1">
                <a:solidFill>
                  <a:srgbClr val="57585B"/>
                </a:solidFill>
                <a:latin typeface="Calibri"/>
                <a:cs typeface="Calibri"/>
              </a:rPr>
              <a:t>емя</a:t>
            </a:r>
            <a:r>
              <a:rPr dirty="0" sz="1600" spc="-90" b="1">
                <a:solidFill>
                  <a:srgbClr val="57585B"/>
                </a:solidFill>
                <a:latin typeface="Calibri"/>
                <a:cs typeface="Calibri"/>
              </a:rPr>
              <a:t> </a:t>
            </a:r>
            <a:r>
              <a:rPr dirty="0" sz="1600" spc="-10" b="1">
                <a:solidFill>
                  <a:srgbClr val="57585B"/>
                </a:solidFill>
                <a:latin typeface="Calibri"/>
                <a:cs typeface="Calibri"/>
              </a:rPr>
              <a:t>работы: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820159" y="7641081"/>
            <a:ext cx="3273425" cy="2705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600" spc="-10" b="1">
                <a:solidFill>
                  <a:srgbClr val="57585B"/>
                </a:solidFill>
                <a:latin typeface="Calibri"/>
                <a:cs typeface="Calibri"/>
              </a:rPr>
              <a:t>понедельник</a:t>
            </a:r>
            <a:r>
              <a:rPr dirty="0" sz="1600" spc="-95" b="1">
                <a:solidFill>
                  <a:srgbClr val="57585B"/>
                </a:solidFill>
                <a:latin typeface="Calibri"/>
                <a:cs typeface="Calibri"/>
              </a:rPr>
              <a:t> </a:t>
            </a:r>
            <a:r>
              <a:rPr dirty="0" sz="1600" b="1">
                <a:solidFill>
                  <a:srgbClr val="57585B"/>
                </a:solidFill>
                <a:latin typeface="Calibri"/>
                <a:cs typeface="Calibri"/>
              </a:rPr>
              <a:t>–</a:t>
            </a:r>
            <a:r>
              <a:rPr dirty="0" sz="1600" spc="-15" b="1">
                <a:solidFill>
                  <a:srgbClr val="57585B"/>
                </a:solidFill>
                <a:latin typeface="Calibri"/>
                <a:cs typeface="Calibri"/>
              </a:rPr>
              <a:t> </a:t>
            </a:r>
            <a:r>
              <a:rPr dirty="0" sz="1600" b="1">
                <a:solidFill>
                  <a:srgbClr val="57585B"/>
                </a:solidFill>
                <a:latin typeface="Calibri"/>
                <a:cs typeface="Calibri"/>
              </a:rPr>
              <a:t>пятница</a:t>
            </a:r>
            <a:r>
              <a:rPr dirty="0" sz="1600" spc="-45" b="1">
                <a:solidFill>
                  <a:srgbClr val="57585B"/>
                </a:solidFill>
                <a:latin typeface="Calibri"/>
                <a:cs typeface="Calibri"/>
              </a:rPr>
              <a:t> </a:t>
            </a:r>
            <a:r>
              <a:rPr dirty="0" sz="1600" b="1">
                <a:solidFill>
                  <a:srgbClr val="57585B"/>
                </a:solidFill>
                <a:latin typeface="Calibri"/>
                <a:cs typeface="Calibri"/>
              </a:rPr>
              <a:t>09:30</a:t>
            </a:r>
            <a:r>
              <a:rPr dirty="0" sz="1600" spc="-25" b="1">
                <a:solidFill>
                  <a:srgbClr val="57585B"/>
                </a:solidFill>
                <a:latin typeface="Calibri"/>
                <a:cs typeface="Calibri"/>
              </a:rPr>
              <a:t> </a:t>
            </a:r>
            <a:r>
              <a:rPr dirty="0" sz="1600" b="1">
                <a:solidFill>
                  <a:srgbClr val="57585B"/>
                </a:solidFill>
                <a:latin typeface="Calibri"/>
                <a:cs typeface="Calibri"/>
              </a:rPr>
              <a:t>–</a:t>
            </a:r>
            <a:r>
              <a:rPr dirty="0" sz="1600" spc="-15" b="1">
                <a:solidFill>
                  <a:srgbClr val="57585B"/>
                </a:solidFill>
                <a:latin typeface="Calibri"/>
                <a:cs typeface="Calibri"/>
              </a:rPr>
              <a:t> </a:t>
            </a:r>
            <a:r>
              <a:rPr dirty="0" sz="1600" spc="-20" b="1">
                <a:solidFill>
                  <a:srgbClr val="57585B"/>
                </a:solidFill>
                <a:latin typeface="Calibri"/>
                <a:cs typeface="Calibri"/>
              </a:rPr>
              <a:t>17:30</a:t>
            </a:r>
            <a:endParaRPr sz="1600">
              <a:latin typeface="Calibri"/>
              <a:cs typeface="Calibri"/>
            </a:endParaRPr>
          </a:p>
        </p:txBody>
      </p:sp>
      <p:graphicFrame>
        <p:nvGraphicFramePr>
          <p:cNvPr id="32" name="object 32"/>
          <p:cNvGraphicFramePr>
            <a:graphicFrameLocks noGrp="1"/>
          </p:cNvGraphicFramePr>
          <p:nvPr/>
        </p:nvGraphicFramePr>
        <p:xfrm>
          <a:off x="342900" y="2071496"/>
          <a:ext cx="6878955" cy="562800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42644"/>
                <a:gridCol w="4796789"/>
                <a:gridCol w="1151890"/>
              </a:tblGrid>
              <a:tr h="639445">
                <a:tc>
                  <a:txBody>
                    <a:bodyPr/>
                    <a:lstStyle/>
                    <a:p>
                      <a:pPr algn="r" marR="18161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dirty="0" sz="1800" spc="-2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Дата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B="0" marT="3111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90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dirty="0" sz="1800" spc="-1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Мероприятие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B="0" marT="3111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marL="25527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dirty="0" sz="1800" spc="-1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Время</a:t>
                      </a:r>
                      <a:endParaRPr sz="1800">
                        <a:latin typeface="Calibri"/>
                        <a:cs typeface="Calibri"/>
                      </a:endParaRPr>
                    </a:p>
                    <a:p>
                      <a:pPr marL="230504">
                        <a:lnSpc>
                          <a:spcPct val="100000"/>
                        </a:lnSpc>
                      </a:pPr>
                      <a:r>
                        <a:rPr dirty="0" sz="1800" spc="-1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начала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B="0" marT="3111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</a:tr>
              <a:tr h="914400">
                <a:tc>
                  <a:txBody>
                    <a:bodyPr/>
                    <a:lstStyle/>
                    <a:p>
                      <a:pPr algn="r" marR="21717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dirty="0" sz="1800" spc="-10" b="1">
                          <a:solidFill>
                            <a:srgbClr val="221F1F"/>
                          </a:solidFill>
                          <a:latin typeface="Calibri"/>
                          <a:cs typeface="Calibri"/>
                        </a:rPr>
                        <a:t>01.10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B="0" marT="3111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29273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dirty="0" sz="1800" b="1" i="1">
                          <a:latin typeface="Calibri"/>
                          <a:cs typeface="Calibri"/>
                        </a:rPr>
                        <a:t>Лекция</a:t>
                      </a:r>
                      <a:r>
                        <a:rPr dirty="0" sz="1800" spc="-45" b="1" i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800" b="1" i="1">
                          <a:latin typeface="Calibri"/>
                          <a:cs typeface="Calibri"/>
                        </a:rPr>
                        <a:t>Общества</a:t>
                      </a:r>
                      <a:r>
                        <a:rPr dirty="0" sz="1800" spc="-30" b="1" i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800" b="1" i="1">
                          <a:latin typeface="Calibri"/>
                          <a:cs typeface="Calibri"/>
                        </a:rPr>
                        <a:t>«Знание»</a:t>
                      </a:r>
                      <a:r>
                        <a:rPr dirty="0" sz="1800" spc="-40" b="1" i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800" b="1" i="1">
                          <a:latin typeface="Calibri"/>
                          <a:cs typeface="Calibri"/>
                        </a:rPr>
                        <a:t>«!</a:t>
                      </a:r>
                      <a:r>
                        <a:rPr dirty="0" sz="1800" spc="-25" b="1" i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800" b="1" i="1">
                          <a:latin typeface="Calibri"/>
                          <a:cs typeface="Calibri"/>
                        </a:rPr>
                        <a:t>Октября</a:t>
                      </a:r>
                      <a:r>
                        <a:rPr dirty="0" sz="1800" spc="-10" b="1" i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800" spc="-50" b="1" i="1">
                          <a:latin typeface="Calibri"/>
                          <a:cs typeface="Calibri"/>
                        </a:rPr>
                        <a:t>– </a:t>
                      </a:r>
                      <a:r>
                        <a:rPr dirty="0" sz="1800" b="1" i="1">
                          <a:latin typeface="Calibri"/>
                          <a:cs typeface="Calibri"/>
                        </a:rPr>
                        <a:t>наш</a:t>
                      </a:r>
                      <a:r>
                        <a:rPr dirty="0" sz="1800" spc="-50" b="1" i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800" b="1" i="1">
                          <a:latin typeface="Calibri"/>
                          <a:cs typeface="Calibri"/>
                        </a:rPr>
                        <a:t>день:</a:t>
                      </a:r>
                      <a:r>
                        <a:rPr dirty="0" sz="1800" spc="-20" b="1" i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800" b="1" i="1">
                          <a:latin typeface="Calibri"/>
                          <a:cs typeface="Calibri"/>
                        </a:rPr>
                        <a:t>говорим</a:t>
                      </a:r>
                      <a:r>
                        <a:rPr dirty="0" sz="1800" spc="-65" b="1" i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800" b="1" i="1">
                          <a:latin typeface="Calibri"/>
                          <a:cs typeface="Calibri"/>
                        </a:rPr>
                        <a:t>о</a:t>
                      </a:r>
                      <a:r>
                        <a:rPr dirty="0" sz="1800" spc="-20" b="1" i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800" b="1" i="1">
                          <a:latin typeface="Calibri"/>
                          <a:cs typeface="Calibri"/>
                        </a:rPr>
                        <a:t>главном</a:t>
                      </a:r>
                      <a:r>
                        <a:rPr dirty="0" sz="1800" spc="-45" b="1" i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800" b="1" i="1">
                          <a:latin typeface="Calibri"/>
                          <a:cs typeface="Calibri"/>
                        </a:rPr>
                        <a:t>для</a:t>
                      </a:r>
                      <a:r>
                        <a:rPr dirty="0" sz="1800" spc="-15" b="1" i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800" spc="-10" b="1" i="1">
                          <a:latin typeface="Calibri"/>
                          <a:cs typeface="Calibri"/>
                        </a:rPr>
                        <a:t>пожилых людей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B="0" marT="3111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9334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dirty="0" sz="1800" spc="-10">
                          <a:solidFill>
                            <a:srgbClr val="221F1F"/>
                          </a:solidFill>
                          <a:latin typeface="Calibri"/>
                          <a:cs typeface="Calibri"/>
                        </a:rPr>
                        <a:t>12-</a:t>
                      </a:r>
                      <a:r>
                        <a:rPr dirty="0" sz="1800" spc="-25">
                          <a:solidFill>
                            <a:srgbClr val="221F1F"/>
                          </a:solidFill>
                          <a:latin typeface="Calibri"/>
                          <a:cs typeface="Calibri"/>
                        </a:rPr>
                        <a:t>00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B="0" marT="3111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</a:tr>
              <a:tr h="370205">
                <a:tc>
                  <a:txBody>
                    <a:bodyPr/>
                    <a:lstStyle/>
                    <a:p>
                      <a:pPr algn="r" marR="220979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dirty="0" sz="1800" spc="-10">
                          <a:latin typeface="Calibri"/>
                          <a:cs typeface="Calibri"/>
                        </a:rPr>
                        <a:t>01.10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B="0" marT="3175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dirty="0" sz="1800" b="1" i="1">
                          <a:latin typeface="Calibri"/>
                          <a:cs typeface="Calibri"/>
                        </a:rPr>
                        <a:t>Т/О</a:t>
                      </a:r>
                      <a:r>
                        <a:rPr dirty="0" sz="1800" spc="-40" b="1" i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800" b="1" i="1">
                          <a:latin typeface="Calibri"/>
                          <a:cs typeface="Calibri"/>
                        </a:rPr>
                        <a:t>«Скандинавская</a:t>
                      </a:r>
                      <a:r>
                        <a:rPr dirty="0" sz="1800" spc="-70" b="1" i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800" spc="-10" b="1" i="1">
                          <a:latin typeface="Calibri"/>
                          <a:cs typeface="Calibri"/>
                        </a:rPr>
                        <a:t>ходьба»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B="0" marT="3175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93345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dirty="0" sz="1800" spc="-10">
                          <a:latin typeface="Calibri"/>
                          <a:cs typeface="Calibri"/>
                        </a:rPr>
                        <a:t>17-</a:t>
                      </a:r>
                      <a:r>
                        <a:rPr dirty="0" sz="1800" spc="-25">
                          <a:latin typeface="Calibri"/>
                          <a:cs typeface="Calibri"/>
                        </a:rPr>
                        <a:t>30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B="0" marT="3175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r" marR="217170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dirty="0" sz="1800" spc="-10" b="1">
                          <a:latin typeface="Calibri"/>
                          <a:cs typeface="Calibri"/>
                        </a:rPr>
                        <a:t>02.10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B="0" marT="3175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dirty="0" sz="1800" b="1" i="1">
                          <a:latin typeface="Calibri"/>
                          <a:cs typeface="Calibri"/>
                        </a:rPr>
                        <a:t>Т/О</a:t>
                      </a:r>
                      <a:r>
                        <a:rPr dirty="0" sz="1800" spc="-40" b="1" i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800" b="1" i="1">
                          <a:latin typeface="Calibri"/>
                          <a:cs typeface="Calibri"/>
                        </a:rPr>
                        <a:t>«Нейробика</a:t>
                      </a:r>
                      <a:r>
                        <a:rPr dirty="0" sz="1800" spc="-50" b="1" i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800" spc="-20" b="1" i="1">
                          <a:latin typeface="Calibri"/>
                          <a:cs typeface="Calibri"/>
                        </a:rPr>
                        <a:t>60+»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B="0" marT="3175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93345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dirty="0" sz="1800" spc="-10">
                          <a:latin typeface="Calibri"/>
                          <a:cs typeface="Calibri"/>
                        </a:rPr>
                        <a:t>14-</a:t>
                      </a:r>
                      <a:r>
                        <a:rPr dirty="0" sz="1800" spc="-25">
                          <a:latin typeface="Calibri"/>
                          <a:cs typeface="Calibri"/>
                        </a:rPr>
                        <a:t>00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B="0" marT="3175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</a:tr>
              <a:tr h="370205">
                <a:tc>
                  <a:txBody>
                    <a:bodyPr/>
                    <a:lstStyle/>
                    <a:p>
                      <a:pPr algn="r" marR="217170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dirty="0" sz="1800" spc="-10" b="1">
                          <a:latin typeface="Calibri"/>
                          <a:cs typeface="Calibri"/>
                        </a:rPr>
                        <a:t>02.10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B="0" marT="3175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dirty="0" sz="1800">
                          <a:latin typeface="Calibri"/>
                          <a:cs typeface="Calibri"/>
                        </a:rPr>
                        <a:t>Т/О</a:t>
                      </a:r>
                      <a:r>
                        <a:rPr dirty="0" sz="18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800" spc="-10">
                          <a:latin typeface="Calibri"/>
                          <a:cs typeface="Calibri"/>
                        </a:rPr>
                        <a:t>«Занимательный</a:t>
                      </a:r>
                      <a:r>
                        <a:rPr dirty="0" sz="18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800" spc="-10">
                          <a:latin typeface="Calibri"/>
                          <a:cs typeface="Calibri"/>
                        </a:rPr>
                        <a:t>французский»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B="0" marT="3175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93345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dirty="0" sz="1800" spc="-10">
                          <a:latin typeface="Calibri"/>
                          <a:cs typeface="Calibri"/>
                        </a:rPr>
                        <a:t>12-</a:t>
                      </a:r>
                      <a:r>
                        <a:rPr dirty="0" sz="1800" spc="-25">
                          <a:latin typeface="Calibri"/>
                          <a:cs typeface="Calibri"/>
                        </a:rPr>
                        <a:t>00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B="0" marT="3175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</a:tr>
              <a:tr h="370205">
                <a:tc>
                  <a:txBody>
                    <a:bodyPr/>
                    <a:lstStyle/>
                    <a:p>
                      <a:pPr algn="r" marR="217170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dirty="0" sz="1800" spc="-10" b="1">
                          <a:latin typeface="Calibri"/>
                          <a:cs typeface="Calibri"/>
                        </a:rPr>
                        <a:t>05.10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B="0" marT="3175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dirty="0" sz="1800" b="1" i="1">
                          <a:latin typeface="Calibri"/>
                          <a:cs typeface="Calibri"/>
                        </a:rPr>
                        <a:t>Социальный</a:t>
                      </a:r>
                      <a:r>
                        <a:rPr dirty="0" sz="1800" spc="-45" b="1" i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800" b="1" i="1">
                          <a:latin typeface="Calibri"/>
                          <a:cs typeface="Calibri"/>
                        </a:rPr>
                        <a:t>кинозал.</a:t>
                      </a:r>
                      <a:r>
                        <a:rPr dirty="0" sz="1800" spc="-60" b="1" i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800" b="1" i="1">
                          <a:latin typeface="Calibri"/>
                          <a:cs typeface="Calibri"/>
                        </a:rPr>
                        <a:t>Просмотр</a:t>
                      </a:r>
                      <a:r>
                        <a:rPr dirty="0" sz="1800" spc="-85" b="1" i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800" spc="-10" b="1" i="1">
                          <a:latin typeface="Calibri"/>
                          <a:cs typeface="Calibri"/>
                        </a:rPr>
                        <a:t>фильма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B="0" marT="3175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93345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dirty="0" sz="1800" spc="-10">
                          <a:latin typeface="Calibri"/>
                          <a:cs typeface="Calibri"/>
                        </a:rPr>
                        <a:t>12-</a:t>
                      </a:r>
                      <a:r>
                        <a:rPr dirty="0" sz="1800" spc="-25">
                          <a:latin typeface="Calibri"/>
                          <a:cs typeface="Calibri"/>
                        </a:rPr>
                        <a:t>30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B="0" marT="3175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</a:tr>
              <a:tr h="370205">
                <a:tc>
                  <a:txBody>
                    <a:bodyPr/>
                    <a:lstStyle/>
                    <a:p>
                      <a:pPr algn="r" marR="217170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dirty="0" sz="1800" spc="-10" b="1">
                          <a:latin typeface="Calibri"/>
                          <a:cs typeface="Calibri"/>
                        </a:rPr>
                        <a:t>06.10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B="0" marT="3175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dirty="0" sz="1800">
                          <a:latin typeface="Calibri"/>
                          <a:cs typeface="Calibri"/>
                        </a:rPr>
                        <a:t>Т/О</a:t>
                      </a:r>
                      <a:r>
                        <a:rPr dirty="0" sz="18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800" spc="-10">
                          <a:latin typeface="Calibri"/>
                          <a:cs typeface="Calibri"/>
                        </a:rPr>
                        <a:t>«Занимательный</a:t>
                      </a:r>
                      <a:r>
                        <a:rPr dirty="0" sz="18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800" spc="-10">
                          <a:latin typeface="Calibri"/>
                          <a:cs typeface="Calibri"/>
                        </a:rPr>
                        <a:t>французский»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B="0" marT="3175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93345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dirty="0" sz="1800" spc="-10">
                          <a:latin typeface="Calibri"/>
                          <a:cs typeface="Calibri"/>
                        </a:rPr>
                        <a:t>12-</a:t>
                      </a:r>
                      <a:r>
                        <a:rPr dirty="0" sz="1800" spc="-25">
                          <a:latin typeface="Calibri"/>
                          <a:cs typeface="Calibri"/>
                        </a:rPr>
                        <a:t>00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B="0" marT="3175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r" marR="217170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dirty="0" sz="1800" spc="-10" b="1">
                          <a:latin typeface="Calibri"/>
                          <a:cs typeface="Calibri"/>
                        </a:rPr>
                        <a:t>06.10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B="0" marT="3175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dirty="0" sz="1800" b="1" i="1">
                          <a:latin typeface="Calibri"/>
                          <a:cs typeface="Calibri"/>
                        </a:rPr>
                        <a:t>Т/О</a:t>
                      </a:r>
                      <a:r>
                        <a:rPr dirty="0" sz="1800" spc="-40" b="1" i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800" b="1" i="1">
                          <a:latin typeface="Calibri"/>
                          <a:cs typeface="Calibri"/>
                        </a:rPr>
                        <a:t>«Скандинавская</a:t>
                      </a:r>
                      <a:r>
                        <a:rPr dirty="0" sz="1800" spc="-70" b="1" i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800" spc="-10" b="1" i="1">
                          <a:latin typeface="Calibri"/>
                          <a:cs typeface="Calibri"/>
                        </a:rPr>
                        <a:t>ходьба»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B="0" marT="3175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93345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dirty="0" sz="1800" spc="-10">
                          <a:latin typeface="Calibri"/>
                          <a:cs typeface="Calibri"/>
                        </a:rPr>
                        <a:t>17-</a:t>
                      </a:r>
                      <a:r>
                        <a:rPr dirty="0" sz="1800" spc="-25">
                          <a:latin typeface="Calibri"/>
                          <a:cs typeface="Calibri"/>
                        </a:rPr>
                        <a:t>30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B="0" marT="3175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</a:tr>
              <a:tr h="370205">
                <a:tc>
                  <a:txBody>
                    <a:bodyPr/>
                    <a:lstStyle/>
                    <a:p>
                      <a:pPr algn="r" marR="217170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dirty="0" sz="1800" spc="-10" b="1">
                          <a:latin typeface="Calibri"/>
                          <a:cs typeface="Calibri"/>
                        </a:rPr>
                        <a:t>06.10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B="0" marT="3175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dirty="0" sz="1800" b="1" i="1">
                          <a:latin typeface="Calibri"/>
                          <a:cs typeface="Calibri"/>
                        </a:rPr>
                        <a:t>Посещение</a:t>
                      </a:r>
                      <a:r>
                        <a:rPr dirty="0" sz="1800" spc="-60" b="1" i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800" b="1" i="1">
                          <a:latin typeface="Calibri"/>
                          <a:cs typeface="Calibri"/>
                        </a:rPr>
                        <a:t>концерта</a:t>
                      </a:r>
                      <a:r>
                        <a:rPr dirty="0" sz="1800" spc="-80" b="1" i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800" b="1" i="1">
                          <a:latin typeface="Calibri"/>
                          <a:cs typeface="Calibri"/>
                        </a:rPr>
                        <a:t>Ансамбля</a:t>
                      </a:r>
                      <a:r>
                        <a:rPr dirty="0" sz="1800" spc="-60" b="1" i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800" spc="-10" b="1" i="1">
                          <a:latin typeface="Calibri"/>
                          <a:cs typeface="Calibri"/>
                        </a:rPr>
                        <a:t>«Березка»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B="0" marT="3175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93345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dirty="0" sz="1800" spc="-10">
                          <a:latin typeface="Calibri"/>
                          <a:cs typeface="Calibri"/>
                        </a:rPr>
                        <a:t>19-</a:t>
                      </a:r>
                      <a:r>
                        <a:rPr dirty="0" sz="1800" spc="-25">
                          <a:latin typeface="Calibri"/>
                          <a:cs typeface="Calibri"/>
                        </a:rPr>
                        <a:t>00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B="0" marT="3175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</a:tr>
              <a:tr h="370205">
                <a:tc>
                  <a:txBody>
                    <a:bodyPr/>
                    <a:lstStyle/>
                    <a:p>
                      <a:pPr algn="r" marR="217170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dirty="0" sz="1800" spc="-10" b="1">
                          <a:latin typeface="Calibri"/>
                          <a:cs typeface="Calibri"/>
                        </a:rPr>
                        <a:t>09.10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B="0" marT="32384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dirty="0" sz="1800" b="1" i="1">
                          <a:latin typeface="Calibri"/>
                          <a:cs typeface="Calibri"/>
                        </a:rPr>
                        <a:t>Т/О</a:t>
                      </a:r>
                      <a:r>
                        <a:rPr dirty="0" sz="1800" spc="-40" b="1" i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800" b="1" i="1">
                          <a:latin typeface="Calibri"/>
                          <a:cs typeface="Calibri"/>
                        </a:rPr>
                        <a:t>«Нейробика</a:t>
                      </a:r>
                      <a:r>
                        <a:rPr dirty="0" sz="1800" spc="-50" b="1" i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800" spc="-20" b="1" i="1">
                          <a:latin typeface="Calibri"/>
                          <a:cs typeface="Calibri"/>
                        </a:rPr>
                        <a:t>60+»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B="0" marT="32384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9334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dirty="0" sz="1800" spc="-10">
                          <a:latin typeface="Calibri"/>
                          <a:cs typeface="Calibri"/>
                        </a:rPr>
                        <a:t>14-</a:t>
                      </a:r>
                      <a:r>
                        <a:rPr dirty="0" sz="1800" spc="-25">
                          <a:latin typeface="Calibri"/>
                          <a:cs typeface="Calibri"/>
                        </a:rPr>
                        <a:t>00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B="0" marT="32384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</a:tr>
              <a:tr h="370205">
                <a:tc>
                  <a:txBody>
                    <a:bodyPr/>
                    <a:lstStyle/>
                    <a:p>
                      <a:pPr algn="r" marR="217170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dirty="0" sz="1800" spc="-10" b="1">
                          <a:latin typeface="Calibri"/>
                          <a:cs typeface="Calibri"/>
                        </a:rPr>
                        <a:t>09.10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B="0" marT="32384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dirty="0" sz="1800">
                          <a:latin typeface="Calibri"/>
                          <a:cs typeface="Calibri"/>
                        </a:rPr>
                        <a:t>Т/О</a:t>
                      </a:r>
                      <a:r>
                        <a:rPr dirty="0" sz="18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800" spc="-10">
                          <a:latin typeface="Calibri"/>
                          <a:cs typeface="Calibri"/>
                        </a:rPr>
                        <a:t>«Занимательный</a:t>
                      </a:r>
                      <a:r>
                        <a:rPr dirty="0" sz="18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800" spc="-10">
                          <a:latin typeface="Calibri"/>
                          <a:cs typeface="Calibri"/>
                        </a:rPr>
                        <a:t>французский»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B="0" marT="32384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9334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dirty="0" sz="1800" spc="-10">
                          <a:latin typeface="Calibri"/>
                          <a:cs typeface="Calibri"/>
                        </a:rPr>
                        <a:t>12-</a:t>
                      </a:r>
                      <a:r>
                        <a:rPr dirty="0" sz="1800" spc="-25">
                          <a:latin typeface="Calibri"/>
                          <a:cs typeface="Calibri"/>
                        </a:rPr>
                        <a:t>00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B="0" marT="32384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</a:tr>
              <a:tr h="370205">
                <a:tc>
                  <a:txBody>
                    <a:bodyPr/>
                    <a:lstStyle/>
                    <a:p>
                      <a:pPr algn="r" marR="217170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dirty="0" sz="1800" spc="-10" b="1">
                          <a:latin typeface="Calibri"/>
                          <a:cs typeface="Calibri"/>
                        </a:rPr>
                        <a:t>09.10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B="0" marT="32384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dirty="0" sz="1800" b="1" i="1">
                          <a:latin typeface="Calibri"/>
                          <a:cs typeface="Calibri"/>
                        </a:rPr>
                        <a:t>Т/О</a:t>
                      </a:r>
                      <a:r>
                        <a:rPr dirty="0" sz="1800" spc="-45" b="1" i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800" b="1" i="1">
                          <a:latin typeface="Calibri"/>
                          <a:cs typeface="Calibri"/>
                        </a:rPr>
                        <a:t>«Скандинавская</a:t>
                      </a:r>
                      <a:r>
                        <a:rPr dirty="0" sz="1800" spc="-50" b="1" i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800" spc="-10" b="1" i="1">
                          <a:latin typeface="Calibri"/>
                          <a:cs typeface="Calibri"/>
                        </a:rPr>
                        <a:t>ходьба»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B="0" marT="32384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9334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dirty="0" sz="1800" spc="-10">
                          <a:latin typeface="Calibri"/>
                          <a:cs typeface="Calibri"/>
                        </a:rPr>
                        <a:t>17-</a:t>
                      </a:r>
                      <a:r>
                        <a:rPr dirty="0" sz="1800" spc="-25">
                          <a:latin typeface="Calibri"/>
                          <a:cs typeface="Calibri"/>
                        </a:rPr>
                        <a:t>30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B="0" marT="32384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r" marR="217170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dirty="0" sz="1800" spc="-10" b="1">
                          <a:latin typeface="Calibri"/>
                          <a:cs typeface="Calibri"/>
                        </a:rPr>
                        <a:t>12.10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B="0" marT="32384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143510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dirty="0" sz="1800" b="1" i="1">
                          <a:latin typeface="Calibri"/>
                          <a:cs typeface="Calibri"/>
                        </a:rPr>
                        <a:t>Социальный</a:t>
                      </a:r>
                      <a:r>
                        <a:rPr dirty="0" sz="1800" spc="-50" b="1" i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800" b="1" i="1">
                          <a:latin typeface="Calibri"/>
                          <a:cs typeface="Calibri"/>
                        </a:rPr>
                        <a:t>кинозал.</a:t>
                      </a:r>
                      <a:r>
                        <a:rPr dirty="0" sz="1800" spc="-70" b="1" i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800" b="1" i="1">
                          <a:latin typeface="Calibri"/>
                          <a:cs typeface="Calibri"/>
                        </a:rPr>
                        <a:t>Просмотр</a:t>
                      </a:r>
                      <a:r>
                        <a:rPr dirty="0" sz="1800" spc="-65" b="1" i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800" spc="-10" b="1" i="1">
                          <a:latin typeface="Calibri"/>
                          <a:cs typeface="Calibri"/>
                        </a:rPr>
                        <a:t>фильма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B="0" marT="32384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9334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dirty="0" sz="1800" spc="-10">
                          <a:latin typeface="Calibri"/>
                          <a:cs typeface="Calibri"/>
                        </a:rPr>
                        <a:t>12-</a:t>
                      </a:r>
                      <a:r>
                        <a:rPr dirty="0" sz="1800" spc="-25">
                          <a:latin typeface="Calibri"/>
                          <a:cs typeface="Calibri"/>
                        </a:rPr>
                        <a:t>30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B="0" marT="32384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</a:tr>
            </a:tbl>
          </a:graphicData>
        </a:graphic>
      </p:graphicFrame>
      <p:grpSp>
        <p:nvGrpSpPr>
          <p:cNvPr id="28" name="object 28"/>
          <p:cNvGrpSpPr/>
          <p:nvPr/>
        </p:nvGrpSpPr>
        <p:grpSpPr>
          <a:xfrm>
            <a:off x="6047232" y="7936991"/>
            <a:ext cx="817244" cy="817244"/>
            <a:chOff x="6047232" y="7936991"/>
            <a:chExt cx="817244" cy="817244"/>
          </a:xfrm>
        </p:grpSpPr>
        <p:sp>
          <p:nvSpPr>
            <p:cNvPr id="29" name="object 29"/>
            <p:cNvSpPr/>
            <p:nvPr/>
          </p:nvSpPr>
          <p:spPr>
            <a:xfrm>
              <a:off x="6047232" y="7936991"/>
              <a:ext cx="817244" cy="817244"/>
            </a:xfrm>
            <a:custGeom>
              <a:avLst/>
              <a:gdLst/>
              <a:ahLst/>
              <a:cxnLst/>
              <a:rect l="l" t="t" r="r" b="b"/>
              <a:pathLst>
                <a:path w="817245" h="817245">
                  <a:moveTo>
                    <a:pt x="408431" y="0"/>
                  </a:moveTo>
                  <a:lnTo>
                    <a:pt x="360803" y="2748"/>
                  </a:lnTo>
                  <a:lnTo>
                    <a:pt x="314788" y="10787"/>
                  </a:lnTo>
                  <a:lnTo>
                    <a:pt x="270692" y="23813"/>
                  </a:lnTo>
                  <a:lnTo>
                    <a:pt x="228822" y="41516"/>
                  </a:lnTo>
                  <a:lnTo>
                    <a:pt x="189484" y="63592"/>
                  </a:lnTo>
                  <a:lnTo>
                    <a:pt x="152986" y="89733"/>
                  </a:lnTo>
                  <a:lnTo>
                    <a:pt x="119633" y="119634"/>
                  </a:lnTo>
                  <a:lnTo>
                    <a:pt x="89733" y="152986"/>
                  </a:lnTo>
                  <a:lnTo>
                    <a:pt x="63592" y="189484"/>
                  </a:lnTo>
                  <a:lnTo>
                    <a:pt x="41516" y="228822"/>
                  </a:lnTo>
                  <a:lnTo>
                    <a:pt x="23813" y="270692"/>
                  </a:lnTo>
                  <a:lnTo>
                    <a:pt x="10787" y="314788"/>
                  </a:lnTo>
                  <a:lnTo>
                    <a:pt x="2748" y="360803"/>
                  </a:lnTo>
                  <a:lnTo>
                    <a:pt x="0" y="408432"/>
                  </a:lnTo>
                  <a:lnTo>
                    <a:pt x="2748" y="456060"/>
                  </a:lnTo>
                  <a:lnTo>
                    <a:pt x="10787" y="502075"/>
                  </a:lnTo>
                  <a:lnTo>
                    <a:pt x="23813" y="546171"/>
                  </a:lnTo>
                  <a:lnTo>
                    <a:pt x="41516" y="588041"/>
                  </a:lnTo>
                  <a:lnTo>
                    <a:pt x="63592" y="627379"/>
                  </a:lnTo>
                  <a:lnTo>
                    <a:pt x="89733" y="663877"/>
                  </a:lnTo>
                  <a:lnTo>
                    <a:pt x="119633" y="697230"/>
                  </a:lnTo>
                  <a:lnTo>
                    <a:pt x="152986" y="727130"/>
                  </a:lnTo>
                  <a:lnTo>
                    <a:pt x="189484" y="753271"/>
                  </a:lnTo>
                  <a:lnTo>
                    <a:pt x="228822" y="775347"/>
                  </a:lnTo>
                  <a:lnTo>
                    <a:pt x="270692" y="793050"/>
                  </a:lnTo>
                  <a:lnTo>
                    <a:pt x="314788" y="806076"/>
                  </a:lnTo>
                  <a:lnTo>
                    <a:pt x="360803" y="814115"/>
                  </a:lnTo>
                  <a:lnTo>
                    <a:pt x="408431" y="816864"/>
                  </a:lnTo>
                  <a:lnTo>
                    <a:pt x="456060" y="814115"/>
                  </a:lnTo>
                  <a:lnTo>
                    <a:pt x="502075" y="806076"/>
                  </a:lnTo>
                  <a:lnTo>
                    <a:pt x="546171" y="793050"/>
                  </a:lnTo>
                  <a:lnTo>
                    <a:pt x="588041" y="775347"/>
                  </a:lnTo>
                  <a:lnTo>
                    <a:pt x="627379" y="753271"/>
                  </a:lnTo>
                  <a:lnTo>
                    <a:pt x="663877" y="727130"/>
                  </a:lnTo>
                  <a:lnTo>
                    <a:pt x="697229" y="697230"/>
                  </a:lnTo>
                  <a:lnTo>
                    <a:pt x="727130" y="663877"/>
                  </a:lnTo>
                  <a:lnTo>
                    <a:pt x="753271" y="627379"/>
                  </a:lnTo>
                  <a:lnTo>
                    <a:pt x="775347" y="588041"/>
                  </a:lnTo>
                  <a:lnTo>
                    <a:pt x="793050" y="546171"/>
                  </a:lnTo>
                  <a:lnTo>
                    <a:pt x="806076" y="502075"/>
                  </a:lnTo>
                  <a:lnTo>
                    <a:pt x="814115" y="456060"/>
                  </a:lnTo>
                  <a:lnTo>
                    <a:pt x="816863" y="408432"/>
                  </a:lnTo>
                  <a:lnTo>
                    <a:pt x="814115" y="360803"/>
                  </a:lnTo>
                  <a:lnTo>
                    <a:pt x="806076" y="314788"/>
                  </a:lnTo>
                  <a:lnTo>
                    <a:pt x="793050" y="270692"/>
                  </a:lnTo>
                  <a:lnTo>
                    <a:pt x="775347" y="228822"/>
                  </a:lnTo>
                  <a:lnTo>
                    <a:pt x="753271" y="189484"/>
                  </a:lnTo>
                  <a:lnTo>
                    <a:pt x="727130" y="152986"/>
                  </a:lnTo>
                  <a:lnTo>
                    <a:pt x="697229" y="119634"/>
                  </a:lnTo>
                  <a:lnTo>
                    <a:pt x="663877" y="89733"/>
                  </a:lnTo>
                  <a:lnTo>
                    <a:pt x="627379" y="63592"/>
                  </a:lnTo>
                  <a:lnTo>
                    <a:pt x="588041" y="41516"/>
                  </a:lnTo>
                  <a:lnTo>
                    <a:pt x="546171" y="23813"/>
                  </a:lnTo>
                  <a:lnTo>
                    <a:pt x="502075" y="10787"/>
                  </a:lnTo>
                  <a:lnTo>
                    <a:pt x="456060" y="2748"/>
                  </a:lnTo>
                  <a:lnTo>
                    <a:pt x="40843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30" name="object 30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6163056" y="8141207"/>
              <a:ext cx="600455" cy="518159"/>
            </a:xfrm>
            <a:prstGeom prst="rect">
              <a:avLst/>
            </a:prstGeom>
          </p:spPr>
        </p:pic>
      </p:grpSp>
      <p:sp>
        <p:nvSpPr>
          <p:cNvPr id="3" name="object 3"/>
          <p:cNvSpPr txBox="1"/>
          <p:nvPr/>
        </p:nvSpPr>
        <p:spPr>
          <a:xfrm>
            <a:off x="628599" y="8429370"/>
            <a:ext cx="3906520" cy="120713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ts val="4655"/>
              </a:lnSpc>
              <a:spcBef>
                <a:spcPts val="90"/>
              </a:spcBef>
            </a:pPr>
            <a:r>
              <a:rPr dirty="0" sz="4400" spc="-10" b="1">
                <a:solidFill>
                  <a:srgbClr val="FFFFFF"/>
                </a:solidFill>
                <a:latin typeface="Calibri"/>
                <a:cs typeface="Calibri"/>
              </a:rPr>
              <a:t>ПРИХОДИТЕ,</a:t>
            </a:r>
            <a:endParaRPr sz="4400">
              <a:latin typeface="Calibri"/>
              <a:cs typeface="Calibri"/>
            </a:endParaRPr>
          </a:p>
          <a:p>
            <a:pPr marL="12700">
              <a:lnSpc>
                <a:spcPts val="4655"/>
              </a:lnSpc>
            </a:pPr>
            <a:r>
              <a:rPr dirty="0" sz="4400" b="1">
                <a:solidFill>
                  <a:srgbClr val="FFFFFF"/>
                </a:solidFill>
                <a:latin typeface="Calibri"/>
                <a:cs typeface="Calibri"/>
              </a:rPr>
              <a:t>МЫ</a:t>
            </a:r>
            <a:r>
              <a:rPr dirty="0" sz="4400" spc="-15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4400" b="1">
                <a:solidFill>
                  <a:srgbClr val="FFFFFF"/>
                </a:solidFill>
                <a:latin typeface="Calibri"/>
                <a:cs typeface="Calibri"/>
              </a:rPr>
              <a:t>ВАС</a:t>
            </a:r>
            <a:r>
              <a:rPr dirty="0" sz="4400" spc="-18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4400" spc="-20" b="1">
                <a:solidFill>
                  <a:srgbClr val="FFFFFF"/>
                </a:solidFill>
                <a:latin typeface="Calibri"/>
                <a:cs typeface="Calibri"/>
              </a:rPr>
              <a:t>ЖДЕМ!</a:t>
            </a:r>
            <a:endParaRPr sz="44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125336" y="8785097"/>
            <a:ext cx="863600" cy="551815"/>
          </a:xfrm>
          <a:prstGeom prst="rect">
            <a:avLst/>
          </a:prstGeom>
        </p:spPr>
        <p:txBody>
          <a:bodyPr wrap="square" lIns="0" tIns="33019" rIns="0" bIns="0" rtlCol="0" vert="horz">
            <a:spAutoFit/>
          </a:bodyPr>
          <a:lstStyle/>
          <a:p>
            <a:pPr marL="12700" marR="75565">
              <a:lnSpc>
                <a:spcPts val="790"/>
              </a:lnSpc>
              <a:spcBef>
                <a:spcPts val="259"/>
              </a:spcBef>
            </a:pPr>
            <a:r>
              <a:rPr dirty="0" sz="800" spc="-20">
                <a:solidFill>
                  <a:srgbClr val="FFFFFF"/>
                </a:solidFill>
                <a:latin typeface="Calibri"/>
                <a:cs typeface="Calibri"/>
              </a:rPr>
              <a:t>Отделение</a:t>
            </a:r>
            <a:r>
              <a:rPr dirty="0" sz="800" spc="2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800" spc="-10">
                <a:solidFill>
                  <a:srgbClr val="FFFFFF"/>
                </a:solidFill>
                <a:latin typeface="Calibri"/>
                <a:cs typeface="Calibri"/>
              </a:rPr>
              <a:t>Фонда</a:t>
            </a:r>
            <a:r>
              <a:rPr dirty="0" sz="800" spc="50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800" spc="-10">
                <a:solidFill>
                  <a:srgbClr val="FFFFFF"/>
                </a:solidFill>
                <a:latin typeface="Calibri"/>
                <a:cs typeface="Calibri"/>
              </a:rPr>
              <a:t>пенсионного</a:t>
            </a:r>
            <a:endParaRPr sz="800">
              <a:latin typeface="Calibri"/>
              <a:cs typeface="Calibri"/>
            </a:endParaRPr>
          </a:p>
          <a:p>
            <a:pPr marL="12700" marR="177800">
              <a:lnSpc>
                <a:spcPts val="790"/>
              </a:lnSpc>
              <a:spcBef>
                <a:spcPts val="25"/>
              </a:spcBef>
            </a:pPr>
            <a:r>
              <a:rPr dirty="0" sz="800">
                <a:solidFill>
                  <a:srgbClr val="FFFFFF"/>
                </a:solidFill>
                <a:latin typeface="Calibri"/>
                <a:cs typeface="Calibri"/>
              </a:rPr>
              <a:t>и</a:t>
            </a:r>
            <a:r>
              <a:rPr dirty="0" sz="800" spc="-2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800" spc="-10">
                <a:solidFill>
                  <a:srgbClr val="FFFFFF"/>
                </a:solidFill>
                <a:latin typeface="Calibri"/>
                <a:cs typeface="Calibri"/>
              </a:rPr>
              <a:t>социального</a:t>
            </a:r>
            <a:r>
              <a:rPr dirty="0" sz="800" spc="50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800" spc="-20">
                <a:solidFill>
                  <a:srgbClr val="FFFFFF"/>
                </a:solidFill>
                <a:latin typeface="Calibri"/>
                <a:cs typeface="Calibri"/>
              </a:rPr>
              <a:t>страхования</a:t>
            </a:r>
            <a:r>
              <a:rPr dirty="0" sz="800" spc="5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800" spc="-25">
                <a:solidFill>
                  <a:srgbClr val="FFFFFF"/>
                </a:solidFill>
                <a:latin typeface="Calibri"/>
                <a:cs typeface="Calibri"/>
              </a:rPr>
              <a:t>РФ</a:t>
            </a:r>
            <a:endParaRPr sz="800">
              <a:latin typeface="Calibri"/>
              <a:cs typeface="Calibri"/>
            </a:endParaRPr>
          </a:p>
          <a:p>
            <a:pPr marL="12700">
              <a:lnSpc>
                <a:spcPts val="795"/>
              </a:lnSpc>
            </a:pPr>
            <a:r>
              <a:rPr dirty="0" sz="800">
                <a:solidFill>
                  <a:srgbClr val="FFFFFF"/>
                </a:solidFill>
                <a:latin typeface="Calibri"/>
                <a:cs typeface="Calibri"/>
              </a:rPr>
              <a:t>по</a:t>
            </a:r>
            <a:r>
              <a:rPr dirty="0" sz="800" spc="3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800" spc="-35">
                <a:solidFill>
                  <a:srgbClr val="FFFFFF"/>
                </a:solidFill>
                <a:latin typeface="Calibri"/>
                <a:cs typeface="Calibri"/>
              </a:rPr>
              <a:t>Пермскому</a:t>
            </a:r>
            <a:r>
              <a:rPr dirty="0" sz="800" spc="7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800" spc="-20">
                <a:solidFill>
                  <a:srgbClr val="FFFFFF"/>
                </a:solidFill>
                <a:latin typeface="Calibri"/>
                <a:cs typeface="Calibri"/>
              </a:rPr>
              <a:t>краю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33" name="object 33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60"/>
              </a:lnSpc>
            </a:pPr>
            <a:r>
              <a:rPr dirty="0"/>
              <a:t>Наши</a:t>
            </a:r>
            <a:r>
              <a:rPr dirty="0" spc="-35"/>
              <a:t> </a:t>
            </a:r>
            <a:r>
              <a:rPr dirty="0" spc="-10"/>
              <a:t>контакты:</a:t>
            </a:r>
          </a:p>
          <a:p>
            <a:pPr marL="12700" marR="5080">
              <a:lnSpc>
                <a:spcPct val="86900"/>
              </a:lnSpc>
              <a:spcBef>
                <a:spcPts val="130"/>
              </a:spcBef>
            </a:pPr>
            <a:r>
              <a:rPr dirty="0"/>
              <a:t>Адрес:</a:t>
            </a:r>
            <a:r>
              <a:rPr dirty="0" spc="-15"/>
              <a:t> </a:t>
            </a:r>
            <a:r>
              <a:rPr dirty="0"/>
              <a:t>с.Карагай</a:t>
            </a:r>
            <a:r>
              <a:rPr dirty="0" spc="254"/>
              <a:t> </a:t>
            </a:r>
            <a:r>
              <a:rPr dirty="0" spc="-10"/>
              <a:t>ул.К.Маркса,23 Контактный</a:t>
            </a:r>
            <a:r>
              <a:rPr dirty="0" spc="-25"/>
              <a:t> </a:t>
            </a:r>
            <a:r>
              <a:rPr dirty="0"/>
              <a:t>номер</a:t>
            </a:r>
            <a:r>
              <a:rPr dirty="0" spc="-15"/>
              <a:t> </a:t>
            </a:r>
            <a:r>
              <a:rPr dirty="0"/>
              <a:t>8(34297)</a:t>
            </a:r>
            <a:r>
              <a:rPr dirty="0" spc="45"/>
              <a:t> </a:t>
            </a:r>
            <a:r>
              <a:rPr dirty="0" spc="-20"/>
              <a:t>3-</a:t>
            </a:r>
            <a:r>
              <a:rPr dirty="0" spc="-10"/>
              <a:t>11-</a:t>
            </a:r>
            <a:r>
              <a:rPr dirty="0" spc="-25"/>
              <a:t>58 </a:t>
            </a:r>
            <a:r>
              <a:rPr dirty="0"/>
              <a:t>ФИО</a:t>
            </a:r>
            <a:r>
              <a:rPr dirty="0" spc="-50"/>
              <a:t> </a:t>
            </a:r>
            <a:r>
              <a:rPr dirty="0"/>
              <a:t>Суханова Галина</a:t>
            </a:r>
            <a:r>
              <a:rPr dirty="0" spc="-25"/>
              <a:t> </a:t>
            </a:r>
            <a:r>
              <a:rPr dirty="0" spc="-10"/>
              <a:t>Вячеславовна</a:t>
            </a:r>
          </a:p>
        </p:txBody>
      </p:sp>
      <p:pic>
        <p:nvPicPr>
          <p:cNvPr id="31" name="object 31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6141720" y="9576815"/>
            <a:ext cx="874776" cy="874776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12063" y="490727"/>
            <a:ext cx="838200" cy="957072"/>
          </a:xfrm>
          <a:prstGeom prst="rect">
            <a:avLst/>
          </a:prstGeom>
        </p:spPr>
      </p:pic>
      <p:sp>
        <p:nvSpPr>
          <p:cNvPr id="7" name="object 7"/>
          <p:cNvSpPr/>
          <p:nvPr/>
        </p:nvSpPr>
        <p:spPr>
          <a:xfrm>
            <a:off x="1575816" y="814323"/>
            <a:ext cx="295910" cy="185420"/>
          </a:xfrm>
          <a:custGeom>
            <a:avLst/>
            <a:gdLst/>
            <a:ahLst/>
            <a:cxnLst/>
            <a:rect l="l" t="t" r="r" b="b"/>
            <a:pathLst>
              <a:path w="295910" h="185419">
                <a:moveTo>
                  <a:pt x="149606" y="132080"/>
                </a:moveTo>
                <a:lnTo>
                  <a:pt x="126365" y="132080"/>
                </a:lnTo>
                <a:lnTo>
                  <a:pt x="126365" y="0"/>
                </a:lnTo>
                <a:lnTo>
                  <a:pt x="105156" y="0"/>
                </a:lnTo>
                <a:lnTo>
                  <a:pt x="105156" y="132080"/>
                </a:lnTo>
                <a:lnTo>
                  <a:pt x="21336" y="132080"/>
                </a:lnTo>
                <a:lnTo>
                  <a:pt x="21336" y="0"/>
                </a:lnTo>
                <a:lnTo>
                  <a:pt x="0" y="0"/>
                </a:lnTo>
                <a:lnTo>
                  <a:pt x="0" y="132080"/>
                </a:lnTo>
                <a:lnTo>
                  <a:pt x="0" y="151130"/>
                </a:lnTo>
                <a:lnTo>
                  <a:pt x="129667" y="151130"/>
                </a:lnTo>
                <a:lnTo>
                  <a:pt x="129667" y="185420"/>
                </a:lnTo>
                <a:lnTo>
                  <a:pt x="149606" y="185420"/>
                </a:lnTo>
                <a:lnTo>
                  <a:pt x="149606" y="151130"/>
                </a:lnTo>
                <a:lnTo>
                  <a:pt x="149606" y="132080"/>
                </a:lnTo>
                <a:close/>
              </a:path>
              <a:path w="295910" h="185419">
                <a:moveTo>
                  <a:pt x="295402" y="132080"/>
                </a:moveTo>
                <a:lnTo>
                  <a:pt x="207645" y="132080"/>
                </a:lnTo>
                <a:lnTo>
                  <a:pt x="207645" y="83820"/>
                </a:lnTo>
                <a:lnTo>
                  <a:pt x="283083" y="83820"/>
                </a:lnTo>
                <a:lnTo>
                  <a:pt x="283083" y="64770"/>
                </a:lnTo>
                <a:lnTo>
                  <a:pt x="207645" y="64770"/>
                </a:lnTo>
                <a:lnTo>
                  <a:pt x="207645" y="19050"/>
                </a:lnTo>
                <a:lnTo>
                  <a:pt x="292354" y="19050"/>
                </a:lnTo>
                <a:lnTo>
                  <a:pt x="292354" y="0"/>
                </a:lnTo>
                <a:lnTo>
                  <a:pt x="186182" y="0"/>
                </a:lnTo>
                <a:lnTo>
                  <a:pt x="186182" y="19050"/>
                </a:lnTo>
                <a:lnTo>
                  <a:pt x="186182" y="64770"/>
                </a:lnTo>
                <a:lnTo>
                  <a:pt x="186182" y="83820"/>
                </a:lnTo>
                <a:lnTo>
                  <a:pt x="186182" y="132080"/>
                </a:lnTo>
                <a:lnTo>
                  <a:pt x="186182" y="151130"/>
                </a:lnTo>
                <a:lnTo>
                  <a:pt x="295402" y="151130"/>
                </a:lnTo>
                <a:lnTo>
                  <a:pt x="295402" y="132080"/>
                </a:lnTo>
                <a:close/>
              </a:path>
            </a:pathLst>
          </a:custGeom>
          <a:solidFill>
            <a:srgbClr val="57585B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8" name="object 8"/>
          <p:cNvGrpSpPr/>
          <p:nvPr/>
        </p:nvGrpSpPr>
        <p:grpSpPr>
          <a:xfrm>
            <a:off x="1917192" y="813815"/>
            <a:ext cx="448309" cy="153035"/>
            <a:chOff x="1917192" y="813815"/>
            <a:chExt cx="448309" cy="153035"/>
          </a:xfrm>
        </p:grpSpPr>
        <p:sp>
          <p:nvSpPr>
            <p:cNvPr id="9" name="object 9"/>
            <p:cNvSpPr/>
            <p:nvPr/>
          </p:nvSpPr>
          <p:spPr>
            <a:xfrm>
              <a:off x="1917192" y="814323"/>
              <a:ext cx="292735" cy="152400"/>
            </a:xfrm>
            <a:custGeom>
              <a:avLst/>
              <a:gdLst/>
              <a:ahLst/>
              <a:cxnLst/>
              <a:rect l="l" t="t" r="r" b="b"/>
              <a:pathLst>
                <a:path w="292735" h="152400">
                  <a:moveTo>
                    <a:pt x="130048" y="0"/>
                  </a:moveTo>
                  <a:lnTo>
                    <a:pt x="108458" y="0"/>
                  </a:lnTo>
                  <a:lnTo>
                    <a:pt x="108458" y="64770"/>
                  </a:lnTo>
                  <a:lnTo>
                    <a:pt x="21590" y="64770"/>
                  </a:lnTo>
                  <a:lnTo>
                    <a:pt x="21590" y="0"/>
                  </a:lnTo>
                  <a:lnTo>
                    <a:pt x="0" y="0"/>
                  </a:lnTo>
                  <a:lnTo>
                    <a:pt x="0" y="64770"/>
                  </a:lnTo>
                  <a:lnTo>
                    <a:pt x="0" y="85090"/>
                  </a:lnTo>
                  <a:lnTo>
                    <a:pt x="0" y="151130"/>
                  </a:lnTo>
                  <a:lnTo>
                    <a:pt x="21590" y="151130"/>
                  </a:lnTo>
                  <a:lnTo>
                    <a:pt x="21590" y="85090"/>
                  </a:lnTo>
                  <a:lnTo>
                    <a:pt x="108458" y="85090"/>
                  </a:lnTo>
                  <a:lnTo>
                    <a:pt x="108458" y="151130"/>
                  </a:lnTo>
                  <a:lnTo>
                    <a:pt x="130048" y="151130"/>
                  </a:lnTo>
                  <a:lnTo>
                    <a:pt x="130048" y="85090"/>
                  </a:lnTo>
                  <a:lnTo>
                    <a:pt x="130048" y="64770"/>
                  </a:lnTo>
                  <a:lnTo>
                    <a:pt x="130048" y="0"/>
                  </a:lnTo>
                  <a:close/>
                </a:path>
                <a:path w="292735" h="152400">
                  <a:moveTo>
                    <a:pt x="292227" y="0"/>
                  </a:moveTo>
                  <a:lnTo>
                    <a:pt x="167513" y="0"/>
                  </a:lnTo>
                  <a:lnTo>
                    <a:pt x="167513" y="19050"/>
                  </a:lnTo>
                  <a:lnTo>
                    <a:pt x="219202" y="19050"/>
                  </a:lnTo>
                  <a:lnTo>
                    <a:pt x="219202" y="152400"/>
                  </a:lnTo>
                  <a:lnTo>
                    <a:pt x="240284" y="152400"/>
                  </a:lnTo>
                  <a:lnTo>
                    <a:pt x="240284" y="19050"/>
                  </a:lnTo>
                  <a:lnTo>
                    <a:pt x="292227" y="19050"/>
                  </a:lnTo>
                  <a:lnTo>
                    <a:pt x="292227" y="0"/>
                  </a:lnTo>
                  <a:close/>
                </a:path>
              </a:pathLst>
            </a:custGeom>
            <a:solidFill>
              <a:srgbClr val="57585B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243328" y="813815"/>
              <a:ext cx="121919" cy="152400"/>
            </a:xfrm>
            <a:prstGeom prst="rect">
              <a:avLst/>
            </a:prstGeom>
          </p:spPr>
        </p:pic>
      </p:grpSp>
      <p:pic>
        <p:nvPicPr>
          <p:cNvPr id="11" name="object 1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557527" y="1048511"/>
            <a:ext cx="158496" cy="155448"/>
          </a:xfrm>
          <a:prstGeom prst="rect">
            <a:avLst/>
          </a:prstGeom>
        </p:spPr>
      </p:pic>
      <p:grpSp>
        <p:nvGrpSpPr>
          <p:cNvPr id="12" name="object 12"/>
          <p:cNvGrpSpPr/>
          <p:nvPr/>
        </p:nvGrpSpPr>
        <p:grpSpPr>
          <a:xfrm>
            <a:off x="1761744" y="1051559"/>
            <a:ext cx="680085" cy="183515"/>
            <a:chOff x="1761744" y="1051559"/>
            <a:chExt cx="680085" cy="183515"/>
          </a:xfrm>
        </p:grpSpPr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761744" y="1051559"/>
              <a:ext cx="124968" cy="149351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1917192" y="1051813"/>
              <a:ext cx="524510" cy="182880"/>
            </a:xfrm>
            <a:custGeom>
              <a:avLst/>
              <a:gdLst/>
              <a:ahLst/>
              <a:cxnLst/>
              <a:rect l="l" t="t" r="r" b="b"/>
              <a:pathLst>
                <a:path w="524510" h="182880">
                  <a:moveTo>
                    <a:pt x="105041" y="190"/>
                  </a:moveTo>
                  <a:lnTo>
                    <a:pt x="83947" y="190"/>
                  </a:lnTo>
                  <a:lnTo>
                    <a:pt x="83947" y="131318"/>
                  </a:lnTo>
                  <a:lnTo>
                    <a:pt x="105041" y="131318"/>
                  </a:lnTo>
                  <a:lnTo>
                    <a:pt x="105041" y="190"/>
                  </a:lnTo>
                  <a:close/>
                </a:path>
                <a:path w="524510" h="182880">
                  <a:moveTo>
                    <a:pt x="211455" y="132080"/>
                  </a:moveTo>
                  <a:lnTo>
                    <a:pt x="188849" y="132080"/>
                  </a:lnTo>
                  <a:lnTo>
                    <a:pt x="188849" y="0"/>
                  </a:lnTo>
                  <a:lnTo>
                    <a:pt x="167767" y="0"/>
                  </a:lnTo>
                  <a:lnTo>
                    <a:pt x="167767" y="132080"/>
                  </a:lnTo>
                  <a:lnTo>
                    <a:pt x="21336" y="132080"/>
                  </a:lnTo>
                  <a:lnTo>
                    <a:pt x="21336" y="0"/>
                  </a:lnTo>
                  <a:lnTo>
                    <a:pt x="0" y="0"/>
                  </a:lnTo>
                  <a:lnTo>
                    <a:pt x="0" y="132080"/>
                  </a:lnTo>
                  <a:lnTo>
                    <a:pt x="0" y="149860"/>
                  </a:lnTo>
                  <a:lnTo>
                    <a:pt x="191643" y="149860"/>
                  </a:lnTo>
                  <a:lnTo>
                    <a:pt x="191643" y="182880"/>
                  </a:lnTo>
                  <a:lnTo>
                    <a:pt x="211455" y="182880"/>
                  </a:lnTo>
                  <a:lnTo>
                    <a:pt x="211455" y="149860"/>
                  </a:lnTo>
                  <a:lnTo>
                    <a:pt x="211455" y="132080"/>
                  </a:lnTo>
                  <a:close/>
                </a:path>
                <a:path w="524510" h="182880">
                  <a:moveTo>
                    <a:pt x="353822" y="130810"/>
                  </a:moveTo>
                  <a:lnTo>
                    <a:pt x="265938" y="130810"/>
                  </a:lnTo>
                  <a:lnTo>
                    <a:pt x="265938" y="83820"/>
                  </a:lnTo>
                  <a:lnTo>
                    <a:pt x="341503" y="83820"/>
                  </a:lnTo>
                  <a:lnTo>
                    <a:pt x="341503" y="64770"/>
                  </a:lnTo>
                  <a:lnTo>
                    <a:pt x="265938" y="64770"/>
                  </a:lnTo>
                  <a:lnTo>
                    <a:pt x="265938" y="19050"/>
                  </a:lnTo>
                  <a:lnTo>
                    <a:pt x="350774" y="19050"/>
                  </a:lnTo>
                  <a:lnTo>
                    <a:pt x="350774" y="0"/>
                  </a:lnTo>
                  <a:lnTo>
                    <a:pt x="244475" y="0"/>
                  </a:lnTo>
                  <a:lnTo>
                    <a:pt x="244475" y="19050"/>
                  </a:lnTo>
                  <a:lnTo>
                    <a:pt x="244475" y="64770"/>
                  </a:lnTo>
                  <a:lnTo>
                    <a:pt x="244475" y="83820"/>
                  </a:lnTo>
                  <a:lnTo>
                    <a:pt x="244475" y="130810"/>
                  </a:lnTo>
                  <a:lnTo>
                    <a:pt x="244475" y="149860"/>
                  </a:lnTo>
                  <a:lnTo>
                    <a:pt x="353822" y="149860"/>
                  </a:lnTo>
                  <a:lnTo>
                    <a:pt x="353822" y="130810"/>
                  </a:lnTo>
                  <a:close/>
                </a:path>
                <a:path w="524510" h="182880">
                  <a:moveTo>
                    <a:pt x="524129" y="0"/>
                  </a:moveTo>
                  <a:lnTo>
                    <a:pt x="502666" y="0"/>
                  </a:lnTo>
                  <a:lnTo>
                    <a:pt x="502666" y="64770"/>
                  </a:lnTo>
                  <a:lnTo>
                    <a:pt x="416052" y="64770"/>
                  </a:lnTo>
                  <a:lnTo>
                    <a:pt x="416052" y="0"/>
                  </a:lnTo>
                  <a:lnTo>
                    <a:pt x="394462" y="0"/>
                  </a:lnTo>
                  <a:lnTo>
                    <a:pt x="394462" y="64770"/>
                  </a:lnTo>
                  <a:lnTo>
                    <a:pt x="394462" y="83820"/>
                  </a:lnTo>
                  <a:lnTo>
                    <a:pt x="394462" y="149860"/>
                  </a:lnTo>
                  <a:lnTo>
                    <a:pt x="416052" y="149860"/>
                  </a:lnTo>
                  <a:lnTo>
                    <a:pt x="416052" y="83820"/>
                  </a:lnTo>
                  <a:lnTo>
                    <a:pt x="502666" y="83820"/>
                  </a:lnTo>
                  <a:lnTo>
                    <a:pt x="502666" y="149860"/>
                  </a:lnTo>
                  <a:lnTo>
                    <a:pt x="524129" y="149860"/>
                  </a:lnTo>
                  <a:lnTo>
                    <a:pt x="524129" y="83820"/>
                  </a:lnTo>
                  <a:lnTo>
                    <a:pt x="524129" y="64770"/>
                  </a:lnTo>
                  <a:lnTo>
                    <a:pt x="524129" y="0"/>
                  </a:lnTo>
                  <a:close/>
                </a:path>
              </a:pathLst>
            </a:custGeom>
            <a:solidFill>
              <a:srgbClr val="57585B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5" name="object 15"/>
          <p:cNvGrpSpPr/>
          <p:nvPr/>
        </p:nvGrpSpPr>
        <p:grpSpPr>
          <a:xfrm>
            <a:off x="2490216" y="1051559"/>
            <a:ext cx="289560" cy="149860"/>
            <a:chOff x="2490216" y="1051559"/>
            <a:chExt cx="289560" cy="149860"/>
          </a:xfrm>
        </p:grpSpPr>
        <p:pic>
          <p:nvPicPr>
            <p:cNvPr id="16" name="object 1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490216" y="1051559"/>
              <a:ext cx="128016" cy="149351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657856" y="1051559"/>
              <a:ext cx="121919" cy="149351"/>
            </a:xfrm>
            <a:prstGeom prst="rect">
              <a:avLst/>
            </a:prstGeom>
          </p:spPr>
        </p:pic>
      </p:grpSp>
      <p:grpSp>
        <p:nvGrpSpPr>
          <p:cNvPr id="18" name="object 18"/>
          <p:cNvGrpSpPr/>
          <p:nvPr/>
        </p:nvGrpSpPr>
        <p:grpSpPr>
          <a:xfrm>
            <a:off x="1557527" y="1283207"/>
            <a:ext cx="1472565" cy="189230"/>
            <a:chOff x="1557527" y="1283207"/>
            <a:chExt cx="1472565" cy="189230"/>
          </a:xfrm>
        </p:grpSpPr>
        <p:pic>
          <p:nvPicPr>
            <p:cNvPr id="19" name="object 1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557527" y="1292351"/>
              <a:ext cx="143255" cy="155448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725167" y="1292351"/>
              <a:ext cx="164592" cy="155448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917191" y="1283207"/>
              <a:ext cx="359663" cy="188975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2301240" y="1292351"/>
              <a:ext cx="164592" cy="155448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2493264" y="1291843"/>
              <a:ext cx="139700" cy="149860"/>
            </a:xfrm>
            <a:custGeom>
              <a:avLst/>
              <a:gdLst/>
              <a:ahLst/>
              <a:cxnLst/>
              <a:rect l="l" t="t" r="r" b="b"/>
              <a:pathLst>
                <a:path w="139700" h="149859">
                  <a:moveTo>
                    <a:pt x="139573" y="0"/>
                  </a:moveTo>
                  <a:lnTo>
                    <a:pt x="104394" y="0"/>
                  </a:lnTo>
                  <a:lnTo>
                    <a:pt x="104394" y="59690"/>
                  </a:lnTo>
                  <a:lnTo>
                    <a:pt x="35179" y="59690"/>
                  </a:lnTo>
                  <a:lnTo>
                    <a:pt x="35179" y="0"/>
                  </a:lnTo>
                  <a:lnTo>
                    <a:pt x="0" y="0"/>
                  </a:lnTo>
                  <a:lnTo>
                    <a:pt x="0" y="59690"/>
                  </a:lnTo>
                  <a:lnTo>
                    <a:pt x="0" y="88900"/>
                  </a:lnTo>
                  <a:lnTo>
                    <a:pt x="0" y="149860"/>
                  </a:lnTo>
                  <a:lnTo>
                    <a:pt x="35179" y="149860"/>
                  </a:lnTo>
                  <a:lnTo>
                    <a:pt x="35179" y="88900"/>
                  </a:lnTo>
                  <a:lnTo>
                    <a:pt x="104394" y="88900"/>
                  </a:lnTo>
                  <a:lnTo>
                    <a:pt x="104394" y="149860"/>
                  </a:lnTo>
                  <a:lnTo>
                    <a:pt x="139573" y="149860"/>
                  </a:lnTo>
                  <a:lnTo>
                    <a:pt x="139573" y="88900"/>
                  </a:lnTo>
                  <a:lnTo>
                    <a:pt x="139573" y="59690"/>
                  </a:lnTo>
                  <a:lnTo>
                    <a:pt x="139573" y="0"/>
                  </a:lnTo>
                  <a:close/>
                </a:path>
              </a:pathLst>
            </a:custGeom>
            <a:solidFill>
              <a:srgbClr val="57585B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4" name="object 24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660903" y="1292351"/>
              <a:ext cx="170687" cy="179831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2862072" y="1292351"/>
              <a:ext cx="167639" cy="149351"/>
            </a:xfrm>
            <a:prstGeom prst="rect">
              <a:avLst/>
            </a:prstGeom>
          </p:spPr>
        </p:pic>
      </p:grpSp>
      <p:sp>
        <p:nvSpPr>
          <p:cNvPr id="2" name="object 2"/>
          <p:cNvSpPr txBox="1"/>
          <p:nvPr/>
        </p:nvSpPr>
        <p:spPr>
          <a:xfrm>
            <a:off x="4836414" y="297001"/>
            <a:ext cx="2317750" cy="1125220"/>
          </a:xfrm>
          <a:prstGeom prst="rect">
            <a:avLst/>
          </a:prstGeom>
        </p:spPr>
        <p:txBody>
          <a:bodyPr wrap="square" lIns="0" tIns="81915" rIns="0" bIns="0" rtlCol="0" vert="horz">
            <a:spAutoFit/>
          </a:bodyPr>
          <a:lstStyle/>
          <a:p>
            <a:pPr marL="439420" marR="5080" indent="-427355">
              <a:lnSpc>
                <a:spcPts val="2710"/>
              </a:lnSpc>
              <a:spcBef>
                <a:spcPts val="645"/>
              </a:spcBef>
            </a:pPr>
            <a:r>
              <a:rPr dirty="0" sz="2700" spc="-10" b="1">
                <a:solidFill>
                  <a:srgbClr val="FFFFFF"/>
                </a:solidFill>
                <a:latin typeface="Calibri"/>
                <a:cs typeface="Calibri"/>
              </a:rPr>
              <a:t>МЕРОПРИЯТИЯ </a:t>
            </a:r>
            <a:r>
              <a:rPr dirty="0" sz="2700" b="1">
                <a:solidFill>
                  <a:srgbClr val="FFFFFF"/>
                </a:solidFill>
                <a:latin typeface="Calibri"/>
                <a:cs typeface="Calibri"/>
              </a:rPr>
              <a:t>НА</a:t>
            </a:r>
            <a:r>
              <a:rPr dirty="0" sz="2700" spc="-3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700" spc="-10" b="1">
                <a:solidFill>
                  <a:srgbClr val="FFFFFF"/>
                </a:solidFill>
                <a:latin typeface="Calibri"/>
                <a:cs typeface="Calibri"/>
              </a:rPr>
              <a:t>ОКТЯБРЬ</a:t>
            </a:r>
            <a:endParaRPr sz="2700">
              <a:latin typeface="Calibri"/>
              <a:cs typeface="Calibri"/>
            </a:endParaRPr>
          </a:p>
          <a:p>
            <a:pPr algn="r" marR="6350">
              <a:lnSpc>
                <a:spcPts val="2690"/>
              </a:lnSpc>
            </a:pPr>
            <a:r>
              <a:rPr dirty="0" sz="2700" spc="-20" b="1">
                <a:solidFill>
                  <a:srgbClr val="FFFFFF"/>
                </a:solidFill>
                <a:latin typeface="Calibri"/>
                <a:cs typeface="Calibri"/>
              </a:rPr>
              <a:t>2026</a:t>
            </a:r>
            <a:endParaRPr sz="2700">
              <a:latin typeface="Calibri"/>
              <a:cs typeface="Calibri"/>
            </a:endParaRPr>
          </a:p>
        </p:txBody>
      </p:sp>
      <p:graphicFrame>
        <p:nvGraphicFramePr>
          <p:cNvPr id="30" name="object 30"/>
          <p:cNvGraphicFramePr>
            <a:graphicFrameLocks noGrp="1"/>
          </p:cNvGraphicFramePr>
          <p:nvPr/>
        </p:nvGraphicFramePr>
        <p:xfrm>
          <a:off x="342900" y="2071496"/>
          <a:ext cx="6878955" cy="508444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42644"/>
                <a:gridCol w="4796789"/>
                <a:gridCol w="1151890"/>
              </a:tblGrid>
              <a:tr h="639445">
                <a:tc>
                  <a:txBody>
                    <a:bodyPr/>
                    <a:lstStyle/>
                    <a:p>
                      <a:pPr algn="r" marR="18161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dirty="0" sz="1800" spc="-2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Дата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B="0" marT="3111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90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dirty="0" sz="1800" spc="-1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Мероприятие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B="0" marT="3111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marL="25527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dirty="0" sz="1800" spc="-1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Время</a:t>
                      </a:r>
                      <a:endParaRPr sz="1800">
                        <a:latin typeface="Calibri"/>
                        <a:cs typeface="Calibri"/>
                      </a:endParaRPr>
                    </a:p>
                    <a:p>
                      <a:pPr marL="230504">
                        <a:lnSpc>
                          <a:spcPct val="100000"/>
                        </a:lnSpc>
                      </a:pPr>
                      <a:r>
                        <a:rPr dirty="0" sz="1800" spc="-1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начала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B="0" marT="3111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</a:tr>
              <a:tr h="370205">
                <a:tc>
                  <a:txBody>
                    <a:bodyPr/>
                    <a:lstStyle/>
                    <a:p>
                      <a:pPr algn="r" marR="21717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dirty="0" sz="1800" spc="-10" b="1">
                          <a:solidFill>
                            <a:srgbClr val="221F1F"/>
                          </a:solidFill>
                          <a:latin typeface="Calibri"/>
                          <a:cs typeface="Calibri"/>
                        </a:rPr>
                        <a:t>13.10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B="0" marT="3111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dirty="0" sz="1800" b="1">
                          <a:latin typeface="Calibri"/>
                          <a:cs typeface="Calibri"/>
                        </a:rPr>
                        <a:t>Т/О</a:t>
                      </a:r>
                      <a:r>
                        <a:rPr dirty="0" sz="1800" spc="-5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800" b="1">
                          <a:latin typeface="Calibri"/>
                          <a:cs typeface="Calibri"/>
                        </a:rPr>
                        <a:t>«</a:t>
                      </a:r>
                      <a:r>
                        <a:rPr dirty="0" sz="1800" b="1" i="1">
                          <a:latin typeface="Calibri"/>
                          <a:cs typeface="Calibri"/>
                        </a:rPr>
                        <a:t>Занимательный</a:t>
                      </a:r>
                      <a:r>
                        <a:rPr dirty="0" sz="1800" spc="-40" b="1" i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800" spc="-10" b="1" i="1">
                          <a:latin typeface="Calibri"/>
                          <a:cs typeface="Calibri"/>
                        </a:rPr>
                        <a:t>французский»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B="0" marT="3111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9334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dirty="0" sz="1800" spc="-10">
                          <a:solidFill>
                            <a:srgbClr val="221F1F"/>
                          </a:solidFill>
                          <a:latin typeface="Calibri"/>
                          <a:cs typeface="Calibri"/>
                        </a:rPr>
                        <a:t>12-</a:t>
                      </a:r>
                      <a:r>
                        <a:rPr dirty="0" sz="1800" spc="-25">
                          <a:solidFill>
                            <a:srgbClr val="221F1F"/>
                          </a:solidFill>
                          <a:latin typeface="Calibri"/>
                          <a:cs typeface="Calibri"/>
                        </a:rPr>
                        <a:t>00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B="0" marT="3111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r" marR="21717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dirty="0" sz="1800" spc="-10" b="1">
                          <a:solidFill>
                            <a:srgbClr val="221F1F"/>
                          </a:solidFill>
                          <a:latin typeface="Calibri"/>
                          <a:cs typeface="Calibri"/>
                        </a:rPr>
                        <a:t>13.10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B="0" marT="3111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dirty="0" sz="1800" b="1">
                          <a:latin typeface="Calibri"/>
                          <a:cs typeface="Calibri"/>
                        </a:rPr>
                        <a:t>Т/О</a:t>
                      </a:r>
                      <a:r>
                        <a:rPr dirty="0" sz="1800" spc="-1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800" b="1">
                          <a:latin typeface="Calibri"/>
                          <a:cs typeface="Calibri"/>
                        </a:rPr>
                        <a:t>«</a:t>
                      </a:r>
                      <a:r>
                        <a:rPr dirty="0" sz="1800" b="1" i="1">
                          <a:latin typeface="Calibri"/>
                          <a:cs typeface="Calibri"/>
                        </a:rPr>
                        <a:t>Скандинавская</a:t>
                      </a:r>
                      <a:r>
                        <a:rPr dirty="0" sz="1800" spc="-55" b="1" i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800" spc="-10" b="1" i="1">
                          <a:latin typeface="Calibri"/>
                          <a:cs typeface="Calibri"/>
                        </a:rPr>
                        <a:t>ходьба»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B="0" marT="3111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9334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dirty="0" sz="1800" spc="-10">
                          <a:latin typeface="Calibri"/>
                          <a:cs typeface="Calibri"/>
                        </a:rPr>
                        <a:t>17-</a:t>
                      </a:r>
                      <a:r>
                        <a:rPr dirty="0" sz="1800" spc="-25">
                          <a:latin typeface="Calibri"/>
                          <a:cs typeface="Calibri"/>
                        </a:rPr>
                        <a:t>30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B="0" marT="3111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r" marR="21717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dirty="0" sz="1800" spc="-10" b="1">
                          <a:latin typeface="Calibri"/>
                          <a:cs typeface="Calibri"/>
                        </a:rPr>
                        <a:t>16.10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B="0" marT="3111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dirty="0" sz="1800" b="1" i="1">
                          <a:latin typeface="Calibri"/>
                          <a:cs typeface="Calibri"/>
                        </a:rPr>
                        <a:t>Т/О</a:t>
                      </a:r>
                      <a:r>
                        <a:rPr dirty="0" sz="1800" spc="-40" b="1" i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800" b="1" i="1">
                          <a:latin typeface="Calibri"/>
                          <a:cs typeface="Calibri"/>
                        </a:rPr>
                        <a:t>«Нейробика</a:t>
                      </a:r>
                      <a:r>
                        <a:rPr dirty="0" sz="1800" spc="-50" b="1" i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800" spc="-20" b="1" i="1">
                          <a:latin typeface="Calibri"/>
                          <a:cs typeface="Calibri"/>
                        </a:rPr>
                        <a:t>60+»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B="0" marT="3111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9334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dirty="0" sz="1800" spc="-10">
                          <a:latin typeface="Calibri"/>
                          <a:cs typeface="Calibri"/>
                        </a:rPr>
                        <a:t>10-</a:t>
                      </a:r>
                      <a:r>
                        <a:rPr dirty="0" sz="1800" spc="-25">
                          <a:latin typeface="Calibri"/>
                          <a:cs typeface="Calibri"/>
                        </a:rPr>
                        <a:t>30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B="0" marT="3111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</a:tr>
              <a:tr h="370205">
                <a:tc>
                  <a:txBody>
                    <a:bodyPr/>
                    <a:lstStyle/>
                    <a:p>
                      <a:pPr algn="r" marR="21717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dirty="0" sz="1800" spc="-10" b="1">
                          <a:latin typeface="Calibri"/>
                          <a:cs typeface="Calibri"/>
                        </a:rPr>
                        <a:t>16.10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B="0" marT="3111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dirty="0" sz="1800" b="1" i="1">
                          <a:latin typeface="Calibri"/>
                          <a:cs typeface="Calibri"/>
                        </a:rPr>
                        <a:t>Т/О</a:t>
                      </a:r>
                      <a:r>
                        <a:rPr dirty="0" sz="1800" spc="-75" b="1" i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800" b="1" i="1">
                          <a:latin typeface="Calibri"/>
                          <a:cs typeface="Calibri"/>
                        </a:rPr>
                        <a:t>«Занимательный</a:t>
                      </a:r>
                      <a:r>
                        <a:rPr dirty="0" sz="1800" spc="-45" b="1" i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800" spc="-10" b="1" i="1">
                          <a:latin typeface="Calibri"/>
                          <a:cs typeface="Calibri"/>
                        </a:rPr>
                        <a:t>французский»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B="0" marT="3111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9334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dirty="0" sz="1800" spc="-10">
                          <a:latin typeface="Calibri"/>
                          <a:cs typeface="Calibri"/>
                        </a:rPr>
                        <a:t>12-</a:t>
                      </a:r>
                      <a:r>
                        <a:rPr dirty="0" sz="1800" spc="-25">
                          <a:latin typeface="Calibri"/>
                          <a:cs typeface="Calibri"/>
                        </a:rPr>
                        <a:t>00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B="0" marT="3111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</a:tr>
              <a:tr h="370205">
                <a:tc>
                  <a:txBody>
                    <a:bodyPr/>
                    <a:lstStyle/>
                    <a:p>
                      <a:pPr algn="r" marR="217170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dirty="0" sz="1800" spc="-10" b="1">
                          <a:latin typeface="Calibri"/>
                          <a:cs typeface="Calibri"/>
                        </a:rPr>
                        <a:t>16.10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B="0" marT="3175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dirty="0" sz="1800" b="1" i="1">
                          <a:latin typeface="Calibri"/>
                          <a:cs typeface="Calibri"/>
                        </a:rPr>
                        <a:t>Т/О</a:t>
                      </a:r>
                      <a:r>
                        <a:rPr dirty="0" sz="1800" spc="-45" b="1" i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800" b="1" i="1">
                          <a:latin typeface="Calibri"/>
                          <a:cs typeface="Calibri"/>
                        </a:rPr>
                        <a:t>«Скандинавская</a:t>
                      </a:r>
                      <a:r>
                        <a:rPr dirty="0" sz="1800" spc="-50" b="1" i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800" spc="-10" b="1" i="1">
                          <a:latin typeface="Calibri"/>
                          <a:cs typeface="Calibri"/>
                        </a:rPr>
                        <a:t>ходьба»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B="0" marT="3175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93345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dirty="0" sz="1800" spc="-10">
                          <a:latin typeface="Calibri"/>
                          <a:cs typeface="Calibri"/>
                        </a:rPr>
                        <a:t>17-</a:t>
                      </a:r>
                      <a:r>
                        <a:rPr dirty="0" sz="1800" spc="-25">
                          <a:latin typeface="Calibri"/>
                          <a:cs typeface="Calibri"/>
                        </a:rPr>
                        <a:t>30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B="0" marT="3175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r" marR="217170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dirty="0" sz="1800" spc="-10" b="1">
                          <a:latin typeface="Calibri"/>
                          <a:cs typeface="Calibri"/>
                        </a:rPr>
                        <a:t>19.10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B="0" marT="3175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dirty="0" sz="1800" b="1" i="1">
                          <a:latin typeface="Calibri"/>
                          <a:cs typeface="Calibri"/>
                        </a:rPr>
                        <a:t>Социальный</a:t>
                      </a:r>
                      <a:r>
                        <a:rPr dirty="0" sz="1800" spc="-45" b="1" i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800" b="1" i="1">
                          <a:latin typeface="Calibri"/>
                          <a:cs typeface="Calibri"/>
                        </a:rPr>
                        <a:t>кинозал.</a:t>
                      </a:r>
                      <a:r>
                        <a:rPr dirty="0" sz="1800" spc="-60" b="1" i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800" b="1" i="1">
                          <a:latin typeface="Calibri"/>
                          <a:cs typeface="Calibri"/>
                        </a:rPr>
                        <a:t>Просмотр</a:t>
                      </a:r>
                      <a:r>
                        <a:rPr dirty="0" sz="1800" spc="-85" b="1" i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800" spc="-10" b="1" i="1">
                          <a:latin typeface="Calibri"/>
                          <a:cs typeface="Calibri"/>
                        </a:rPr>
                        <a:t>фильма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B="0" marT="3175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93345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dirty="0" sz="1800" spc="-10">
                          <a:latin typeface="Calibri"/>
                          <a:cs typeface="Calibri"/>
                        </a:rPr>
                        <a:t>12-</a:t>
                      </a:r>
                      <a:r>
                        <a:rPr dirty="0" sz="1800" spc="-25">
                          <a:latin typeface="Calibri"/>
                          <a:cs typeface="Calibri"/>
                        </a:rPr>
                        <a:t>30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B="0" marT="3175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</a:tr>
              <a:tr h="370205">
                <a:tc>
                  <a:txBody>
                    <a:bodyPr/>
                    <a:lstStyle/>
                    <a:p>
                      <a:pPr algn="r" marR="217170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dirty="0" sz="1800" spc="-10" b="1">
                          <a:latin typeface="Calibri"/>
                          <a:cs typeface="Calibri"/>
                        </a:rPr>
                        <a:t>20.10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B="0" marT="3175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dirty="0" sz="1800" b="1" i="1">
                          <a:latin typeface="Calibri"/>
                          <a:cs typeface="Calibri"/>
                        </a:rPr>
                        <a:t>Т/О</a:t>
                      </a:r>
                      <a:r>
                        <a:rPr dirty="0" sz="1800" spc="-75" b="1" i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800" b="1" i="1">
                          <a:latin typeface="Calibri"/>
                          <a:cs typeface="Calibri"/>
                        </a:rPr>
                        <a:t>«Занимательный</a:t>
                      </a:r>
                      <a:r>
                        <a:rPr dirty="0" sz="1800" spc="-45" b="1" i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800" spc="-10" b="1" i="1">
                          <a:latin typeface="Calibri"/>
                          <a:cs typeface="Calibri"/>
                        </a:rPr>
                        <a:t>французский»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B="0" marT="3175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93345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dirty="0" sz="1800" spc="-10">
                          <a:latin typeface="Calibri"/>
                          <a:cs typeface="Calibri"/>
                        </a:rPr>
                        <a:t>12-</a:t>
                      </a:r>
                      <a:r>
                        <a:rPr dirty="0" sz="1800" spc="-25">
                          <a:latin typeface="Calibri"/>
                          <a:cs typeface="Calibri"/>
                        </a:rPr>
                        <a:t>00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B="0" marT="3175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</a:tr>
              <a:tr h="370205">
                <a:tc>
                  <a:txBody>
                    <a:bodyPr/>
                    <a:lstStyle/>
                    <a:p>
                      <a:pPr algn="r" marR="217170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dirty="0" sz="1800" spc="-10" b="1">
                          <a:latin typeface="Calibri"/>
                          <a:cs typeface="Calibri"/>
                        </a:rPr>
                        <a:t>20.10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B="0" marT="3175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dirty="0" sz="1800" b="1" i="1">
                          <a:latin typeface="Calibri"/>
                          <a:cs typeface="Calibri"/>
                        </a:rPr>
                        <a:t>Т/О</a:t>
                      </a:r>
                      <a:r>
                        <a:rPr dirty="0" sz="1800" spc="-45" b="1" i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800" b="1" i="1">
                          <a:latin typeface="Calibri"/>
                          <a:cs typeface="Calibri"/>
                        </a:rPr>
                        <a:t>«Скандинавская</a:t>
                      </a:r>
                      <a:r>
                        <a:rPr dirty="0" sz="1800" spc="-50" b="1" i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800" spc="-10" b="1" i="1">
                          <a:latin typeface="Calibri"/>
                          <a:cs typeface="Calibri"/>
                        </a:rPr>
                        <a:t>ходьба»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B="0" marT="3175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93345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dirty="0" sz="1800" spc="-10">
                          <a:latin typeface="Calibri"/>
                          <a:cs typeface="Calibri"/>
                        </a:rPr>
                        <a:t>17-</a:t>
                      </a:r>
                      <a:r>
                        <a:rPr dirty="0" sz="1800" spc="-25">
                          <a:latin typeface="Calibri"/>
                          <a:cs typeface="Calibri"/>
                        </a:rPr>
                        <a:t>30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B="0" marT="3175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</a:tr>
              <a:tr h="370205">
                <a:tc>
                  <a:txBody>
                    <a:bodyPr/>
                    <a:lstStyle/>
                    <a:p>
                      <a:pPr algn="r" marR="217170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dirty="0" sz="1800" spc="-10" b="1">
                          <a:latin typeface="Calibri"/>
                          <a:cs typeface="Calibri"/>
                        </a:rPr>
                        <a:t>23.10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B="0" marT="3175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dirty="0" sz="1800" b="1" i="1">
                          <a:latin typeface="Calibri"/>
                          <a:cs typeface="Calibri"/>
                        </a:rPr>
                        <a:t>Т/О</a:t>
                      </a:r>
                      <a:r>
                        <a:rPr dirty="0" sz="1800" spc="-40" b="1" i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800" b="1" i="1">
                          <a:latin typeface="Calibri"/>
                          <a:cs typeface="Calibri"/>
                        </a:rPr>
                        <a:t>«Нейробика</a:t>
                      </a:r>
                      <a:r>
                        <a:rPr dirty="0" sz="1800" spc="-50" b="1" i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800" spc="-20" b="1" i="1">
                          <a:latin typeface="Calibri"/>
                          <a:cs typeface="Calibri"/>
                        </a:rPr>
                        <a:t>60+»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B="0" marT="3175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93345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dirty="0" sz="1800" spc="-10">
                          <a:latin typeface="Calibri"/>
                          <a:cs typeface="Calibri"/>
                        </a:rPr>
                        <a:t>14-</a:t>
                      </a:r>
                      <a:r>
                        <a:rPr dirty="0" sz="1800" spc="-25">
                          <a:latin typeface="Calibri"/>
                          <a:cs typeface="Calibri"/>
                        </a:rPr>
                        <a:t>00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B="0" marT="3175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</a:tr>
              <a:tr h="370205">
                <a:tc>
                  <a:txBody>
                    <a:bodyPr/>
                    <a:lstStyle/>
                    <a:p>
                      <a:pPr algn="r" marR="217170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dirty="0" sz="1800" spc="-10" b="1">
                          <a:latin typeface="Calibri"/>
                          <a:cs typeface="Calibri"/>
                        </a:rPr>
                        <a:t>23.10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B="0" marT="3175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dirty="0" sz="1800" b="1" i="1">
                          <a:latin typeface="Calibri"/>
                          <a:cs typeface="Calibri"/>
                        </a:rPr>
                        <a:t>Т/О</a:t>
                      </a:r>
                      <a:r>
                        <a:rPr dirty="0" sz="1800" spc="-75" b="1" i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800" b="1" i="1">
                          <a:latin typeface="Calibri"/>
                          <a:cs typeface="Calibri"/>
                        </a:rPr>
                        <a:t>«Занимательный</a:t>
                      </a:r>
                      <a:r>
                        <a:rPr dirty="0" sz="1800" spc="-45" b="1" i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800" spc="-10" b="1" i="1">
                          <a:latin typeface="Calibri"/>
                          <a:cs typeface="Calibri"/>
                        </a:rPr>
                        <a:t>французский»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B="0" marT="3175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93345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dirty="0" sz="1800" spc="-10">
                          <a:latin typeface="Calibri"/>
                          <a:cs typeface="Calibri"/>
                        </a:rPr>
                        <a:t>12-</a:t>
                      </a:r>
                      <a:r>
                        <a:rPr dirty="0" sz="1800" spc="-25">
                          <a:latin typeface="Calibri"/>
                          <a:cs typeface="Calibri"/>
                        </a:rPr>
                        <a:t>00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B="0" marT="3175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r" marR="217170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dirty="0" sz="1800" spc="-10" b="1">
                          <a:latin typeface="Calibri"/>
                          <a:cs typeface="Calibri"/>
                        </a:rPr>
                        <a:t>23.10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B="0" marT="32384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dirty="0" sz="1800" b="1" i="1">
                          <a:latin typeface="Calibri"/>
                          <a:cs typeface="Calibri"/>
                        </a:rPr>
                        <a:t>Т/О</a:t>
                      </a:r>
                      <a:r>
                        <a:rPr dirty="0" sz="1800" spc="-45" b="1" i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800" b="1" i="1">
                          <a:latin typeface="Calibri"/>
                          <a:cs typeface="Calibri"/>
                        </a:rPr>
                        <a:t>«Скандинавская</a:t>
                      </a:r>
                      <a:r>
                        <a:rPr dirty="0" sz="1800" spc="-50" b="1" i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800" spc="-10" b="1" i="1">
                          <a:latin typeface="Calibri"/>
                          <a:cs typeface="Calibri"/>
                        </a:rPr>
                        <a:t>ходьба»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B="0" marT="32384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9334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dirty="0" sz="1800" spc="-10">
                          <a:latin typeface="Calibri"/>
                          <a:cs typeface="Calibri"/>
                        </a:rPr>
                        <a:t>17-</a:t>
                      </a:r>
                      <a:r>
                        <a:rPr dirty="0" sz="1800" spc="-25">
                          <a:latin typeface="Calibri"/>
                          <a:cs typeface="Calibri"/>
                        </a:rPr>
                        <a:t>30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B="0" marT="32384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</a:tr>
              <a:tr h="370205">
                <a:tc>
                  <a:txBody>
                    <a:bodyPr/>
                    <a:lstStyle/>
                    <a:p>
                      <a:pPr algn="r" marR="217170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dirty="0" sz="1800" spc="-10" b="1">
                          <a:latin typeface="Calibri"/>
                          <a:cs typeface="Calibri"/>
                        </a:rPr>
                        <a:t>25.10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B="0" marT="32384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dirty="0" sz="1800">
                          <a:latin typeface="Calibri"/>
                          <a:cs typeface="Calibri"/>
                        </a:rPr>
                        <a:t>Мюзикл</a:t>
                      </a:r>
                      <a:r>
                        <a:rPr dirty="0" sz="1800" spc="-4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800">
                          <a:latin typeface="Calibri"/>
                          <a:cs typeface="Calibri"/>
                        </a:rPr>
                        <a:t>«Брак</a:t>
                      </a:r>
                      <a:r>
                        <a:rPr dirty="0" sz="18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800">
                          <a:latin typeface="Calibri"/>
                          <a:cs typeface="Calibri"/>
                        </a:rPr>
                        <a:t>по</a:t>
                      </a:r>
                      <a:r>
                        <a:rPr dirty="0" sz="1800" spc="-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800" spc="-10">
                          <a:latin typeface="Calibri"/>
                          <a:cs typeface="Calibri"/>
                        </a:rPr>
                        <a:t>итальянски»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B="0" marT="32384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9334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dirty="0" sz="1800" spc="-10">
                          <a:latin typeface="Calibri"/>
                          <a:cs typeface="Calibri"/>
                        </a:rPr>
                        <a:t>19-</a:t>
                      </a:r>
                      <a:r>
                        <a:rPr dirty="0" sz="1800" spc="-25">
                          <a:latin typeface="Calibri"/>
                          <a:cs typeface="Calibri"/>
                        </a:rPr>
                        <a:t>00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B="0" marT="32384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</a:tr>
            </a:tbl>
          </a:graphicData>
        </a:graphic>
      </p:graphicFrame>
      <p:sp>
        <p:nvSpPr>
          <p:cNvPr id="4" name="object 4"/>
          <p:cNvSpPr txBox="1"/>
          <p:nvPr/>
        </p:nvSpPr>
        <p:spPr>
          <a:xfrm>
            <a:off x="3820159" y="7337500"/>
            <a:ext cx="3296920" cy="5740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 indent="1951355">
              <a:lnSpc>
                <a:spcPct val="112500"/>
              </a:lnSpc>
              <a:spcBef>
                <a:spcPts val="95"/>
              </a:spcBef>
            </a:pPr>
            <a:r>
              <a:rPr dirty="0" sz="1600" b="1">
                <a:solidFill>
                  <a:srgbClr val="57585B"/>
                </a:solidFill>
                <a:latin typeface="Calibri"/>
                <a:cs typeface="Calibri"/>
              </a:rPr>
              <a:t>Время</a:t>
            </a:r>
            <a:r>
              <a:rPr dirty="0" sz="1600" spc="-95" b="1">
                <a:solidFill>
                  <a:srgbClr val="57585B"/>
                </a:solidFill>
                <a:latin typeface="Calibri"/>
                <a:cs typeface="Calibri"/>
              </a:rPr>
              <a:t> </a:t>
            </a:r>
            <a:r>
              <a:rPr dirty="0" sz="1600" spc="-10" b="1">
                <a:solidFill>
                  <a:srgbClr val="57585B"/>
                </a:solidFill>
                <a:latin typeface="Calibri"/>
                <a:cs typeface="Calibri"/>
              </a:rPr>
              <a:t>работы: понедельник</a:t>
            </a:r>
            <a:r>
              <a:rPr dirty="0" sz="1600" spc="-95" b="1">
                <a:solidFill>
                  <a:srgbClr val="57585B"/>
                </a:solidFill>
                <a:latin typeface="Calibri"/>
                <a:cs typeface="Calibri"/>
              </a:rPr>
              <a:t> </a:t>
            </a:r>
            <a:r>
              <a:rPr dirty="0" sz="1600" b="1">
                <a:solidFill>
                  <a:srgbClr val="57585B"/>
                </a:solidFill>
                <a:latin typeface="Calibri"/>
                <a:cs typeface="Calibri"/>
              </a:rPr>
              <a:t>–</a:t>
            </a:r>
            <a:r>
              <a:rPr dirty="0" sz="1600" spc="-15" b="1">
                <a:solidFill>
                  <a:srgbClr val="57585B"/>
                </a:solidFill>
                <a:latin typeface="Calibri"/>
                <a:cs typeface="Calibri"/>
              </a:rPr>
              <a:t> </a:t>
            </a:r>
            <a:r>
              <a:rPr dirty="0" sz="1600" b="1">
                <a:solidFill>
                  <a:srgbClr val="57585B"/>
                </a:solidFill>
                <a:latin typeface="Calibri"/>
                <a:cs typeface="Calibri"/>
              </a:rPr>
              <a:t>пятница</a:t>
            </a:r>
            <a:r>
              <a:rPr dirty="0" sz="1600" spc="-45" b="1">
                <a:solidFill>
                  <a:srgbClr val="57585B"/>
                </a:solidFill>
                <a:latin typeface="Calibri"/>
                <a:cs typeface="Calibri"/>
              </a:rPr>
              <a:t> </a:t>
            </a:r>
            <a:r>
              <a:rPr dirty="0" sz="1600" b="1">
                <a:solidFill>
                  <a:srgbClr val="57585B"/>
                </a:solidFill>
                <a:latin typeface="Calibri"/>
                <a:cs typeface="Calibri"/>
              </a:rPr>
              <a:t>09:30</a:t>
            </a:r>
            <a:r>
              <a:rPr dirty="0" sz="1600" spc="-25" b="1">
                <a:solidFill>
                  <a:srgbClr val="57585B"/>
                </a:solidFill>
                <a:latin typeface="Calibri"/>
                <a:cs typeface="Calibri"/>
              </a:rPr>
              <a:t> </a:t>
            </a:r>
            <a:r>
              <a:rPr dirty="0" sz="1600" b="1">
                <a:solidFill>
                  <a:srgbClr val="57585B"/>
                </a:solidFill>
                <a:latin typeface="Calibri"/>
                <a:cs typeface="Calibri"/>
              </a:rPr>
              <a:t>–</a:t>
            </a:r>
            <a:r>
              <a:rPr dirty="0" sz="1600" spc="-15" b="1">
                <a:solidFill>
                  <a:srgbClr val="57585B"/>
                </a:solidFill>
                <a:latin typeface="Calibri"/>
                <a:cs typeface="Calibri"/>
              </a:rPr>
              <a:t> </a:t>
            </a:r>
            <a:r>
              <a:rPr dirty="0" sz="1600" spc="-20" b="1">
                <a:solidFill>
                  <a:srgbClr val="57585B"/>
                </a:solidFill>
                <a:latin typeface="Calibri"/>
                <a:cs typeface="Calibri"/>
              </a:rPr>
              <a:t>17:30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26" name="object 26"/>
          <p:cNvGrpSpPr/>
          <p:nvPr/>
        </p:nvGrpSpPr>
        <p:grpSpPr>
          <a:xfrm>
            <a:off x="6047232" y="7936991"/>
            <a:ext cx="817244" cy="817244"/>
            <a:chOff x="6047232" y="7936991"/>
            <a:chExt cx="817244" cy="817244"/>
          </a:xfrm>
        </p:grpSpPr>
        <p:sp>
          <p:nvSpPr>
            <p:cNvPr id="27" name="object 27"/>
            <p:cNvSpPr/>
            <p:nvPr/>
          </p:nvSpPr>
          <p:spPr>
            <a:xfrm>
              <a:off x="6047232" y="7936991"/>
              <a:ext cx="817244" cy="817244"/>
            </a:xfrm>
            <a:custGeom>
              <a:avLst/>
              <a:gdLst/>
              <a:ahLst/>
              <a:cxnLst/>
              <a:rect l="l" t="t" r="r" b="b"/>
              <a:pathLst>
                <a:path w="817245" h="817245">
                  <a:moveTo>
                    <a:pt x="408431" y="0"/>
                  </a:moveTo>
                  <a:lnTo>
                    <a:pt x="360803" y="2748"/>
                  </a:lnTo>
                  <a:lnTo>
                    <a:pt x="314788" y="10787"/>
                  </a:lnTo>
                  <a:lnTo>
                    <a:pt x="270692" y="23813"/>
                  </a:lnTo>
                  <a:lnTo>
                    <a:pt x="228822" y="41516"/>
                  </a:lnTo>
                  <a:lnTo>
                    <a:pt x="189484" y="63592"/>
                  </a:lnTo>
                  <a:lnTo>
                    <a:pt x="152986" y="89733"/>
                  </a:lnTo>
                  <a:lnTo>
                    <a:pt x="119633" y="119634"/>
                  </a:lnTo>
                  <a:lnTo>
                    <a:pt x="89733" y="152986"/>
                  </a:lnTo>
                  <a:lnTo>
                    <a:pt x="63592" y="189484"/>
                  </a:lnTo>
                  <a:lnTo>
                    <a:pt x="41516" y="228822"/>
                  </a:lnTo>
                  <a:lnTo>
                    <a:pt x="23813" y="270692"/>
                  </a:lnTo>
                  <a:lnTo>
                    <a:pt x="10787" y="314788"/>
                  </a:lnTo>
                  <a:lnTo>
                    <a:pt x="2748" y="360803"/>
                  </a:lnTo>
                  <a:lnTo>
                    <a:pt x="0" y="408432"/>
                  </a:lnTo>
                  <a:lnTo>
                    <a:pt x="2748" y="456060"/>
                  </a:lnTo>
                  <a:lnTo>
                    <a:pt x="10787" y="502075"/>
                  </a:lnTo>
                  <a:lnTo>
                    <a:pt x="23813" y="546171"/>
                  </a:lnTo>
                  <a:lnTo>
                    <a:pt x="41516" y="588041"/>
                  </a:lnTo>
                  <a:lnTo>
                    <a:pt x="63592" y="627379"/>
                  </a:lnTo>
                  <a:lnTo>
                    <a:pt x="89733" y="663877"/>
                  </a:lnTo>
                  <a:lnTo>
                    <a:pt x="119633" y="697230"/>
                  </a:lnTo>
                  <a:lnTo>
                    <a:pt x="152986" y="727130"/>
                  </a:lnTo>
                  <a:lnTo>
                    <a:pt x="189484" y="753271"/>
                  </a:lnTo>
                  <a:lnTo>
                    <a:pt x="228822" y="775347"/>
                  </a:lnTo>
                  <a:lnTo>
                    <a:pt x="270692" y="793050"/>
                  </a:lnTo>
                  <a:lnTo>
                    <a:pt x="314788" y="806076"/>
                  </a:lnTo>
                  <a:lnTo>
                    <a:pt x="360803" y="814115"/>
                  </a:lnTo>
                  <a:lnTo>
                    <a:pt x="408431" y="816864"/>
                  </a:lnTo>
                  <a:lnTo>
                    <a:pt x="456060" y="814115"/>
                  </a:lnTo>
                  <a:lnTo>
                    <a:pt x="502075" y="806076"/>
                  </a:lnTo>
                  <a:lnTo>
                    <a:pt x="546171" y="793050"/>
                  </a:lnTo>
                  <a:lnTo>
                    <a:pt x="588041" y="775347"/>
                  </a:lnTo>
                  <a:lnTo>
                    <a:pt x="627379" y="753271"/>
                  </a:lnTo>
                  <a:lnTo>
                    <a:pt x="663877" y="727130"/>
                  </a:lnTo>
                  <a:lnTo>
                    <a:pt x="697229" y="697230"/>
                  </a:lnTo>
                  <a:lnTo>
                    <a:pt x="727130" y="663877"/>
                  </a:lnTo>
                  <a:lnTo>
                    <a:pt x="753271" y="627379"/>
                  </a:lnTo>
                  <a:lnTo>
                    <a:pt x="775347" y="588041"/>
                  </a:lnTo>
                  <a:lnTo>
                    <a:pt x="793050" y="546171"/>
                  </a:lnTo>
                  <a:lnTo>
                    <a:pt x="806076" y="502075"/>
                  </a:lnTo>
                  <a:lnTo>
                    <a:pt x="814115" y="456060"/>
                  </a:lnTo>
                  <a:lnTo>
                    <a:pt x="816863" y="408432"/>
                  </a:lnTo>
                  <a:lnTo>
                    <a:pt x="814115" y="360803"/>
                  </a:lnTo>
                  <a:lnTo>
                    <a:pt x="806076" y="314788"/>
                  </a:lnTo>
                  <a:lnTo>
                    <a:pt x="793050" y="270692"/>
                  </a:lnTo>
                  <a:lnTo>
                    <a:pt x="775347" y="228822"/>
                  </a:lnTo>
                  <a:lnTo>
                    <a:pt x="753271" y="189484"/>
                  </a:lnTo>
                  <a:lnTo>
                    <a:pt x="727130" y="152986"/>
                  </a:lnTo>
                  <a:lnTo>
                    <a:pt x="697229" y="119634"/>
                  </a:lnTo>
                  <a:lnTo>
                    <a:pt x="663877" y="89733"/>
                  </a:lnTo>
                  <a:lnTo>
                    <a:pt x="627379" y="63592"/>
                  </a:lnTo>
                  <a:lnTo>
                    <a:pt x="588041" y="41516"/>
                  </a:lnTo>
                  <a:lnTo>
                    <a:pt x="546171" y="23813"/>
                  </a:lnTo>
                  <a:lnTo>
                    <a:pt x="502075" y="10787"/>
                  </a:lnTo>
                  <a:lnTo>
                    <a:pt x="456060" y="2748"/>
                  </a:lnTo>
                  <a:lnTo>
                    <a:pt x="40843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8" name="object 28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6163056" y="8141207"/>
              <a:ext cx="600455" cy="518159"/>
            </a:xfrm>
            <a:prstGeom prst="rect">
              <a:avLst/>
            </a:prstGeom>
          </p:spPr>
        </p:pic>
      </p:grpSp>
      <p:sp>
        <p:nvSpPr>
          <p:cNvPr id="3" name="object 3"/>
          <p:cNvSpPr txBox="1"/>
          <p:nvPr/>
        </p:nvSpPr>
        <p:spPr>
          <a:xfrm>
            <a:off x="628599" y="8429370"/>
            <a:ext cx="3906520" cy="120713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ts val="4655"/>
              </a:lnSpc>
              <a:spcBef>
                <a:spcPts val="90"/>
              </a:spcBef>
            </a:pPr>
            <a:r>
              <a:rPr dirty="0" sz="4400" spc="-10" b="1">
                <a:solidFill>
                  <a:srgbClr val="FFFFFF"/>
                </a:solidFill>
                <a:latin typeface="Calibri"/>
                <a:cs typeface="Calibri"/>
              </a:rPr>
              <a:t>ПРИХОДИТЕ,</a:t>
            </a:r>
            <a:endParaRPr sz="4400">
              <a:latin typeface="Calibri"/>
              <a:cs typeface="Calibri"/>
            </a:endParaRPr>
          </a:p>
          <a:p>
            <a:pPr marL="12700">
              <a:lnSpc>
                <a:spcPts val="4655"/>
              </a:lnSpc>
            </a:pPr>
            <a:r>
              <a:rPr dirty="0" sz="4400" b="1">
                <a:solidFill>
                  <a:srgbClr val="FFFFFF"/>
                </a:solidFill>
                <a:latin typeface="Calibri"/>
                <a:cs typeface="Calibri"/>
              </a:rPr>
              <a:t>МЫ</a:t>
            </a:r>
            <a:r>
              <a:rPr dirty="0" sz="4400" spc="-15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4400" b="1">
                <a:solidFill>
                  <a:srgbClr val="FFFFFF"/>
                </a:solidFill>
                <a:latin typeface="Calibri"/>
                <a:cs typeface="Calibri"/>
              </a:rPr>
              <a:t>ВАС</a:t>
            </a:r>
            <a:r>
              <a:rPr dirty="0" sz="4400" spc="-18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4400" spc="-20" b="1">
                <a:solidFill>
                  <a:srgbClr val="FFFFFF"/>
                </a:solidFill>
                <a:latin typeface="Calibri"/>
                <a:cs typeface="Calibri"/>
              </a:rPr>
              <a:t>ЖДЕМ!</a:t>
            </a:r>
            <a:endParaRPr sz="44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125336" y="8785097"/>
            <a:ext cx="863600" cy="551815"/>
          </a:xfrm>
          <a:prstGeom prst="rect">
            <a:avLst/>
          </a:prstGeom>
        </p:spPr>
        <p:txBody>
          <a:bodyPr wrap="square" lIns="0" tIns="33019" rIns="0" bIns="0" rtlCol="0" vert="horz">
            <a:spAutoFit/>
          </a:bodyPr>
          <a:lstStyle/>
          <a:p>
            <a:pPr marL="12700" marR="75565">
              <a:lnSpc>
                <a:spcPts val="790"/>
              </a:lnSpc>
              <a:spcBef>
                <a:spcPts val="259"/>
              </a:spcBef>
            </a:pPr>
            <a:r>
              <a:rPr dirty="0" sz="800" spc="-20">
                <a:solidFill>
                  <a:srgbClr val="FFFFFF"/>
                </a:solidFill>
                <a:latin typeface="Calibri"/>
                <a:cs typeface="Calibri"/>
              </a:rPr>
              <a:t>Отделение</a:t>
            </a:r>
            <a:r>
              <a:rPr dirty="0" sz="800" spc="2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800" spc="-10">
                <a:solidFill>
                  <a:srgbClr val="FFFFFF"/>
                </a:solidFill>
                <a:latin typeface="Calibri"/>
                <a:cs typeface="Calibri"/>
              </a:rPr>
              <a:t>Фонда</a:t>
            </a:r>
            <a:r>
              <a:rPr dirty="0" sz="800" spc="50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800" spc="-10">
                <a:solidFill>
                  <a:srgbClr val="FFFFFF"/>
                </a:solidFill>
                <a:latin typeface="Calibri"/>
                <a:cs typeface="Calibri"/>
              </a:rPr>
              <a:t>пенсионного</a:t>
            </a:r>
            <a:endParaRPr sz="800">
              <a:latin typeface="Calibri"/>
              <a:cs typeface="Calibri"/>
            </a:endParaRPr>
          </a:p>
          <a:p>
            <a:pPr marL="12700" marR="177800">
              <a:lnSpc>
                <a:spcPts val="790"/>
              </a:lnSpc>
              <a:spcBef>
                <a:spcPts val="25"/>
              </a:spcBef>
            </a:pPr>
            <a:r>
              <a:rPr dirty="0" sz="800">
                <a:solidFill>
                  <a:srgbClr val="FFFFFF"/>
                </a:solidFill>
                <a:latin typeface="Calibri"/>
                <a:cs typeface="Calibri"/>
              </a:rPr>
              <a:t>и</a:t>
            </a:r>
            <a:r>
              <a:rPr dirty="0" sz="800" spc="-2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800" spc="-10">
                <a:solidFill>
                  <a:srgbClr val="FFFFFF"/>
                </a:solidFill>
                <a:latin typeface="Calibri"/>
                <a:cs typeface="Calibri"/>
              </a:rPr>
              <a:t>социального</a:t>
            </a:r>
            <a:r>
              <a:rPr dirty="0" sz="800" spc="50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800" spc="-20">
                <a:solidFill>
                  <a:srgbClr val="FFFFFF"/>
                </a:solidFill>
                <a:latin typeface="Calibri"/>
                <a:cs typeface="Calibri"/>
              </a:rPr>
              <a:t>страхования</a:t>
            </a:r>
            <a:r>
              <a:rPr dirty="0" sz="800" spc="5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800" spc="-25">
                <a:solidFill>
                  <a:srgbClr val="FFFFFF"/>
                </a:solidFill>
                <a:latin typeface="Calibri"/>
                <a:cs typeface="Calibri"/>
              </a:rPr>
              <a:t>РФ</a:t>
            </a:r>
            <a:endParaRPr sz="800">
              <a:latin typeface="Calibri"/>
              <a:cs typeface="Calibri"/>
            </a:endParaRPr>
          </a:p>
          <a:p>
            <a:pPr marL="12700">
              <a:lnSpc>
                <a:spcPts val="795"/>
              </a:lnSpc>
            </a:pPr>
            <a:r>
              <a:rPr dirty="0" sz="800">
                <a:solidFill>
                  <a:srgbClr val="FFFFFF"/>
                </a:solidFill>
                <a:latin typeface="Calibri"/>
                <a:cs typeface="Calibri"/>
              </a:rPr>
              <a:t>по</a:t>
            </a:r>
            <a:r>
              <a:rPr dirty="0" sz="800" spc="3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800" spc="-35">
                <a:solidFill>
                  <a:srgbClr val="FFFFFF"/>
                </a:solidFill>
                <a:latin typeface="Calibri"/>
                <a:cs typeface="Calibri"/>
              </a:rPr>
              <a:t>Пермскому</a:t>
            </a:r>
            <a:r>
              <a:rPr dirty="0" sz="800" spc="7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800" spc="-20">
                <a:solidFill>
                  <a:srgbClr val="FFFFFF"/>
                </a:solidFill>
                <a:latin typeface="Calibri"/>
                <a:cs typeface="Calibri"/>
              </a:rPr>
              <a:t>краю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31" name="object 31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60"/>
              </a:lnSpc>
            </a:pPr>
            <a:r>
              <a:rPr dirty="0"/>
              <a:t>Наши</a:t>
            </a:r>
            <a:r>
              <a:rPr dirty="0" spc="-35"/>
              <a:t> </a:t>
            </a:r>
            <a:r>
              <a:rPr dirty="0" spc="-10"/>
              <a:t>контакты:</a:t>
            </a:r>
          </a:p>
          <a:p>
            <a:pPr marL="12700" marR="5080">
              <a:lnSpc>
                <a:spcPct val="86900"/>
              </a:lnSpc>
              <a:spcBef>
                <a:spcPts val="130"/>
              </a:spcBef>
            </a:pPr>
            <a:r>
              <a:rPr dirty="0"/>
              <a:t>Адрес:</a:t>
            </a:r>
            <a:r>
              <a:rPr dirty="0" spc="-15"/>
              <a:t> </a:t>
            </a:r>
            <a:r>
              <a:rPr dirty="0"/>
              <a:t>с.Карагай</a:t>
            </a:r>
            <a:r>
              <a:rPr dirty="0" spc="254"/>
              <a:t> </a:t>
            </a:r>
            <a:r>
              <a:rPr dirty="0" spc="-10"/>
              <a:t>ул.К.Маркса,23 Контактный</a:t>
            </a:r>
            <a:r>
              <a:rPr dirty="0" spc="-25"/>
              <a:t> </a:t>
            </a:r>
            <a:r>
              <a:rPr dirty="0"/>
              <a:t>номер</a:t>
            </a:r>
            <a:r>
              <a:rPr dirty="0" spc="-15"/>
              <a:t> </a:t>
            </a:r>
            <a:r>
              <a:rPr dirty="0"/>
              <a:t>8(34297)</a:t>
            </a:r>
            <a:r>
              <a:rPr dirty="0" spc="45"/>
              <a:t> </a:t>
            </a:r>
            <a:r>
              <a:rPr dirty="0" spc="-20"/>
              <a:t>3-</a:t>
            </a:r>
            <a:r>
              <a:rPr dirty="0" spc="-10"/>
              <a:t>11-</a:t>
            </a:r>
            <a:r>
              <a:rPr dirty="0" spc="-25"/>
              <a:t>58 </a:t>
            </a:r>
            <a:r>
              <a:rPr dirty="0"/>
              <a:t>ФИО</a:t>
            </a:r>
            <a:r>
              <a:rPr dirty="0" spc="-50"/>
              <a:t> </a:t>
            </a:r>
            <a:r>
              <a:rPr dirty="0"/>
              <a:t>Суханова Галина</a:t>
            </a:r>
            <a:r>
              <a:rPr dirty="0" spc="-25"/>
              <a:t> </a:t>
            </a:r>
            <a:r>
              <a:rPr dirty="0" spc="-10"/>
              <a:t>Вячеславовна</a:t>
            </a:r>
          </a:p>
        </p:txBody>
      </p:sp>
      <p:pic>
        <p:nvPicPr>
          <p:cNvPr id="29" name="object 29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6141720" y="9576815"/>
            <a:ext cx="874776" cy="874776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12063" y="490727"/>
            <a:ext cx="838200" cy="957072"/>
          </a:xfrm>
          <a:prstGeom prst="rect">
            <a:avLst/>
          </a:prstGeom>
        </p:spPr>
      </p:pic>
      <p:sp>
        <p:nvSpPr>
          <p:cNvPr id="7" name="object 7"/>
          <p:cNvSpPr/>
          <p:nvPr/>
        </p:nvSpPr>
        <p:spPr>
          <a:xfrm>
            <a:off x="1575816" y="814323"/>
            <a:ext cx="295910" cy="185420"/>
          </a:xfrm>
          <a:custGeom>
            <a:avLst/>
            <a:gdLst/>
            <a:ahLst/>
            <a:cxnLst/>
            <a:rect l="l" t="t" r="r" b="b"/>
            <a:pathLst>
              <a:path w="295910" h="185419">
                <a:moveTo>
                  <a:pt x="149606" y="132080"/>
                </a:moveTo>
                <a:lnTo>
                  <a:pt x="126365" y="132080"/>
                </a:lnTo>
                <a:lnTo>
                  <a:pt x="126365" y="0"/>
                </a:lnTo>
                <a:lnTo>
                  <a:pt x="105156" y="0"/>
                </a:lnTo>
                <a:lnTo>
                  <a:pt x="105156" y="132080"/>
                </a:lnTo>
                <a:lnTo>
                  <a:pt x="21336" y="132080"/>
                </a:lnTo>
                <a:lnTo>
                  <a:pt x="21336" y="0"/>
                </a:lnTo>
                <a:lnTo>
                  <a:pt x="0" y="0"/>
                </a:lnTo>
                <a:lnTo>
                  <a:pt x="0" y="132080"/>
                </a:lnTo>
                <a:lnTo>
                  <a:pt x="0" y="151130"/>
                </a:lnTo>
                <a:lnTo>
                  <a:pt x="129667" y="151130"/>
                </a:lnTo>
                <a:lnTo>
                  <a:pt x="129667" y="185420"/>
                </a:lnTo>
                <a:lnTo>
                  <a:pt x="149606" y="185420"/>
                </a:lnTo>
                <a:lnTo>
                  <a:pt x="149606" y="151130"/>
                </a:lnTo>
                <a:lnTo>
                  <a:pt x="149606" y="132080"/>
                </a:lnTo>
                <a:close/>
              </a:path>
              <a:path w="295910" h="185419">
                <a:moveTo>
                  <a:pt x="295402" y="132080"/>
                </a:moveTo>
                <a:lnTo>
                  <a:pt x="207645" y="132080"/>
                </a:lnTo>
                <a:lnTo>
                  <a:pt x="207645" y="83820"/>
                </a:lnTo>
                <a:lnTo>
                  <a:pt x="283083" y="83820"/>
                </a:lnTo>
                <a:lnTo>
                  <a:pt x="283083" y="64770"/>
                </a:lnTo>
                <a:lnTo>
                  <a:pt x="207645" y="64770"/>
                </a:lnTo>
                <a:lnTo>
                  <a:pt x="207645" y="19050"/>
                </a:lnTo>
                <a:lnTo>
                  <a:pt x="292354" y="19050"/>
                </a:lnTo>
                <a:lnTo>
                  <a:pt x="292354" y="0"/>
                </a:lnTo>
                <a:lnTo>
                  <a:pt x="186182" y="0"/>
                </a:lnTo>
                <a:lnTo>
                  <a:pt x="186182" y="19050"/>
                </a:lnTo>
                <a:lnTo>
                  <a:pt x="186182" y="64770"/>
                </a:lnTo>
                <a:lnTo>
                  <a:pt x="186182" y="83820"/>
                </a:lnTo>
                <a:lnTo>
                  <a:pt x="186182" y="132080"/>
                </a:lnTo>
                <a:lnTo>
                  <a:pt x="186182" y="151130"/>
                </a:lnTo>
                <a:lnTo>
                  <a:pt x="295402" y="151130"/>
                </a:lnTo>
                <a:lnTo>
                  <a:pt x="295402" y="132080"/>
                </a:lnTo>
                <a:close/>
              </a:path>
            </a:pathLst>
          </a:custGeom>
          <a:solidFill>
            <a:srgbClr val="57585B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8" name="object 8"/>
          <p:cNvGrpSpPr/>
          <p:nvPr/>
        </p:nvGrpSpPr>
        <p:grpSpPr>
          <a:xfrm>
            <a:off x="1917192" y="813815"/>
            <a:ext cx="448309" cy="153035"/>
            <a:chOff x="1917192" y="813815"/>
            <a:chExt cx="448309" cy="153035"/>
          </a:xfrm>
        </p:grpSpPr>
        <p:sp>
          <p:nvSpPr>
            <p:cNvPr id="9" name="object 9"/>
            <p:cNvSpPr/>
            <p:nvPr/>
          </p:nvSpPr>
          <p:spPr>
            <a:xfrm>
              <a:off x="1917192" y="814323"/>
              <a:ext cx="292735" cy="152400"/>
            </a:xfrm>
            <a:custGeom>
              <a:avLst/>
              <a:gdLst/>
              <a:ahLst/>
              <a:cxnLst/>
              <a:rect l="l" t="t" r="r" b="b"/>
              <a:pathLst>
                <a:path w="292735" h="152400">
                  <a:moveTo>
                    <a:pt x="130048" y="0"/>
                  </a:moveTo>
                  <a:lnTo>
                    <a:pt x="108458" y="0"/>
                  </a:lnTo>
                  <a:lnTo>
                    <a:pt x="108458" y="64770"/>
                  </a:lnTo>
                  <a:lnTo>
                    <a:pt x="21590" y="64770"/>
                  </a:lnTo>
                  <a:lnTo>
                    <a:pt x="21590" y="0"/>
                  </a:lnTo>
                  <a:lnTo>
                    <a:pt x="0" y="0"/>
                  </a:lnTo>
                  <a:lnTo>
                    <a:pt x="0" y="64770"/>
                  </a:lnTo>
                  <a:lnTo>
                    <a:pt x="0" y="85090"/>
                  </a:lnTo>
                  <a:lnTo>
                    <a:pt x="0" y="151130"/>
                  </a:lnTo>
                  <a:lnTo>
                    <a:pt x="21590" y="151130"/>
                  </a:lnTo>
                  <a:lnTo>
                    <a:pt x="21590" y="85090"/>
                  </a:lnTo>
                  <a:lnTo>
                    <a:pt x="108458" y="85090"/>
                  </a:lnTo>
                  <a:lnTo>
                    <a:pt x="108458" y="151130"/>
                  </a:lnTo>
                  <a:lnTo>
                    <a:pt x="130048" y="151130"/>
                  </a:lnTo>
                  <a:lnTo>
                    <a:pt x="130048" y="85090"/>
                  </a:lnTo>
                  <a:lnTo>
                    <a:pt x="130048" y="64770"/>
                  </a:lnTo>
                  <a:lnTo>
                    <a:pt x="130048" y="0"/>
                  </a:lnTo>
                  <a:close/>
                </a:path>
                <a:path w="292735" h="152400">
                  <a:moveTo>
                    <a:pt x="292227" y="0"/>
                  </a:moveTo>
                  <a:lnTo>
                    <a:pt x="167513" y="0"/>
                  </a:lnTo>
                  <a:lnTo>
                    <a:pt x="167513" y="19050"/>
                  </a:lnTo>
                  <a:lnTo>
                    <a:pt x="219202" y="19050"/>
                  </a:lnTo>
                  <a:lnTo>
                    <a:pt x="219202" y="152400"/>
                  </a:lnTo>
                  <a:lnTo>
                    <a:pt x="240284" y="152400"/>
                  </a:lnTo>
                  <a:lnTo>
                    <a:pt x="240284" y="19050"/>
                  </a:lnTo>
                  <a:lnTo>
                    <a:pt x="292227" y="19050"/>
                  </a:lnTo>
                  <a:lnTo>
                    <a:pt x="292227" y="0"/>
                  </a:lnTo>
                  <a:close/>
                </a:path>
              </a:pathLst>
            </a:custGeom>
            <a:solidFill>
              <a:srgbClr val="57585B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243328" y="813815"/>
              <a:ext cx="121919" cy="152400"/>
            </a:xfrm>
            <a:prstGeom prst="rect">
              <a:avLst/>
            </a:prstGeom>
          </p:spPr>
        </p:pic>
      </p:grpSp>
      <p:pic>
        <p:nvPicPr>
          <p:cNvPr id="11" name="object 1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557527" y="1048511"/>
            <a:ext cx="158496" cy="155448"/>
          </a:xfrm>
          <a:prstGeom prst="rect">
            <a:avLst/>
          </a:prstGeom>
        </p:spPr>
      </p:pic>
      <p:grpSp>
        <p:nvGrpSpPr>
          <p:cNvPr id="12" name="object 12"/>
          <p:cNvGrpSpPr/>
          <p:nvPr/>
        </p:nvGrpSpPr>
        <p:grpSpPr>
          <a:xfrm>
            <a:off x="1761744" y="1051559"/>
            <a:ext cx="680085" cy="183515"/>
            <a:chOff x="1761744" y="1051559"/>
            <a:chExt cx="680085" cy="183515"/>
          </a:xfrm>
        </p:grpSpPr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761744" y="1051559"/>
              <a:ext cx="124968" cy="149351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1917192" y="1051813"/>
              <a:ext cx="524510" cy="182880"/>
            </a:xfrm>
            <a:custGeom>
              <a:avLst/>
              <a:gdLst/>
              <a:ahLst/>
              <a:cxnLst/>
              <a:rect l="l" t="t" r="r" b="b"/>
              <a:pathLst>
                <a:path w="524510" h="182880">
                  <a:moveTo>
                    <a:pt x="105041" y="190"/>
                  </a:moveTo>
                  <a:lnTo>
                    <a:pt x="83947" y="190"/>
                  </a:lnTo>
                  <a:lnTo>
                    <a:pt x="83947" y="131318"/>
                  </a:lnTo>
                  <a:lnTo>
                    <a:pt x="105041" y="131318"/>
                  </a:lnTo>
                  <a:lnTo>
                    <a:pt x="105041" y="190"/>
                  </a:lnTo>
                  <a:close/>
                </a:path>
                <a:path w="524510" h="182880">
                  <a:moveTo>
                    <a:pt x="211455" y="132080"/>
                  </a:moveTo>
                  <a:lnTo>
                    <a:pt x="188849" y="132080"/>
                  </a:lnTo>
                  <a:lnTo>
                    <a:pt x="188849" y="0"/>
                  </a:lnTo>
                  <a:lnTo>
                    <a:pt x="167767" y="0"/>
                  </a:lnTo>
                  <a:lnTo>
                    <a:pt x="167767" y="132080"/>
                  </a:lnTo>
                  <a:lnTo>
                    <a:pt x="21336" y="132080"/>
                  </a:lnTo>
                  <a:lnTo>
                    <a:pt x="21336" y="0"/>
                  </a:lnTo>
                  <a:lnTo>
                    <a:pt x="0" y="0"/>
                  </a:lnTo>
                  <a:lnTo>
                    <a:pt x="0" y="132080"/>
                  </a:lnTo>
                  <a:lnTo>
                    <a:pt x="0" y="149860"/>
                  </a:lnTo>
                  <a:lnTo>
                    <a:pt x="191643" y="149860"/>
                  </a:lnTo>
                  <a:lnTo>
                    <a:pt x="191643" y="182880"/>
                  </a:lnTo>
                  <a:lnTo>
                    <a:pt x="211455" y="182880"/>
                  </a:lnTo>
                  <a:lnTo>
                    <a:pt x="211455" y="149860"/>
                  </a:lnTo>
                  <a:lnTo>
                    <a:pt x="211455" y="132080"/>
                  </a:lnTo>
                  <a:close/>
                </a:path>
                <a:path w="524510" h="182880">
                  <a:moveTo>
                    <a:pt x="353822" y="130810"/>
                  </a:moveTo>
                  <a:lnTo>
                    <a:pt x="265938" y="130810"/>
                  </a:lnTo>
                  <a:lnTo>
                    <a:pt x="265938" y="83820"/>
                  </a:lnTo>
                  <a:lnTo>
                    <a:pt x="341503" y="83820"/>
                  </a:lnTo>
                  <a:lnTo>
                    <a:pt x="341503" y="64770"/>
                  </a:lnTo>
                  <a:lnTo>
                    <a:pt x="265938" y="64770"/>
                  </a:lnTo>
                  <a:lnTo>
                    <a:pt x="265938" y="19050"/>
                  </a:lnTo>
                  <a:lnTo>
                    <a:pt x="350774" y="19050"/>
                  </a:lnTo>
                  <a:lnTo>
                    <a:pt x="350774" y="0"/>
                  </a:lnTo>
                  <a:lnTo>
                    <a:pt x="244475" y="0"/>
                  </a:lnTo>
                  <a:lnTo>
                    <a:pt x="244475" y="19050"/>
                  </a:lnTo>
                  <a:lnTo>
                    <a:pt x="244475" y="64770"/>
                  </a:lnTo>
                  <a:lnTo>
                    <a:pt x="244475" y="83820"/>
                  </a:lnTo>
                  <a:lnTo>
                    <a:pt x="244475" y="130810"/>
                  </a:lnTo>
                  <a:lnTo>
                    <a:pt x="244475" y="149860"/>
                  </a:lnTo>
                  <a:lnTo>
                    <a:pt x="353822" y="149860"/>
                  </a:lnTo>
                  <a:lnTo>
                    <a:pt x="353822" y="130810"/>
                  </a:lnTo>
                  <a:close/>
                </a:path>
                <a:path w="524510" h="182880">
                  <a:moveTo>
                    <a:pt x="524129" y="0"/>
                  </a:moveTo>
                  <a:lnTo>
                    <a:pt x="502666" y="0"/>
                  </a:lnTo>
                  <a:lnTo>
                    <a:pt x="502666" y="64770"/>
                  </a:lnTo>
                  <a:lnTo>
                    <a:pt x="416052" y="64770"/>
                  </a:lnTo>
                  <a:lnTo>
                    <a:pt x="416052" y="0"/>
                  </a:lnTo>
                  <a:lnTo>
                    <a:pt x="394462" y="0"/>
                  </a:lnTo>
                  <a:lnTo>
                    <a:pt x="394462" y="64770"/>
                  </a:lnTo>
                  <a:lnTo>
                    <a:pt x="394462" y="83820"/>
                  </a:lnTo>
                  <a:lnTo>
                    <a:pt x="394462" y="149860"/>
                  </a:lnTo>
                  <a:lnTo>
                    <a:pt x="416052" y="149860"/>
                  </a:lnTo>
                  <a:lnTo>
                    <a:pt x="416052" y="83820"/>
                  </a:lnTo>
                  <a:lnTo>
                    <a:pt x="502666" y="83820"/>
                  </a:lnTo>
                  <a:lnTo>
                    <a:pt x="502666" y="149860"/>
                  </a:lnTo>
                  <a:lnTo>
                    <a:pt x="524129" y="149860"/>
                  </a:lnTo>
                  <a:lnTo>
                    <a:pt x="524129" y="83820"/>
                  </a:lnTo>
                  <a:lnTo>
                    <a:pt x="524129" y="64770"/>
                  </a:lnTo>
                  <a:lnTo>
                    <a:pt x="524129" y="0"/>
                  </a:lnTo>
                  <a:close/>
                </a:path>
              </a:pathLst>
            </a:custGeom>
            <a:solidFill>
              <a:srgbClr val="57585B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5" name="object 15"/>
          <p:cNvGrpSpPr/>
          <p:nvPr/>
        </p:nvGrpSpPr>
        <p:grpSpPr>
          <a:xfrm>
            <a:off x="2490216" y="1051559"/>
            <a:ext cx="289560" cy="149860"/>
            <a:chOff x="2490216" y="1051559"/>
            <a:chExt cx="289560" cy="149860"/>
          </a:xfrm>
        </p:grpSpPr>
        <p:pic>
          <p:nvPicPr>
            <p:cNvPr id="16" name="object 1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490216" y="1051559"/>
              <a:ext cx="128016" cy="149351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657856" y="1051559"/>
              <a:ext cx="121919" cy="149351"/>
            </a:xfrm>
            <a:prstGeom prst="rect">
              <a:avLst/>
            </a:prstGeom>
          </p:spPr>
        </p:pic>
      </p:grpSp>
      <p:grpSp>
        <p:nvGrpSpPr>
          <p:cNvPr id="18" name="object 18"/>
          <p:cNvGrpSpPr/>
          <p:nvPr/>
        </p:nvGrpSpPr>
        <p:grpSpPr>
          <a:xfrm>
            <a:off x="1557527" y="1283207"/>
            <a:ext cx="1472565" cy="189230"/>
            <a:chOff x="1557527" y="1283207"/>
            <a:chExt cx="1472565" cy="189230"/>
          </a:xfrm>
        </p:grpSpPr>
        <p:pic>
          <p:nvPicPr>
            <p:cNvPr id="19" name="object 1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557527" y="1292351"/>
              <a:ext cx="143255" cy="155448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725167" y="1292351"/>
              <a:ext cx="164592" cy="155448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917191" y="1283207"/>
              <a:ext cx="359663" cy="188975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2301240" y="1292351"/>
              <a:ext cx="164592" cy="155448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2493264" y="1291843"/>
              <a:ext cx="139700" cy="149860"/>
            </a:xfrm>
            <a:custGeom>
              <a:avLst/>
              <a:gdLst/>
              <a:ahLst/>
              <a:cxnLst/>
              <a:rect l="l" t="t" r="r" b="b"/>
              <a:pathLst>
                <a:path w="139700" h="149859">
                  <a:moveTo>
                    <a:pt x="139573" y="0"/>
                  </a:moveTo>
                  <a:lnTo>
                    <a:pt x="104394" y="0"/>
                  </a:lnTo>
                  <a:lnTo>
                    <a:pt x="104394" y="59690"/>
                  </a:lnTo>
                  <a:lnTo>
                    <a:pt x="35179" y="59690"/>
                  </a:lnTo>
                  <a:lnTo>
                    <a:pt x="35179" y="0"/>
                  </a:lnTo>
                  <a:lnTo>
                    <a:pt x="0" y="0"/>
                  </a:lnTo>
                  <a:lnTo>
                    <a:pt x="0" y="59690"/>
                  </a:lnTo>
                  <a:lnTo>
                    <a:pt x="0" y="88900"/>
                  </a:lnTo>
                  <a:lnTo>
                    <a:pt x="0" y="149860"/>
                  </a:lnTo>
                  <a:lnTo>
                    <a:pt x="35179" y="149860"/>
                  </a:lnTo>
                  <a:lnTo>
                    <a:pt x="35179" y="88900"/>
                  </a:lnTo>
                  <a:lnTo>
                    <a:pt x="104394" y="88900"/>
                  </a:lnTo>
                  <a:lnTo>
                    <a:pt x="104394" y="149860"/>
                  </a:lnTo>
                  <a:lnTo>
                    <a:pt x="139573" y="149860"/>
                  </a:lnTo>
                  <a:lnTo>
                    <a:pt x="139573" y="88900"/>
                  </a:lnTo>
                  <a:lnTo>
                    <a:pt x="139573" y="59690"/>
                  </a:lnTo>
                  <a:lnTo>
                    <a:pt x="139573" y="0"/>
                  </a:lnTo>
                  <a:close/>
                </a:path>
              </a:pathLst>
            </a:custGeom>
            <a:solidFill>
              <a:srgbClr val="57585B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4" name="object 24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660903" y="1292351"/>
              <a:ext cx="170687" cy="179831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2862072" y="1292351"/>
              <a:ext cx="167639" cy="149351"/>
            </a:xfrm>
            <a:prstGeom prst="rect">
              <a:avLst/>
            </a:prstGeom>
          </p:spPr>
        </p:pic>
      </p:grpSp>
      <p:sp>
        <p:nvSpPr>
          <p:cNvPr id="2" name="object 2"/>
          <p:cNvSpPr txBox="1"/>
          <p:nvPr/>
        </p:nvSpPr>
        <p:spPr>
          <a:xfrm>
            <a:off x="4836414" y="297001"/>
            <a:ext cx="2317750" cy="1125220"/>
          </a:xfrm>
          <a:prstGeom prst="rect">
            <a:avLst/>
          </a:prstGeom>
        </p:spPr>
        <p:txBody>
          <a:bodyPr wrap="square" lIns="0" tIns="81915" rIns="0" bIns="0" rtlCol="0" vert="horz">
            <a:spAutoFit/>
          </a:bodyPr>
          <a:lstStyle/>
          <a:p>
            <a:pPr marL="439420" marR="5080" indent="-427355">
              <a:lnSpc>
                <a:spcPts val="2710"/>
              </a:lnSpc>
              <a:spcBef>
                <a:spcPts val="645"/>
              </a:spcBef>
            </a:pPr>
            <a:r>
              <a:rPr dirty="0" sz="2700" spc="-10" b="1">
                <a:solidFill>
                  <a:srgbClr val="FFFFFF"/>
                </a:solidFill>
                <a:latin typeface="Calibri"/>
                <a:cs typeface="Calibri"/>
              </a:rPr>
              <a:t>МЕРОПРИЯТИЯ </a:t>
            </a:r>
            <a:r>
              <a:rPr dirty="0" sz="2700" b="1">
                <a:solidFill>
                  <a:srgbClr val="FFFFFF"/>
                </a:solidFill>
                <a:latin typeface="Calibri"/>
                <a:cs typeface="Calibri"/>
              </a:rPr>
              <a:t>НА</a:t>
            </a:r>
            <a:r>
              <a:rPr dirty="0" sz="2700" spc="-3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700" spc="-10" b="1">
                <a:solidFill>
                  <a:srgbClr val="FFFFFF"/>
                </a:solidFill>
                <a:latin typeface="Calibri"/>
                <a:cs typeface="Calibri"/>
              </a:rPr>
              <a:t>ОКТЯБРЬ</a:t>
            </a:r>
            <a:endParaRPr sz="2700">
              <a:latin typeface="Calibri"/>
              <a:cs typeface="Calibri"/>
            </a:endParaRPr>
          </a:p>
          <a:p>
            <a:pPr algn="r" marR="6350">
              <a:lnSpc>
                <a:spcPts val="2690"/>
              </a:lnSpc>
            </a:pPr>
            <a:r>
              <a:rPr dirty="0" sz="2700" spc="-20" b="1">
                <a:solidFill>
                  <a:srgbClr val="FFFFFF"/>
                </a:solidFill>
                <a:latin typeface="Calibri"/>
                <a:cs typeface="Calibri"/>
              </a:rPr>
              <a:t>2026</a:t>
            </a:r>
            <a:endParaRPr sz="2700">
              <a:latin typeface="Calibri"/>
              <a:cs typeface="Calibri"/>
            </a:endParaRPr>
          </a:p>
        </p:txBody>
      </p:sp>
      <p:graphicFrame>
        <p:nvGraphicFramePr>
          <p:cNvPr id="30" name="object 30"/>
          <p:cNvGraphicFramePr>
            <a:graphicFrameLocks noGrp="1"/>
          </p:cNvGraphicFramePr>
          <p:nvPr/>
        </p:nvGraphicFramePr>
        <p:xfrm>
          <a:off x="342900" y="2071496"/>
          <a:ext cx="6878955" cy="508444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42644"/>
                <a:gridCol w="4796789"/>
                <a:gridCol w="1151890"/>
              </a:tblGrid>
              <a:tr h="639445">
                <a:tc>
                  <a:txBody>
                    <a:bodyPr/>
                    <a:lstStyle/>
                    <a:p>
                      <a:pPr algn="r" marR="18161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dirty="0" sz="1800" spc="-2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Дата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B="0" marT="3111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90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dirty="0" sz="1800" spc="-1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Мероприятие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B="0" marT="3111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marL="25527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dirty="0" sz="1800" spc="-1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Время</a:t>
                      </a:r>
                      <a:endParaRPr sz="1800">
                        <a:latin typeface="Calibri"/>
                        <a:cs typeface="Calibri"/>
                      </a:endParaRPr>
                    </a:p>
                    <a:p>
                      <a:pPr marL="230504">
                        <a:lnSpc>
                          <a:spcPct val="100000"/>
                        </a:lnSpc>
                      </a:pPr>
                      <a:r>
                        <a:rPr dirty="0" sz="1800" spc="-1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начала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B="0" marT="3111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</a:tr>
              <a:tr h="370205">
                <a:tc>
                  <a:txBody>
                    <a:bodyPr/>
                    <a:lstStyle/>
                    <a:p>
                      <a:pPr algn="r" marR="21717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dirty="0" sz="1800" spc="-10" b="1">
                          <a:solidFill>
                            <a:srgbClr val="221F1F"/>
                          </a:solidFill>
                          <a:latin typeface="Calibri"/>
                          <a:cs typeface="Calibri"/>
                        </a:rPr>
                        <a:t>26.10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B="0" marT="3111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dirty="0" sz="1800" b="1" i="1">
                          <a:latin typeface="Calibri"/>
                          <a:cs typeface="Calibri"/>
                        </a:rPr>
                        <a:t>Социальный</a:t>
                      </a:r>
                      <a:r>
                        <a:rPr dirty="0" sz="1800" spc="-45" b="1" i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800" b="1" i="1">
                          <a:latin typeface="Calibri"/>
                          <a:cs typeface="Calibri"/>
                        </a:rPr>
                        <a:t>кинозал.</a:t>
                      </a:r>
                      <a:r>
                        <a:rPr dirty="0" sz="1800" spc="-60" b="1" i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800" b="1" i="1">
                          <a:latin typeface="Calibri"/>
                          <a:cs typeface="Calibri"/>
                        </a:rPr>
                        <a:t>Просмотр</a:t>
                      </a:r>
                      <a:r>
                        <a:rPr dirty="0" sz="1800" spc="-85" b="1" i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800" spc="-10" b="1" i="1">
                          <a:latin typeface="Calibri"/>
                          <a:cs typeface="Calibri"/>
                        </a:rPr>
                        <a:t>фильма.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B="0" marT="3111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9334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dirty="0" sz="1800" spc="-10">
                          <a:solidFill>
                            <a:srgbClr val="221F1F"/>
                          </a:solidFill>
                          <a:latin typeface="Calibri"/>
                          <a:cs typeface="Calibri"/>
                        </a:rPr>
                        <a:t>12-</a:t>
                      </a:r>
                      <a:r>
                        <a:rPr dirty="0" sz="1800" spc="-25">
                          <a:solidFill>
                            <a:srgbClr val="221F1F"/>
                          </a:solidFill>
                          <a:latin typeface="Calibri"/>
                          <a:cs typeface="Calibri"/>
                        </a:rPr>
                        <a:t>30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B="0" marT="3111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r" marR="21717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dirty="0" sz="1800" spc="-10" b="1">
                          <a:solidFill>
                            <a:srgbClr val="221F1F"/>
                          </a:solidFill>
                          <a:latin typeface="Calibri"/>
                          <a:cs typeface="Calibri"/>
                        </a:rPr>
                        <a:t>27.10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B="0" marT="3111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dirty="0" sz="1800" b="1">
                          <a:latin typeface="Calibri"/>
                          <a:cs typeface="Calibri"/>
                        </a:rPr>
                        <a:t>Т/О</a:t>
                      </a:r>
                      <a:r>
                        <a:rPr dirty="0" sz="1800" spc="-5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800" b="1">
                          <a:latin typeface="Calibri"/>
                          <a:cs typeface="Calibri"/>
                        </a:rPr>
                        <a:t>«</a:t>
                      </a:r>
                      <a:r>
                        <a:rPr dirty="0" sz="1800" b="1" i="1">
                          <a:latin typeface="Calibri"/>
                          <a:cs typeface="Calibri"/>
                        </a:rPr>
                        <a:t>Занимательный</a:t>
                      </a:r>
                      <a:r>
                        <a:rPr dirty="0" sz="1800" spc="-40" b="1" i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800" spc="-10" b="1" i="1">
                          <a:latin typeface="Calibri"/>
                          <a:cs typeface="Calibri"/>
                        </a:rPr>
                        <a:t>французский»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B="0" marT="3111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9334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dirty="0" sz="1800" spc="-10">
                          <a:latin typeface="Calibri"/>
                          <a:cs typeface="Calibri"/>
                        </a:rPr>
                        <a:t>12-</a:t>
                      </a:r>
                      <a:r>
                        <a:rPr dirty="0" sz="1800" spc="-25">
                          <a:latin typeface="Calibri"/>
                          <a:cs typeface="Calibri"/>
                        </a:rPr>
                        <a:t>00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B="0" marT="3111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r" marR="21717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dirty="0" sz="1800" spc="-10" b="1">
                          <a:latin typeface="Calibri"/>
                          <a:cs typeface="Calibri"/>
                        </a:rPr>
                        <a:t>27.10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B="0" marT="3111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dirty="0" sz="1800" b="1" i="1">
                          <a:latin typeface="Calibri"/>
                          <a:cs typeface="Calibri"/>
                        </a:rPr>
                        <a:t>Т/О</a:t>
                      </a:r>
                      <a:r>
                        <a:rPr dirty="0" sz="1800" spc="-45" b="1" i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800" b="1" i="1">
                          <a:latin typeface="Calibri"/>
                          <a:cs typeface="Calibri"/>
                        </a:rPr>
                        <a:t>«Скандинавская</a:t>
                      </a:r>
                      <a:r>
                        <a:rPr dirty="0" sz="1800" spc="-50" b="1" i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800" spc="-10" b="1" i="1">
                          <a:latin typeface="Calibri"/>
                          <a:cs typeface="Calibri"/>
                        </a:rPr>
                        <a:t>ходьба»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B="0" marT="3111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9334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dirty="0" sz="1800" spc="-10">
                          <a:latin typeface="Calibri"/>
                          <a:cs typeface="Calibri"/>
                        </a:rPr>
                        <a:t>17-</a:t>
                      </a:r>
                      <a:r>
                        <a:rPr dirty="0" sz="1800" spc="-25">
                          <a:latin typeface="Calibri"/>
                          <a:cs typeface="Calibri"/>
                        </a:rPr>
                        <a:t>30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B="0" marT="3111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</a:tr>
              <a:tr h="370205">
                <a:tc>
                  <a:txBody>
                    <a:bodyPr/>
                    <a:lstStyle/>
                    <a:p>
                      <a:pPr algn="r" marR="21717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dirty="0" sz="1800" spc="-10" b="1">
                          <a:latin typeface="Calibri"/>
                          <a:cs typeface="Calibri"/>
                        </a:rPr>
                        <a:t>30.10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B="0" marT="3111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dirty="0" sz="1800" b="1" i="1">
                          <a:latin typeface="Calibri"/>
                          <a:cs typeface="Calibri"/>
                        </a:rPr>
                        <a:t>Т/О</a:t>
                      </a:r>
                      <a:r>
                        <a:rPr dirty="0" sz="1800" spc="-40" b="1" i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800" b="1" i="1">
                          <a:latin typeface="Calibri"/>
                          <a:cs typeface="Calibri"/>
                        </a:rPr>
                        <a:t>«Нейробика</a:t>
                      </a:r>
                      <a:r>
                        <a:rPr dirty="0" sz="1800" spc="-50" b="1" i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800" spc="-20" b="1" i="1">
                          <a:latin typeface="Calibri"/>
                          <a:cs typeface="Calibri"/>
                        </a:rPr>
                        <a:t>60+»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B="0" marT="3111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9334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dirty="0" sz="1800" spc="-10">
                          <a:latin typeface="Calibri"/>
                          <a:cs typeface="Calibri"/>
                        </a:rPr>
                        <a:t>14-</a:t>
                      </a:r>
                      <a:r>
                        <a:rPr dirty="0" sz="1800" spc="-25">
                          <a:latin typeface="Calibri"/>
                          <a:cs typeface="Calibri"/>
                        </a:rPr>
                        <a:t>00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B="0" marT="3111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</a:tr>
              <a:tr h="370205">
                <a:tc>
                  <a:txBody>
                    <a:bodyPr/>
                    <a:lstStyle/>
                    <a:p>
                      <a:pPr algn="r" marR="217170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dirty="0" sz="1800" spc="-10" b="1">
                          <a:latin typeface="Calibri"/>
                          <a:cs typeface="Calibri"/>
                        </a:rPr>
                        <a:t>30.10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B="0" marT="3175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dirty="0" sz="1800" b="1" i="1">
                          <a:latin typeface="Calibri"/>
                          <a:cs typeface="Calibri"/>
                        </a:rPr>
                        <a:t>Т/О</a:t>
                      </a:r>
                      <a:r>
                        <a:rPr dirty="0" sz="1800" spc="-75" b="1" i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800" b="1" i="1">
                          <a:latin typeface="Calibri"/>
                          <a:cs typeface="Calibri"/>
                        </a:rPr>
                        <a:t>«Занимательный</a:t>
                      </a:r>
                      <a:r>
                        <a:rPr dirty="0" sz="1800" spc="-45" b="1" i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800" spc="-10" b="1" i="1">
                          <a:latin typeface="Calibri"/>
                          <a:cs typeface="Calibri"/>
                        </a:rPr>
                        <a:t>французский»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B="0" marT="3175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93345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dirty="0" sz="1800" spc="-10">
                          <a:latin typeface="Calibri"/>
                          <a:cs typeface="Calibri"/>
                        </a:rPr>
                        <a:t>12-</a:t>
                      </a:r>
                      <a:r>
                        <a:rPr dirty="0" sz="1800" spc="-25">
                          <a:latin typeface="Calibri"/>
                          <a:cs typeface="Calibri"/>
                        </a:rPr>
                        <a:t>00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B="0" marT="3175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r" marR="217170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dirty="0" sz="1800" spc="-10" b="1">
                          <a:latin typeface="Calibri"/>
                          <a:cs typeface="Calibri"/>
                        </a:rPr>
                        <a:t>30.10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B="0" marT="3175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dirty="0" sz="1800" b="1" i="1">
                          <a:latin typeface="Calibri"/>
                          <a:cs typeface="Calibri"/>
                        </a:rPr>
                        <a:t>Т/О</a:t>
                      </a:r>
                      <a:r>
                        <a:rPr dirty="0" sz="1800" spc="-45" b="1" i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800" b="1" i="1">
                          <a:latin typeface="Calibri"/>
                          <a:cs typeface="Calibri"/>
                        </a:rPr>
                        <a:t>«Скандинавская</a:t>
                      </a:r>
                      <a:r>
                        <a:rPr dirty="0" sz="1800" spc="-50" b="1" i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800" spc="-10" b="1" i="1">
                          <a:latin typeface="Calibri"/>
                          <a:cs typeface="Calibri"/>
                        </a:rPr>
                        <a:t>ходьба»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B="0" marT="3175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93345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dirty="0" sz="1800" spc="-10">
                          <a:latin typeface="Calibri"/>
                          <a:cs typeface="Calibri"/>
                        </a:rPr>
                        <a:t>17-</a:t>
                      </a:r>
                      <a:r>
                        <a:rPr dirty="0" sz="1800" spc="-25">
                          <a:latin typeface="Calibri"/>
                          <a:cs typeface="Calibri"/>
                        </a:rPr>
                        <a:t>30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B="0" marT="3175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</a:tr>
              <a:tr h="37020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</a:tr>
              <a:tr h="37020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</a:tr>
              <a:tr h="37020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</a:tr>
              <a:tr h="37020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</a:tr>
              <a:tr h="37020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</a:tr>
            </a:tbl>
          </a:graphicData>
        </a:graphic>
      </p:graphicFrame>
      <p:sp>
        <p:nvSpPr>
          <p:cNvPr id="4" name="object 4"/>
          <p:cNvSpPr txBox="1"/>
          <p:nvPr/>
        </p:nvSpPr>
        <p:spPr>
          <a:xfrm>
            <a:off x="3820159" y="7337500"/>
            <a:ext cx="3296920" cy="5740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 indent="1951355">
              <a:lnSpc>
                <a:spcPct val="112500"/>
              </a:lnSpc>
              <a:spcBef>
                <a:spcPts val="95"/>
              </a:spcBef>
            </a:pPr>
            <a:r>
              <a:rPr dirty="0" sz="1600" b="1">
                <a:solidFill>
                  <a:srgbClr val="57585B"/>
                </a:solidFill>
                <a:latin typeface="Calibri"/>
                <a:cs typeface="Calibri"/>
              </a:rPr>
              <a:t>Время</a:t>
            </a:r>
            <a:r>
              <a:rPr dirty="0" sz="1600" spc="-95" b="1">
                <a:solidFill>
                  <a:srgbClr val="57585B"/>
                </a:solidFill>
                <a:latin typeface="Calibri"/>
                <a:cs typeface="Calibri"/>
              </a:rPr>
              <a:t> </a:t>
            </a:r>
            <a:r>
              <a:rPr dirty="0" sz="1600" spc="-10" b="1">
                <a:solidFill>
                  <a:srgbClr val="57585B"/>
                </a:solidFill>
                <a:latin typeface="Calibri"/>
                <a:cs typeface="Calibri"/>
              </a:rPr>
              <a:t>работы: понедельник</a:t>
            </a:r>
            <a:r>
              <a:rPr dirty="0" sz="1600" spc="-95" b="1">
                <a:solidFill>
                  <a:srgbClr val="57585B"/>
                </a:solidFill>
                <a:latin typeface="Calibri"/>
                <a:cs typeface="Calibri"/>
              </a:rPr>
              <a:t> </a:t>
            </a:r>
            <a:r>
              <a:rPr dirty="0" sz="1600" b="1">
                <a:solidFill>
                  <a:srgbClr val="57585B"/>
                </a:solidFill>
                <a:latin typeface="Calibri"/>
                <a:cs typeface="Calibri"/>
              </a:rPr>
              <a:t>–</a:t>
            </a:r>
            <a:r>
              <a:rPr dirty="0" sz="1600" spc="-15" b="1">
                <a:solidFill>
                  <a:srgbClr val="57585B"/>
                </a:solidFill>
                <a:latin typeface="Calibri"/>
                <a:cs typeface="Calibri"/>
              </a:rPr>
              <a:t> </a:t>
            </a:r>
            <a:r>
              <a:rPr dirty="0" sz="1600" b="1">
                <a:solidFill>
                  <a:srgbClr val="57585B"/>
                </a:solidFill>
                <a:latin typeface="Calibri"/>
                <a:cs typeface="Calibri"/>
              </a:rPr>
              <a:t>пятница</a:t>
            </a:r>
            <a:r>
              <a:rPr dirty="0" sz="1600" spc="-45" b="1">
                <a:solidFill>
                  <a:srgbClr val="57585B"/>
                </a:solidFill>
                <a:latin typeface="Calibri"/>
                <a:cs typeface="Calibri"/>
              </a:rPr>
              <a:t> </a:t>
            </a:r>
            <a:r>
              <a:rPr dirty="0" sz="1600" b="1">
                <a:solidFill>
                  <a:srgbClr val="57585B"/>
                </a:solidFill>
                <a:latin typeface="Calibri"/>
                <a:cs typeface="Calibri"/>
              </a:rPr>
              <a:t>09:30</a:t>
            </a:r>
            <a:r>
              <a:rPr dirty="0" sz="1600" spc="-25" b="1">
                <a:solidFill>
                  <a:srgbClr val="57585B"/>
                </a:solidFill>
                <a:latin typeface="Calibri"/>
                <a:cs typeface="Calibri"/>
              </a:rPr>
              <a:t> </a:t>
            </a:r>
            <a:r>
              <a:rPr dirty="0" sz="1600" b="1">
                <a:solidFill>
                  <a:srgbClr val="57585B"/>
                </a:solidFill>
                <a:latin typeface="Calibri"/>
                <a:cs typeface="Calibri"/>
              </a:rPr>
              <a:t>–</a:t>
            </a:r>
            <a:r>
              <a:rPr dirty="0" sz="1600" spc="-15" b="1">
                <a:solidFill>
                  <a:srgbClr val="57585B"/>
                </a:solidFill>
                <a:latin typeface="Calibri"/>
                <a:cs typeface="Calibri"/>
              </a:rPr>
              <a:t> </a:t>
            </a:r>
            <a:r>
              <a:rPr dirty="0" sz="1600" spc="-20" b="1">
                <a:solidFill>
                  <a:srgbClr val="57585B"/>
                </a:solidFill>
                <a:latin typeface="Calibri"/>
                <a:cs typeface="Calibri"/>
              </a:rPr>
              <a:t>17:30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26" name="object 26"/>
          <p:cNvGrpSpPr/>
          <p:nvPr/>
        </p:nvGrpSpPr>
        <p:grpSpPr>
          <a:xfrm>
            <a:off x="6047232" y="7936991"/>
            <a:ext cx="817244" cy="817244"/>
            <a:chOff x="6047232" y="7936991"/>
            <a:chExt cx="817244" cy="817244"/>
          </a:xfrm>
        </p:grpSpPr>
        <p:sp>
          <p:nvSpPr>
            <p:cNvPr id="27" name="object 27"/>
            <p:cNvSpPr/>
            <p:nvPr/>
          </p:nvSpPr>
          <p:spPr>
            <a:xfrm>
              <a:off x="6047232" y="7936991"/>
              <a:ext cx="817244" cy="817244"/>
            </a:xfrm>
            <a:custGeom>
              <a:avLst/>
              <a:gdLst/>
              <a:ahLst/>
              <a:cxnLst/>
              <a:rect l="l" t="t" r="r" b="b"/>
              <a:pathLst>
                <a:path w="817245" h="817245">
                  <a:moveTo>
                    <a:pt x="408431" y="0"/>
                  </a:moveTo>
                  <a:lnTo>
                    <a:pt x="360803" y="2748"/>
                  </a:lnTo>
                  <a:lnTo>
                    <a:pt x="314788" y="10787"/>
                  </a:lnTo>
                  <a:lnTo>
                    <a:pt x="270692" y="23813"/>
                  </a:lnTo>
                  <a:lnTo>
                    <a:pt x="228822" y="41516"/>
                  </a:lnTo>
                  <a:lnTo>
                    <a:pt x="189484" y="63592"/>
                  </a:lnTo>
                  <a:lnTo>
                    <a:pt x="152986" y="89733"/>
                  </a:lnTo>
                  <a:lnTo>
                    <a:pt x="119633" y="119634"/>
                  </a:lnTo>
                  <a:lnTo>
                    <a:pt x="89733" y="152986"/>
                  </a:lnTo>
                  <a:lnTo>
                    <a:pt x="63592" y="189484"/>
                  </a:lnTo>
                  <a:lnTo>
                    <a:pt x="41516" y="228822"/>
                  </a:lnTo>
                  <a:lnTo>
                    <a:pt x="23813" y="270692"/>
                  </a:lnTo>
                  <a:lnTo>
                    <a:pt x="10787" y="314788"/>
                  </a:lnTo>
                  <a:lnTo>
                    <a:pt x="2748" y="360803"/>
                  </a:lnTo>
                  <a:lnTo>
                    <a:pt x="0" y="408432"/>
                  </a:lnTo>
                  <a:lnTo>
                    <a:pt x="2748" y="456060"/>
                  </a:lnTo>
                  <a:lnTo>
                    <a:pt x="10787" y="502075"/>
                  </a:lnTo>
                  <a:lnTo>
                    <a:pt x="23813" y="546171"/>
                  </a:lnTo>
                  <a:lnTo>
                    <a:pt x="41516" y="588041"/>
                  </a:lnTo>
                  <a:lnTo>
                    <a:pt x="63592" y="627379"/>
                  </a:lnTo>
                  <a:lnTo>
                    <a:pt x="89733" y="663877"/>
                  </a:lnTo>
                  <a:lnTo>
                    <a:pt x="119633" y="697230"/>
                  </a:lnTo>
                  <a:lnTo>
                    <a:pt x="152986" y="727130"/>
                  </a:lnTo>
                  <a:lnTo>
                    <a:pt x="189484" y="753271"/>
                  </a:lnTo>
                  <a:lnTo>
                    <a:pt x="228822" y="775347"/>
                  </a:lnTo>
                  <a:lnTo>
                    <a:pt x="270692" y="793050"/>
                  </a:lnTo>
                  <a:lnTo>
                    <a:pt x="314788" y="806076"/>
                  </a:lnTo>
                  <a:lnTo>
                    <a:pt x="360803" y="814115"/>
                  </a:lnTo>
                  <a:lnTo>
                    <a:pt x="408431" y="816864"/>
                  </a:lnTo>
                  <a:lnTo>
                    <a:pt x="456060" y="814115"/>
                  </a:lnTo>
                  <a:lnTo>
                    <a:pt x="502075" y="806076"/>
                  </a:lnTo>
                  <a:lnTo>
                    <a:pt x="546171" y="793050"/>
                  </a:lnTo>
                  <a:lnTo>
                    <a:pt x="588041" y="775347"/>
                  </a:lnTo>
                  <a:lnTo>
                    <a:pt x="627379" y="753271"/>
                  </a:lnTo>
                  <a:lnTo>
                    <a:pt x="663877" y="727130"/>
                  </a:lnTo>
                  <a:lnTo>
                    <a:pt x="697229" y="697230"/>
                  </a:lnTo>
                  <a:lnTo>
                    <a:pt x="727130" y="663877"/>
                  </a:lnTo>
                  <a:lnTo>
                    <a:pt x="753271" y="627379"/>
                  </a:lnTo>
                  <a:lnTo>
                    <a:pt x="775347" y="588041"/>
                  </a:lnTo>
                  <a:lnTo>
                    <a:pt x="793050" y="546171"/>
                  </a:lnTo>
                  <a:lnTo>
                    <a:pt x="806076" y="502075"/>
                  </a:lnTo>
                  <a:lnTo>
                    <a:pt x="814115" y="456060"/>
                  </a:lnTo>
                  <a:lnTo>
                    <a:pt x="816863" y="408432"/>
                  </a:lnTo>
                  <a:lnTo>
                    <a:pt x="814115" y="360803"/>
                  </a:lnTo>
                  <a:lnTo>
                    <a:pt x="806076" y="314788"/>
                  </a:lnTo>
                  <a:lnTo>
                    <a:pt x="793050" y="270692"/>
                  </a:lnTo>
                  <a:lnTo>
                    <a:pt x="775347" y="228822"/>
                  </a:lnTo>
                  <a:lnTo>
                    <a:pt x="753271" y="189484"/>
                  </a:lnTo>
                  <a:lnTo>
                    <a:pt x="727130" y="152986"/>
                  </a:lnTo>
                  <a:lnTo>
                    <a:pt x="697229" y="119634"/>
                  </a:lnTo>
                  <a:lnTo>
                    <a:pt x="663877" y="89733"/>
                  </a:lnTo>
                  <a:lnTo>
                    <a:pt x="627379" y="63592"/>
                  </a:lnTo>
                  <a:lnTo>
                    <a:pt x="588041" y="41516"/>
                  </a:lnTo>
                  <a:lnTo>
                    <a:pt x="546171" y="23813"/>
                  </a:lnTo>
                  <a:lnTo>
                    <a:pt x="502075" y="10787"/>
                  </a:lnTo>
                  <a:lnTo>
                    <a:pt x="456060" y="2748"/>
                  </a:lnTo>
                  <a:lnTo>
                    <a:pt x="40843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8" name="object 28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6163056" y="8141207"/>
              <a:ext cx="600455" cy="518159"/>
            </a:xfrm>
            <a:prstGeom prst="rect">
              <a:avLst/>
            </a:prstGeom>
          </p:spPr>
        </p:pic>
      </p:grpSp>
      <p:sp>
        <p:nvSpPr>
          <p:cNvPr id="3" name="object 3"/>
          <p:cNvSpPr txBox="1"/>
          <p:nvPr/>
        </p:nvSpPr>
        <p:spPr>
          <a:xfrm>
            <a:off x="628599" y="8429370"/>
            <a:ext cx="3906520" cy="120713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ts val="4655"/>
              </a:lnSpc>
              <a:spcBef>
                <a:spcPts val="90"/>
              </a:spcBef>
            </a:pPr>
            <a:r>
              <a:rPr dirty="0" sz="4400" spc="-10" b="1">
                <a:solidFill>
                  <a:srgbClr val="FFFFFF"/>
                </a:solidFill>
                <a:latin typeface="Calibri"/>
                <a:cs typeface="Calibri"/>
              </a:rPr>
              <a:t>ПРИХОДИТЕ,</a:t>
            </a:r>
            <a:endParaRPr sz="4400">
              <a:latin typeface="Calibri"/>
              <a:cs typeface="Calibri"/>
            </a:endParaRPr>
          </a:p>
          <a:p>
            <a:pPr marL="12700">
              <a:lnSpc>
                <a:spcPts val="4655"/>
              </a:lnSpc>
            </a:pPr>
            <a:r>
              <a:rPr dirty="0" sz="4400" b="1">
                <a:solidFill>
                  <a:srgbClr val="FFFFFF"/>
                </a:solidFill>
                <a:latin typeface="Calibri"/>
                <a:cs typeface="Calibri"/>
              </a:rPr>
              <a:t>МЫ</a:t>
            </a:r>
            <a:r>
              <a:rPr dirty="0" sz="4400" spc="-15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4400" b="1">
                <a:solidFill>
                  <a:srgbClr val="FFFFFF"/>
                </a:solidFill>
                <a:latin typeface="Calibri"/>
                <a:cs typeface="Calibri"/>
              </a:rPr>
              <a:t>ВАС</a:t>
            </a:r>
            <a:r>
              <a:rPr dirty="0" sz="4400" spc="-18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4400" spc="-20" b="1">
                <a:solidFill>
                  <a:srgbClr val="FFFFFF"/>
                </a:solidFill>
                <a:latin typeface="Calibri"/>
                <a:cs typeface="Calibri"/>
              </a:rPr>
              <a:t>ЖДЕМ!</a:t>
            </a:r>
            <a:endParaRPr sz="44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125336" y="8785097"/>
            <a:ext cx="863600" cy="551815"/>
          </a:xfrm>
          <a:prstGeom prst="rect">
            <a:avLst/>
          </a:prstGeom>
        </p:spPr>
        <p:txBody>
          <a:bodyPr wrap="square" lIns="0" tIns="33019" rIns="0" bIns="0" rtlCol="0" vert="horz">
            <a:spAutoFit/>
          </a:bodyPr>
          <a:lstStyle/>
          <a:p>
            <a:pPr marL="12700" marR="75565">
              <a:lnSpc>
                <a:spcPts val="790"/>
              </a:lnSpc>
              <a:spcBef>
                <a:spcPts val="259"/>
              </a:spcBef>
            </a:pPr>
            <a:r>
              <a:rPr dirty="0" sz="800" spc="-20">
                <a:solidFill>
                  <a:srgbClr val="FFFFFF"/>
                </a:solidFill>
                <a:latin typeface="Calibri"/>
                <a:cs typeface="Calibri"/>
              </a:rPr>
              <a:t>Отделение</a:t>
            </a:r>
            <a:r>
              <a:rPr dirty="0" sz="800" spc="2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800" spc="-10">
                <a:solidFill>
                  <a:srgbClr val="FFFFFF"/>
                </a:solidFill>
                <a:latin typeface="Calibri"/>
                <a:cs typeface="Calibri"/>
              </a:rPr>
              <a:t>Фонда</a:t>
            </a:r>
            <a:r>
              <a:rPr dirty="0" sz="800" spc="50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800" spc="-10">
                <a:solidFill>
                  <a:srgbClr val="FFFFFF"/>
                </a:solidFill>
                <a:latin typeface="Calibri"/>
                <a:cs typeface="Calibri"/>
              </a:rPr>
              <a:t>пенсионного</a:t>
            </a:r>
            <a:endParaRPr sz="800">
              <a:latin typeface="Calibri"/>
              <a:cs typeface="Calibri"/>
            </a:endParaRPr>
          </a:p>
          <a:p>
            <a:pPr marL="12700" marR="177800">
              <a:lnSpc>
                <a:spcPts val="790"/>
              </a:lnSpc>
              <a:spcBef>
                <a:spcPts val="25"/>
              </a:spcBef>
            </a:pPr>
            <a:r>
              <a:rPr dirty="0" sz="800">
                <a:solidFill>
                  <a:srgbClr val="FFFFFF"/>
                </a:solidFill>
                <a:latin typeface="Calibri"/>
                <a:cs typeface="Calibri"/>
              </a:rPr>
              <a:t>и</a:t>
            </a:r>
            <a:r>
              <a:rPr dirty="0" sz="800" spc="-2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800" spc="-10">
                <a:solidFill>
                  <a:srgbClr val="FFFFFF"/>
                </a:solidFill>
                <a:latin typeface="Calibri"/>
                <a:cs typeface="Calibri"/>
              </a:rPr>
              <a:t>социального</a:t>
            </a:r>
            <a:r>
              <a:rPr dirty="0" sz="800" spc="50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800" spc="-20">
                <a:solidFill>
                  <a:srgbClr val="FFFFFF"/>
                </a:solidFill>
                <a:latin typeface="Calibri"/>
                <a:cs typeface="Calibri"/>
              </a:rPr>
              <a:t>страхования</a:t>
            </a:r>
            <a:r>
              <a:rPr dirty="0" sz="800" spc="5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800" spc="-25">
                <a:solidFill>
                  <a:srgbClr val="FFFFFF"/>
                </a:solidFill>
                <a:latin typeface="Calibri"/>
                <a:cs typeface="Calibri"/>
              </a:rPr>
              <a:t>РФ</a:t>
            </a:r>
            <a:endParaRPr sz="800">
              <a:latin typeface="Calibri"/>
              <a:cs typeface="Calibri"/>
            </a:endParaRPr>
          </a:p>
          <a:p>
            <a:pPr marL="12700">
              <a:lnSpc>
                <a:spcPts val="795"/>
              </a:lnSpc>
            </a:pPr>
            <a:r>
              <a:rPr dirty="0" sz="800">
                <a:solidFill>
                  <a:srgbClr val="FFFFFF"/>
                </a:solidFill>
                <a:latin typeface="Calibri"/>
                <a:cs typeface="Calibri"/>
              </a:rPr>
              <a:t>по</a:t>
            </a:r>
            <a:r>
              <a:rPr dirty="0" sz="800" spc="3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800" spc="-35">
                <a:solidFill>
                  <a:srgbClr val="FFFFFF"/>
                </a:solidFill>
                <a:latin typeface="Calibri"/>
                <a:cs typeface="Calibri"/>
              </a:rPr>
              <a:t>Пермскому</a:t>
            </a:r>
            <a:r>
              <a:rPr dirty="0" sz="800" spc="7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800" spc="-20">
                <a:solidFill>
                  <a:srgbClr val="FFFFFF"/>
                </a:solidFill>
                <a:latin typeface="Calibri"/>
                <a:cs typeface="Calibri"/>
              </a:rPr>
              <a:t>краю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31" name="object 31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60"/>
              </a:lnSpc>
            </a:pPr>
            <a:r>
              <a:rPr dirty="0"/>
              <a:t>Наши</a:t>
            </a:r>
            <a:r>
              <a:rPr dirty="0" spc="-35"/>
              <a:t> </a:t>
            </a:r>
            <a:r>
              <a:rPr dirty="0" spc="-10"/>
              <a:t>контакты:</a:t>
            </a:r>
          </a:p>
          <a:p>
            <a:pPr marL="12700" marR="5080">
              <a:lnSpc>
                <a:spcPct val="86900"/>
              </a:lnSpc>
              <a:spcBef>
                <a:spcPts val="130"/>
              </a:spcBef>
            </a:pPr>
            <a:r>
              <a:rPr dirty="0"/>
              <a:t>Адрес:</a:t>
            </a:r>
            <a:r>
              <a:rPr dirty="0" spc="-15"/>
              <a:t> </a:t>
            </a:r>
            <a:r>
              <a:rPr dirty="0"/>
              <a:t>с.Карагай</a:t>
            </a:r>
            <a:r>
              <a:rPr dirty="0" spc="254"/>
              <a:t> </a:t>
            </a:r>
            <a:r>
              <a:rPr dirty="0" spc="-10"/>
              <a:t>ул.К.Маркса,23 Контактный</a:t>
            </a:r>
            <a:r>
              <a:rPr dirty="0" spc="-25"/>
              <a:t> </a:t>
            </a:r>
            <a:r>
              <a:rPr dirty="0"/>
              <a:t>номер</a:t>
            </a:r>
            <a:r>
              <a:rPr dirty="0" spc="-15"/>
              <a:t> </a:t>
            </a:r>
            <a:r>
              <a:rPr dirty="0"/>
              <a:t>8(34297)</a:t>
            </a:r>
            <a:r>
              <a:rPr dirty="0" spc="45"/>
              <a:t> </a:t>
            </a:r>
            <a:r>
              <a:rPr dirty="0" spc="-20"/>
              <a:t>3-</a:t>
            </a:r>
            <a:r>
              <a:rPr dirty="0" spc="-10"/>
              <a:t>11-</a:t>
            </a:r>
            <a:r>
              <a:rPr dirty="0" spc="-25"/>
              <a:t>58 </a:t>
            </a:r>
            <a:r>
              <a:rPr dirty="0"/>
              <a:t>ФИО</a:t>
            </a:r>
            <a:r>
              <a:rPr dirty="0" spc="-50"/>
              <a:t> </a:t>
            </a:r>
            <a:r>
              <a:rPr dirty="0"/>
              <a:t>Суханова Галина</a:t>
            </a:r>
            <a:r>
              <a:rPr dirty="0" spc="-25"/>
              <a:t> </a:t>
            </a:r>
            <a:r>
              <a:rPr dirty="0" spc="-10"/>
              <a:t>Вячеславовна</a:t>
            </a:r>
          </a:p>
        </p:txBody>
      </p:sp>
      <p:pic>
        <p:nvPicPr>
          <p:cNvPr id="29" name="object 29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6141720" y="9576815"/>
            <a:ext cx="874776" cy="874776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2026-09-28T09:14:45Z</dcterms:created>
  <dcterms:modified xsi:type="dcterms:W3CDTF">2026-09-28T09:14:45Z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verter">
    <vt:lpwstr>SolidFramework v10.0.20290.1</vt:lpwstr>
  </property>
  <property fmtid="{D5CDD505-2E9C-101B-9397-08002B2CF9AE}" pid="3" name="Created">
    <vt:filetime>2026-09-28T00:00:00Z</vt:filetime>
  </property>
  <property fmtid="{D5CDD505-2E9C-101B-9397-08002B2CF9AE}" pid="4" name="LastSaved">
    <vt:filetime>2026-09-28T00:00:00Z</vt:filetime>
  </property>
  <property fmtid="{D5CDD505-2E9C-101B-9397-08002B2CF9AE}" pid="5" name="Producer">
    <vt:lpwstr>iLovePDF</vt:lpwstr>
  </property>
</Properties>
</file>