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 descr=""/>
          <p:cNvPicPr/>
          <p:nvPr/>
        </p:nvPicPr>
        <p:blipFill>
          <a:blip r:embed="rId1"/>
          <a:stretch/>
        </p:blipFill>
        <p:spPr>
          <a:xfrm>
            <a:off x="3731760" y="108000"/>
            <a:ext cx="3715920" cy="1654200"/>
          </a:xfrm>
          <a:prstGeom prst="rect">
            <a:avLst/>
          </a:prstGeom>
          <a:ln w="0">
            <a:noFill/>
          </a:ln>
        </p:spPr>
      </p:pic>
      <p:sp>
        <p:nvSpPr>
          <p:cNvPr id="37" name="object 35"/>
          <p:cNvSpPr/>
          <p:nvPr/>
        </p:nvSpPr>
        <p:spPr>
          <a:xfrm>
            <a:off x="111240" y="7000200"/>
            <a:ext cx="7341480" cy="3579480"/>
          </a:xfrm>
          <a:custGeom>
            <a:avLst/>
            <a:gdLst/>
            <a:ah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38" name="Группа 1"/>
          <p:cNvGrpSpPr/>
          <p:nvPr/>
        </p:nvGrpSpPr>
        <p:grpSpPr>
          <a:xfrm>
            <a:off x="644400" y="8176320"/>
            <a:ext cx="1143720" cy="128520"/>
            <a:chOff x="644400" y="8176320"/>
            <a:chExt cx="1143720" cy="128520"/>
          </a:xfrm>
        </p:grpSpPr>
        <p:pic>
          <p:nvPicPr>
            <p:cNvPr id="39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9000" cy="128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0" name="object 37"/>
            <p:cNvSpPr/>
            <p:nvPr/>
          </p:nvSpPr>
          <p:spPr>
            <a:xfrm>
              <a:off x="771480" y="8178120"/>
              <a:ext cx="90360" cy="125280"/>
            </a:xfrm>
            <a:custGeom>
              <a:avLst/>
              <a:gdLst/>
              <a:ah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1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800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500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5840" cy="124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4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8720" cy="1267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616280" y="393840"/>
            <a:ext cx="2518560" cy="186300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no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МЕРОПРИЯТИЯ</a:t>
            </a:r>
            <a:br/>
            <a:r>
              <a:rPr b="1" lang="ru-RU" sz="2700" spc="-1" strike="noStrike">
                <a:solidFill>
                  <a:srgbClr val="ffffff"/>
                </a:solidFill>
                <a:latin typeface="Calibri"/>
              </a:rPr>
              <a:t>НА</a:t>
            </a:r>
            <a:r>
              <a:rPr b="1" lang="ru-RU" sz="2700" spc="-7" strike="noStrike">
                <a:solidFill>
                  <a:srgbClr val="ffffff"/>
                </a:solidFill>
                <a:latin typeface="Calibri"/>
              </a:rPr>
              <a:t> </a:t>
            </a:r>
            <a:r>
              <a:rPr b="1" lang="ru-RU" sz="2700" spc="-12" strike="noStrike">
                <a:solidFill>
                  <a:srgbClr val="ffffff"/>
                </a:solidFill>
                <a:latin typeface="Calibri"/>
              </a:rPr>
              <a:t>ОКТЯБРЬ</a:t>
            </a:r>
            <a:endParaRPr b="0" lang="ru-RU" sz="2700" spc="-1" strike="noStrike">
              <a:latin typeface="Arial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algn="l" pos="0"/>
              </a:tabLst>
            </a:pPr>
            <a:r>
              <a:rPr b="1" lang="ru-RU" sz="2700" spc="-21" strike="noStrike">
                <a:solidFill>
                  <a:srgbClr val="ffffff"/>
                </a:solidFill>
                <a:latin typeface="Calibri"/>
              </a:rPr>
              <a:t>2026</a:t>
            </a:r>
            <a:endParaRPr b="0" lang="ru-RU" sz="2700" spc="-1" strike="noStrike">
              <a:latin typeface="Arial"/>
            </a:endParaRPr>
          </a:p>
        </p:txBody>
      </p:sp>
      <p:sp>
        <p:nvSpPr>
          <p:cNvPr id="46" name="object 43"/>
          <p:cNvSpPr/>
          <p:nvPr/>
        </p:nvSpPr>
        <p:spPr>
          <a:xfrm>
            <a:off x="628920" y="8441640"/>
            <a:ext cx="5109840" cy="202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  <a:buNone/>
            </a:pP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ПРИХОДИТЕ,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МЫ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" strike="noStrike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b="1" lang="ru-RU" sz="4400" spc="-137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1" lang="ru-RU" sz="4400" spc="-12" strike="noStrike">
                <a:solidFill>
                  <a:srgbClr val="ffffff"/>
                </a:solidFill>
                <a:latin typeface="Calibri"/>
                <a:ea typeface="DejaVu Sans"/>
              </a:rPr>
              <a:t>ЖДЕМ!</a:t>
            </a:r>
            <a:endParaRPr b="0" lang="ru-RU" sz="4400" spc="-1" strike="noStrike"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b="0" lang="ru-RU" sz="1300" spc="-35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1300" spc="-12" strike="noStrike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Адрес:Пермский край п.Куеда ул.Ленина,2в</a:t>
            </a:r>
            <a:br/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Контактный номер: 8 (34262)3-16-99</a:t>
            </a:r>
            <a:endParaRPr b="0" lang="ru-RU" sz="1300" spc="-1" strike="noStrike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b="0" lang="ru-RU" sz="1300" spc="-1" strike="noStrike">
                <a:solidFill>
                  <a:srgbClr val="ffffff"/>
                </a:solidFill>
                <a:latin typeface="Calibri"/>
                <a:ea typeface="DejaVu Sans"/>
              </a:rPr>
              <a:t>Шамсутдинова Оксана Владимировна</a:t>
            </a:r>
            <a:endParaRPr b="0" lang="ru-RU" sz="1300" spc="-1" strike="noStrike">
              <a:latin typeface="Arial"/>
            </a:endParaRPr>
          </a:p>
        </p:txBody>
      </p:sp>
      <p:sp>
        <p:nvSpPr>
          <p:cNvPr id="47" name="object 44"/>
          <p:cNvSpPr/>
          <p:nvPr/>
        </p:nvSpPr>
        <p:spPr>
          <a:xfrm>
            <a:off x="3819240" y="7361640"/>
            <a:ext cx="3293280" cy="82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>
              <a:lnSpc>
                <a:spcPct val="112000"/>
              </a:lnSpc>
              <a:spcBef>
                <a:spcPts val="99"/>
              </a:spcBef>
              <a:buNone/>
              <a:tabLst>
                <a:tab algn="l" pos="0"/>
              </a:tabLst>
            </a:pP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b="1" lang="ru-RU" sz="1600" spc="-66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2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четверг 09:00</a:t>
            </a:r>
            <a:r>
              <a:rPr b="1" lang="ru-RU" sz="1600" spc="-7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1" strike="noStrike">
                <a:solidFill>
                  <a:srgbClr val="58595b"/>
                </a:solidFill>
                <a:latin typeface="Calibri"/>
                <a:ea typeface="DejaVu Sans"/>
              </a:rPr>
              <a:t>–</a:t>
            </a:r>
            <a:r>
              <a:rPr b="1" lang="ru-RU" sz="1600" spc="-15" strike="noStrike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b="1" lang="ru-RU" sz="1600" spc="-21" strike="noStrike">
                <a:solidFill>
                  <a:srgbClr val="58595b"/>
                </a:solidFill>
                <a:latin typeface="Calibri"/>
                <a:ea typeface="DejaVu Sans"/>
              </a:rPr>
              <a:t>17:00 пятница  09:00 – 16-45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48" name="object 45"/>
          <p:cNvSpPr/>
          <p:nvPr/>
        </p:nvSpPr>
        <p:spPr>
          <a:xfrm>
            <a:off x="6123240" y="8786520"/>
            <a:ext cx="913320" cy="54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  <a:buNone/>
            </a:pP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b="0" lang="ru-RU" sz="800" spc="46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и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 социального</a:t>
            </a:r>
            <a:r>
              <a:rPr b="0" lang="ru-RU" sz="800" spc="466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12" strike="noStrike">
                <a:solidFill>
                  <a:srgbClr val="ffffff"/>
                </a:solidFill>
                <a:latin typeface="Calibri"/>
                <a:ea typeface="DejaVu Sans"/>
              </a:rPr>
              <a:t>страхования</a:t>
            </a: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b="0" lang="ru-RU" sz="800" spc="-26" strike="noStrike">
                <a:solidFill>
                  <a:srgbClr val="ffffff"/>
                </a:solidFill>
                <a:latin typeface="Calibri"/>
                <a:ea typeface="DejaVu Sans"/>
              </a:rPr>
              <a:t>РФ</a:t>
            </a:r>
            <a:endParaRPr b="0" lang="ru-RU" sz="800" spc="-1" strike="noStrike">
              <a:latin typeface="Arial"/>
            </a:endParaRPr>
          </a:p>
          <a:p>
            <a:pPr marL="12600">
              <a:lnSpc>
                <a:spcPts val="799"/>
              </a:lnSpc>
              <a:buNone/>
            </a:pPr>
            <a:r>
              <a:rPr b="0" lang="ru-RU" sz="800" spc="-1" strike="noStrike">
                <a:solidFill>
                  <a:srgbClr val="ffffff"/>
                </a:solidFill>
                <a:latin typeface="Calibri"/>
                <a:ea typeface="DejaVu Sans"/>
              </a:rPr>
              <a:t>по</a:t>
            </a:r>
            <a:r>
              <a:rPr b="0" lang="ru-RU" sz="800" spc="12" strike="noStrike">
                <a:solidFill>
                  <a:srgbClr val="ffffff"/>
                </a:solidFill>
                <a:latin typeface="Calibri"/>
                <a:ea typeface="DejaVu Sans"/>
              </a:rPr>
              <a:t> Пермскому краю</a:t>
            </a:r>
            <a:endParaRPr b="0" lang="ru-RU" sz="800" spc="-1" strike="noStrike">
              <a:latin typeface="Arial"/>
            </a:endParaRPr>
          </a:p>
        </p:txBody>
      </p:sp>
      <p:grpSp>
        <p:nvGrpSpPr>
          <p:cNvPr id="49" name="Группа 103"/>
          <p:cNvGrpSpPr/>
          <p:nvPr/>
        </p:nvGrpSpPr>
        <p:grpSpPr>
          <a:xfrm>
            <a:off x="512280" y="489240"/>
            <a:ext cx="2513520" cy="978840"/>
            <a:chOff x="512280" y="489240"/>
            <a:chExt cx="2513520" cy="978840"/>
          </a:xfrm>
        </p:grpSpPr>
        <p:pic>
          <p:nvPicPr>
            <p:cNvPr id="50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5200" cy="952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1" name="object 50"/>
            <p:cNvSpPr/>
            <p:nvPr/>
          </p:nvSpPr>
          <p:spPr>
            <a:xfrm>
              <a:off x="1577160" y="814680"/>
              <a:ext cx="290880" cy="181080"/>
            </a:xfrm>
            <a:custGeom>
              <a:avLst/>
              <a:gdLst/>
              <a:ah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2" name="object 51"/>
            <p:cNvGrpSpPr/>
            <p:nvPr/>
          </p:nvGrpSpPr>
          <p:grpSpPr>
            <a:xfrm>
              <a:off x="1917720" y="814680"/>
              <a:ext cx="443520" cy="146880"/>
              <a:chOff x="1917720" y="814680"/>
              <a:chExt cx="443520" cy="146880"/>
            </a:xfrm>
          </p:grpSpPr>
          <p:sp>
            <p:nvSpPr>
              <p:cNvPr id="53" name="object 52"/>
              <p:cNvSpPr/>
              <p:nvPr/>
            </p:nvSpPr>
            <p:spPr>
              <a:xfrm>
                <a:off x="1917720" y="814680"/>
                <a:ext cx="286560" cy="146880"/>
              </a:xfrm>
              <a:custGeom>
                <a:avLst/>
                <a:gdLst/>
                <a:ah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54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7000" cy="1458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5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5520" cy="1494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6" name="object 55"/>
            <p:cNvGrpSpPr/>
            <p:nvPr/>
          </p:nvGrpSpPr>
          <p:grpSpPr>
            <a:xfrm>
              <a:off x="1762920" y="1051200"/>
              <a:ext cx="673200" cy="179280"/>
              <a:chOff x="1762920" y="1051200"/>
              <a:chExt cx="673200" cy="179280"/>
            </a:xfrm>
          </p:grpSpPr>
          <p:pic>
            <p:nvPicPr>
              <p:cNvPr id="57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8440" cy="145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8" name="object 57"/>
              <p:cNvSpPr/>
              <p:nvPr/>
            </p:nvSpPr>
            <p:spPr>
              <a:xfrm>
                <a:off x="1917720" y="1051200"/>
                <a:ext cx="518400" cy="179280"/>
              </a:xfrm>
              <a:custGeom>
                <a:avLst/>
                <a:gdLst/>
                <a:ah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grpSp>
          <p:nvGrpSpPr>
            <p:cNvPr id="59" name="object 58"/>
            <p:cNvGrpSpPr/>
            <p:nvPr/>
          </p:nvGrpSpPr>
          <p:grpSpPr>
            <a:xfrm>
              <a:off x="2489040" y="1051560"/>
              <a:ext cx="286560" cy="145800"/>
              <a:chOff x="2489040" y="1051560"/>
              <a:chExt cx="286560" cy="145800"/>
            </a:xfrm>
          </p:grpSpPr>
          <p:pic>
            <p:nvPicPr>
              <p:cNvPr id="60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5640" cy="145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1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6640" cy="1458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2" name="object 61"/>
            <p:cNvGrpSpPr/>
            <p:nvPr/>
          </p:nvGrpSpPr>
          <p:grpSpPr>
            <a:xfrm>
              <a:off x="1556640" y="1284480"/>
              <a:ext cx="1469160" cy="183600"/>
              <a:chOff x="1556640" y="1284480"/>
              <a:chExt cx="1469160" cy="183600"/>
            </a:xfrm>
          </p:grpSpPr>
          <p:pic>
            <p:nvPicPr>
              <p:cNvPr id="63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8960" cy="151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0200" cy="151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6040" cy="183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6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0200" cy="151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7" name="object 66"/>
              <p:cNvSpPr/>
              <p:nvPr/>
            </p:nvSpPr>
            <p:spPr>
              <a:xfrm>
                <a:off x="2494080" y="1290960"/>
                <a:ext cx="134280" cy="145440"/>
              </a:xfrm>
              <a:custGeom>
                <a:avLst/>
                <a:gdLst/>
                <a:ah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pic>
            <p:nvPicPr>
              <p:cNvPr id="68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5960" cy="1771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4160" cy="1458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0" name="Прямоугольник: скругленные углы 2"/>
          <p:cNvSpPr/>
          <p:nvPr/>
        </p:nvSpPr>
        <p:spPr>
          <a:xfrm>
            <a:off x="6140520" y="9593640"/>
            <a:ext cx="870480" cy="8542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1" name="Овал 3"/>
          <p:cNvSpPr/>
          <p:nvPr/>
        </p:nvSpPr>
        <p:spPr>
          <a:xfrm>
            <a:off x="6047640" y="7937640"/>
            <a:ext cx="811080" cy="811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2" name="object 48" descr=""/>
          <p:cNvPicPr/>
          <p:nvPr/>
        </p:nvPicPr>
        <p:blipFill>
          <a:blip r:embed="rId19"/>
          <a:stretch/>
        </p:blipFill>
        <p:spPr>
          <a:xfrm>
            <a:off x="6162120" y="8141760"/>
            <a:ext cx="597240" cy="512280"/>
          </a:xfrm>
          <a:prstGeom prst="rect">
            <a:avLst/>
          </a:prstGeom>
          <a:ln w="0">
            <a:noFill/>
          </a:ln>
        </p:spPr>
      </p:pic>
      <p:pic>
        <p:nvPicPr>
          <p:cNvPr id="73" name="Рисунок 7" descr=""/>
          <p:cNvPicPr/>
          <p:nvPr/>
        </p:nvPicPr>
        <p:blipFill>
          <a:blip r:embed="rId20"/>
          <a:stretch/>
        </p:blipFill>
        <p:spPr>
          <a:xfrm>
            <a:off x="6153120" y="9577080"/>
            <a:ext cx="857880" cy="857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4" name="Таблица 4"/>
          <p:cNvGraphicFramePr/>
          <p:nvPr/>
        </p:nvGraphicFramePr>
        <p:xfrm>
          <a:off x="389160" y="1967400"/>
          <a:ext cx="6789240" cy="388548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64044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Дата 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Мероприятие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Время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ru-RU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начала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01.10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Праздничное мероприятие по чествованию пожилых людей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05.10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Все  для  фронта, все  для  Победы:  изготовление и сбор  посылки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12-00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08.10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Занятие  группы «Здоровья»  для  начинающих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09-00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5824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15.10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Творческая  выставка «Осенние дары»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11-00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64044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22.10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Занятие  группы «Здоровья»  для  начинающих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09-00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29.10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ru-RU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Обучение навыкам компьютерной  грамотности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ru-RU" sz="1800" spc="-1" strike="noStrike">
                          <a:latin typeface="Arial"/>
                        </a:rPr>
                        <a:t>11-00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</TotalTime>
  <Application>LibreOffice/7.2.7.2$Windows_X86_64 LibreOffice_project/8d71d29d553c0f7dcbfa38fbfda25ee34cce99a2</Application>
  <AppVersion>15.0000</AppVersion>
  <Words>108</Words>
  <Paragraphs>32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2026-05-20T14:06:51Z</cp:lastPrinted>
  <dcterms:modified xsi:type="dcterms:W3CDTF">2026-09-24T10:31:38Z</dcterms:modified>
  <cp:revision>69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