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693400" cy="7561263"/>
  <p:notesSz cx="6810375" cy="9942513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66" autoAdjust="0"/>
    <p:restoredTop sz="95324" autoAdjust="0"/>
  </p:normalViewPr>
  <p:slideViewPr>
    <p:cSldViewPr snapToGrid="0">
      <p:cViewPr varScale="1">
        <p:scale>
          <a:sx n="104" d="100"/>
          <a:sy n="104" d="100"/>
        </p:scale>
        <p:origin x="-1410" y="-96"/>
      </p:cViewPr>
      <p:guideLst>
        <p:guide orient="horz" pos="238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13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163" cy="49885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37" y="1"/>
            <a:ext cx="2951163" cy="49885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pPr rtl="0"/>
            <a:fld id="{CF6AF41E-E5FD-494F-AFEA-B660A2F7C5E2}" type="datetime1">
              <a:rPr lang="ru-RU" smtClean="0"/>
              <a:t>26.02.2025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3"/>
            <a:ext cx="2951163" cy="49885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37" y="9443663"/>
            <a:ext cx="2951163" cy="49885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pPr rtl="0"/>
            <a:fld id="{E169A89D-734B-4FAD-B6E7-2B864E72E489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036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163" cy="49885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7" y="1"/>
            <a:ext cx="2951163" cy="49885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pPr rtl="0"/>
            <a:fld id="{FCE688CD-53A0-4412-A238-B5AE432228CE}" type="datetime1">
              <a:rPr lang="ru-RU" noProof="0" smtClean="0"/>
              <a:t>26.02.2025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1425"/>
            <a:ext cx="47466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9" y="4784835"/>
            <a:ext cx="5448300" cy="3914864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3"/>
            <a:ext cx="2951163" cy="49885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7" y="9443663"/>
            <a:ext cx="2951163" cy="49885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pPr rtl="0"/>
            <a:fld id="{952A89D7-7603-4ECB-ADF6-F6CF2BE4F401}" type="slidenum">
              <a:rPr lang="ru-RU" noProof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25848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75" y="1241425"/>
            <a:ext cx="4746625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Чтобы изменить этот буклет, замените образец содержимого своим собственным. Или, если вы хотите начать с чистого листа, нажмите кнопку "Создать слайд" на вкладке "Главная", чтобы вставить новую страницу. Теперь введите текст и вставьте изображения в пустые заполнители. Если вам нужно больше заполнителей для заголовков, подзаголовков или основного текста, скопируйте любой из существующих заполнителей, а затем перетащите его на место.</a:t>
            </a:r>
          </a:p>
          <a:p>
            <a:pPr rtl="0"/>
            <a:endParaRPr lang="ru-RU"/>
          </a:p>
          <a:p>
            <a:pPr rtl="0"/>
            <a:r>
              <a:rPr lang="ru-RU"/>
              <a:t>А вы заметили, что мы сделали для вас метки сгиба? Они совсем незаметны, но если вам не нравится, как они отображаются в буклете, выделите их и удалите перед печатью.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52A89D7-7603-4ECB-ADF6-F6CF2BE4F40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515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75" y="1241425"/>
            <a:ext cx="4746625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952A89D7-7603-4ECB-ADF6-F6CF2BE4F4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290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7483356" y="7020191"/>
            <a:ext cx="2828890" cy="92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/>
          <p:cNvCxnSpPr/>
          <p:nvPr userDrawn="1"/>
        </p:nvCxnSpPr>
        <p:spPr>
          <a:xfrm>
            <a:off x="7482913" y="2659414"/>
            <a:ext cx="28256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 userDrawn="1"/>
        </p:nvCxnSpPr>
        <p:spPr>
          <a:xfrm flipV="1">
            <a:off x="4187934" y="5012992"/>
            <a:ext cx="0" cy="2088605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388177" y="2668680"/>
            <a:ext cx="2721956" cy="4447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noProof="0"/>
          </a:p>
        </p:txBody>
      </p:sp>
      <p:sp>
        <p:nvSpPr>
          <p:cNvPr id="31" name="Текст 21"/>
          <p:cNvSpPr>
            <a:spLocks noGrp="1"/>
          </p:cNvSpPr>
          <p:nvPr>
            <p:ph type="body" sz="quarter" idx="20" hasCustomPrompt="1"/>
          </p:nvPr>
        </p:nvSpPr>
        <p:spPr>
          <a:xfrm>
            <a:off x="388852" y="444780"/>
            <a:ext cx="2721956" cy="2090467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заголовка</a:t>
            </a:r>
          </a:p>
        </p:txBody>
      </p:sp>
      <p:sp>
        <p:nvSpPr>
          <p:cNvPr id="28" name="Текст 21"/>
          <p:cNvSpPr>
            <a:spLocks noGrp="1"/>
          </p:cNvSpPr>
          <p:nvPr>
            <p:ph type="body" sz="quarter" idx="19" hasCustomPrompt="1"/>
          </p:nvPr>
        </p:nvSpPr>
        <p:spPr>
          <a:xfrm>
            <a:off x="583277" y="2833304"/>
            <a:ext cx="2333105" cy="4138769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23" name="Текст 21"/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2854793" y="5768456"/>
            <a:ext cx="2382971" cy="283310"/>
          </a:xfrm>
        </p:spPr>
        <p:txBody>
          <a:bodyPr lIns="0" tIns="0" rIns="0" bIns="0" rtlCol="0" anchor="ctr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4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Название компании</a:t>
            </a:r>
          </a:p>
        </p:txBody>
      </p:sp>
      <p:sp>
        <p:nvSpPr>
          <p:cNvPr id="24" name="Текст 21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3275227" y="5682665"/>
            <a:ext cx="2382971" cy="454894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Рабочий адрес</a:t>
            </a:r>
          </a:p>
        </p:txBody>
      </p:sp>
      <p:sp>
        <p:nvSpPr>
          <p:cNvPr id="20" name="Текст 21"/>
          <p:cNvSpPr>
            <a:spLocks noGrp="1"/>
          </p:cNvSpPr>
          <p:nvPr>
            <p:ph type="body" sz="quarter" idx="23" hasCustomPrompt="1"/>
          </p:nvPr>
        </p:nvSpPr>
        <p:spPr>
          <a:xfrm rot="16200000">
            <a:off x="4103659" y="2635336"/>
            <a:ext cx="1737239" cy="623718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Имя получателя</a:t>
            </a:r>
            <a:br>
              <a:rPr lang="ru-RU" noProof="0"/>
            </a:br>
            <a:r>
              <a:rPr lang="ru-RU" noProof="0"/>
              <a:t>Адрес</a:t>
            </a:r>
            <a:br>
              <a:rPr lang="ru-RU" noProof="0"/>
            </a:br>
            <a:r>
              <a:rPr lang="ru-RU" noProof="0"/>
              <a:t>Город, почтовый индекс</a:t>
            </a:r>
          </a:p>
        </p:txBody>
      </p:sp>
      <p:sp>
        <p:nvSpPr>
          <p:cNvPr id="33" name="Текст 21"/>
          <p:cNvSpPr>
            <a:spLocks noGrp="1"/>
          </p:cNvSpPr>
          <p:nvPr>
            <p:ph type="body" sz="quarter" idx="21" hasCustomPrompt="1"/>
          </p:nvPr>
        </p:nvSpPr>
        <p:spPr>
          <a:xfrm>
            <a:off x="7483356" y="444780"/>
            <a:ext cx="2825244" cy="2090467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800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заголовка</a:t>
            </a:r>
          </a:p>
        </p:txBody>
      </p:sp>
      <p:sp>
        <p:nvSpPr>
          <p:cNvPr id="34" name="Текст 21"/>
          <p:cNvSpPr>
            <a:spLocks noGrp="1"/>
          </p:cNvSpPr>
          <p:nvPr>
            <p:ph type="body" sz="quarter" idx="22" hasCustomPrompt="1"/>
          </p:nvPr>
        </p:nvSpPr>
        <p:spPr>
          <a:xfrm>
            <a:off x="7482914" y="2749583"/>
            <a:ext cx="2825686" cy="48434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7" name="штамп"/>
          <p:cNvSpPr/>
          <p:nvPr userDrawn="1"/>
        </p:nvSpPr>
        <p:spPr>
          <a:xfrm rot="16200000">
            <a:off x="3938354" y="411395"/>
            <a:ext cx="734669" cy="794071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sz="1100" noProof="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МЕСТО ПЕЧАТИ</a:t>
            </a:r>
          </a:p>
        </p:txBody>
      </p:sp>
      <p:sp>
        <p:nvSpPr>
          <p:cNvPr id="16" name="Рисунок 11"/>
          <p:cNvSpPr>
            <a:spLocks noGrp="1"/>
          </p:cNvSpPr>
          <p:nvPr>
            <p:ph type="pic" sz="quarter" idx="24" hasCustomPrompt="1"/>
          </p:nvPr>
        </p:nvSpPr>
        <p:spPr>
          <a:xfrm>
            <a:off x="7495101" y="6458209"/>
            <a:ext cx="874915" cy="382511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8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58631927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88" userDrawn="1">
          <p15:clr>
            <a:srgbClr val="FBAE40"/>
          </p15:clr>
        </p15:guide>
        <p15:guide id="2" orient="horz" pos="4608" userDrawn="1">
          <p15:clr>
            <a:srgbClr val="FBAE40"/>
          </p15:clr>
        </p15:guide>
        <p15:guide id="3" pos="230" userDrawn="1">
          <p15:clr>
            <a:srgbClr val="FBAE40"/>
          </p15:clr>
        </p15:guide>
        <p15:guide id="4" pos="1846" userDrawn="1">
          <p15:clr>
            <a:srgbClr val="FBAE40"/>
          </p15:clr>
        </p15:guide>
        <p15:guide id="5" pos="2304" userDrawn="1">
          <p15:clr>
            <a:srgbClr val="FBAE40"/>
          </p15:clr>
        </p15:guide>
        <p15:guide id="6" pos="6108" userDrawn="1">
          <p15:clr>
            <a:srgbClr val="FBAE40"/>
          </p15:clr>
        </p15:guide>
        <p15:guide id="7" pos="443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7582594" y="5155943"/>
            <a:ext cx="2720943" cy="19570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Рисунок 11"/>
          <p:cNvSpPr>
            <a:spLocks noGrp="1"/>
          </p:cNvSpPr>
          <p:nvPr>
            <p:ph type="pic" sz="quarter" idx="10" hasCustomPrompt="1"/>
          </p:nvPr>
        </p:nvSpPr>
        <p:spPr>
          <a:xfrm>
            <a:off x="389865" y="444780"/>
            <a:ext cx="2820181" cy="1957033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1" name="Текст 21"/>
          <p:cNvSpPr>
            <a:spLocks noGrp="1"/>
          </p:cNvSpPr>
          <p:nvPr>
            <p:ph type="body" sz="quarter" idx="20" hasCustomPrompt="1"/>
          </p:nvPr>
        </p:nvSpPr>
        <p:spPr>
          <a:xfrm>
            <a:off x="389865" y="2537127"/>
            <a:ext cx="2820181" cy="563805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43" name="Текст 21"/>
          <p:cNvSpPr>
            <a:spLocks noGrp="1"/>
          </p:cNvSpPr>
          <p:nvPr>
            <p:ph type="body" sz="quarter" idx="31" hasCustomPrompt="1"/>
          </p:nvPr>
        </p:nvSpPr>
        <p:spPr>
          <a:xfrm>
            <a:off x="389865" y="3220061"/>
            <a:ext cx="2820182" cy="1317799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26" name="Текст 21"/>
          <p:cNvSpPr>
            <a:spLocks noGrp="1"/>
          </p:cNvSpPr>
          <p:nvPr>
            <p:ph type="body" sz="quarter" idx="36" hasCustomPrompt="1"/>
          </p:nvPr>
        </p:nvSpPr>
        <p:spPr>
          <a:xfrm>
            <a:off x="389865" y="4585778"/>
            <a:ext cx="2820182" cy="23061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3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27" name="Текст 21"/>
          <p:cNvSpPr>
            <a:spLocks noGrp="1"/>
          </p:cNvSpPr>
          <p:nvPr>
            <p:ph type="body" sz="quarter" idx="37" hasCustomPrompt="1"/>
          </p:nvPr>
        </p:nvSpPr>
        <p:spPr>
          <a:xfrm>
            <a:off x="389865" y="4864308"/>
            <a:ext cx="2820182" cy="2248667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28" name="Текст 21"/>
          <p:cNvSpPr>
            <a:spLocks noGrp="1"/>
          </p:cNvSpPr>
          <p:nvPr>
            <p:ph type="body" sz="quarter" idx="38" hasCustomPrompt="1"/>
          </p:nvPr>
        </p:nvSpPr>
        <p:spPr>
          <a:xfrm>
            <a:off x="3984711" y="419807"/>
            <a:ext cx="2820181" cy="44478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30" name="Текст 21"/>
          <p:cNvSpPr>
            <a:spLocks noGrp="1"/>
          </p:cNvSpPr>
          <p:nvPr>
            <p:ph type="body" sz="quarter" idx="39" hasCustomPrompt="1"/>
          </p:nvPr>
        </p:nvSpPr>
        <p:spPr>
          <a:xfrm>
            <a:off x="3984710" y="989895"/>
            <a:ext cx="2820182" cy="706593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37" name="Текст 21"/>
          <p:cNvSpPr>
            <a:spLocks noGrp="1"/>
          </p:cNvSpPr>
          <p:nvPr>
            <p:ph type="body" sz="quarter" idx="40" hasCustomPrompt="1"/>
          </p:nvPr>
        </p:nvSpPr>
        <p:spPr>
          <a:xfrm>
            <a:off x="3984710" y="1775134"/>
            <a:ext cx="2820182" cy="23061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3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39" name="Текст 21"/>
          <p:cNvSpPr>
            <a:spLocks noGrp="1"/>
          </p:cNvSpPr>
          <p:nvPr>
            <p:ph type="body" sz="quarter" idx="41" hasCustomPrompt="1"/>
          </p:nvPr>
        </p:nvSpPr>
        <p:spPr>
          <a:xfrm>
            <a:off x="3984710" y="2054884"/>
            <a:ext cx="2820182" cy="531378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41" name="Текст 21"/>
          <p:cNvSpPr>
            <a:spLocks noGrp="1"/>
          </p:cNvSpPr>
          <p:nvPr>
            <p:ph type="body" sz="quarter" idx="42" hasCustomPrompt="1"/>
          </p:nvPr>
        </p:nvSpPr>
        <p:spPr>
          <a:xfrm>
            <a:off x="3984710" y="2749657"/>
            <a:ext cx="2820182" cy="659652"/>
          </a:xfrm>
        </p:spPr>
        <p:txBody>
          <a:bodyPr lIns="0" tIns="0" rIns="0" bIns="0" rtlCol="0" anchor="ctr">
            <a:noAutofit/>
          </a:bodyPr>
          <a:lstStyle>
            <a:lvl1pPr marL="0" indent="0" algn="l">
              <a:lnSpc>
                <a:spcPct val="120000"/>
              </a:lnSpc>
              <a:spcBef>
                <a:spcPts val="400"/>
              </a:spcBef>
              <a:buNone/>
              <a:defRPr sz="1200" i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Щелкните, чтобы добавить текст цитаты или выноски</a:t>
            </a:r>
          </a:p>
        </p:txBody>
      </p:sp>
      <p:sp>
        <p:nvSpPr>
          <p:cNvPr id="42" name="Текст 21"/>
          <p:cNvSpPr>
            <a:spLocks noGrp="1"/>
          </p:cNvSpPr>
          <p:nvPr>
            <p:ph type="body" sz="quarter" idx="43" hasCustomPrompt="1"/>
          </p:nvPr>
        </p:nvSpPr>
        <p:spPr>
          <a:xfrm>
            <a:off x="3984710" y="3593648"/>
            <a:ext cx="2820182" cy="1092875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34" name="Рисунок 11"/>
          <p:cNvSpPr>
            <a:spLocks noGrp="1"/>
          </p:cNvSpPr>
          <p:nvPr>
            <p:ph type="pic" sz="quarter" idx="22" hasCustomPrompt="1"/>
          </p:nvPr>
        </p:nvSpPr>
        <p:spPr>
          <a:xfrm>
            <a:off x="3984711" y="5155943"/>
            <a:ext cx="2820181" cy="1957033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4" name="Текст 21"/>
          <p:cNvSpPr>
            <a:spLocks noGrp="1"/>
          </p:cNvSpPr>
          <p:nvPr>
            <p:ph type="body" sz="quarter" idx="45" hasCustomPrompt="1"/>
          </p:nvPr>
        </p:nvSpPr>
        <p:spPr>
          <a:xfrm>
            <a:off x="7581582" y="656309"/>
            <a:ext cx="2721956" cy="1540906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53" name="Текст 21"/>
          <p:cNvSpPr>
            <a:spLocks noGrp="1"/>
          </p:cNvSpPr>
          <p:nvPr>
            <p:ph type="body" sz="quarter" idx="44" hasCustomPrompt="1"/>
          </p:nvPr>
        </p:nvSpPr>
        <p:spPr>
          <a:xfrm>
            <a:off x="7581581" y="2197215"/>
            <a:ext cx="2721956" cy="44478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58" name="Текст 21"/>
          <p:cNvSpPr>
            <a:spLocks noGrp="1"/>
          </p:cNvSpPr>
          <p:nvPr>
            <p:ph type="body" sz="quarter" idx="47" hasCustomPrompt="1"/>
          </p:nvPr>
        </p:nvSpPr>
        <p:spPr>
          <a:xfrm>
            <a:off x="7581582" y="2769464"/>
            <a:ext cx="2721956" cy="558109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56" name="Текст 21"/>
          <p:cNvSpPr>
            <a:spLocks noGrp="1"/>
          </p:cNvSpPr>
          <p:nvPr>
            <p:ph type="body" sz="quarter" idx="46" hasCustomPrompt="1"/>
          </p:nvPr>
        </p:nvSpPr>
        <p:spPr>
          <a:xfrm>
            <a:off x="7581582" y="3326081"/>
            <a:ext cx="2721956" cy="23061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3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59" name="Текст 21"/>
          <p:cNvSpPr>
            <a:spLocks noGrp="1"/>
          </p:cNvSpPr>
          <p:nvPr>
            <p:ph type="body" sz="quarter" idx="48" hasCustomPrompt="1"/>
          </p:nvPr>
        </p:nvSpPr>
        <p:spPr>
          <a:xfrm>
            <a:off x="7581582" y="3613361"/>
            <a:ext cx="2721956" cy="1376387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60" name="Текст 21"/>
          <p:cNvSpPr>
            <a:spLocks noGrp="1"/>
          </p:cNvSpPr>
          <p:nvPr>
            <p:ph type="body" sz="quarter" idx="49" hasCustomPrompt="1"/>
          </p:nvPr>
        </p:nvSpPr>
        <p:spPr>
          <a:xfrm>
            <a:off x="7758790" y="5155630"/>
            <a:ext cx="2367536" cy="35326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noProof="0"/>
              <a:t>Текст заголовка</a:t>
            </a:r>
          </a:p>
        </p:txBody>
      </p:sp>
      <p:sp>
        <p:nvSpPr>
          <p:cNvPr id="61" name="Текст 21"/>
          <p:cNvSpPr>
            <a:spLocks noGrp="1"/>
          </p:cNvSpPr>
          <p:nvPr>
            <p:ph type="body" sz="quarter" idx="50" hasCustomPrompt="1"/>
          </p:nvPr>
        </p:nvSpPr>
        <p:spPr>
          <a:xfrm>
            <a:off x="7758790" y="5609068"/>
            <a:ext cx="2367536" cy="1435614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1pPr>
            <a:lvl2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2pPr>
            <a:lvl3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3pPr>
            <a:lvl4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4pPr>
            <a:lvl5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5pPr>
            <a:lvl6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6pPr>
            <a:lvl7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7pPr>
            <a:lvl8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8pPr>
            <a:lvl9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9pPr>
          </a:lstStyle>
          <a:p>
            <a:pPr lvl="0" rtl="0"/>
            <a:r>
              <a:rPr lang="ru-RU" noProof="0"/>
              <a:t>Текст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54" hasCustomPrompt="1"/>
          </p:nvPr>
        </p:nvSpPr>
        <p:spPr>
          <a:xfrm>
            <a:off x="388852" y="3077879"/>
            <a:ext cx="2819169" cy="88956"/>
          </a:xfrm>
          <a:blipFill>
            <a:blip r:embed="rId2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9pPr>
          </a:lstStyle>
          <a:p>
            <a:pPr lvl="0" rtl="0"/>
            <a:r>
              <a:rPr lang="ru-RU" noProof="0"/>
              <a:t> </a:t>
            </a:r>
          </a:p>
        </p:txBody>
      </p:sp>
      <p:sp>
        <p:nvSpPr>
          <p:cNvPr id="32" name="Текст 2"/>
          <p:cNvSpPr>
            <a:spLocks noGrp="1"/>
          </p:cNvSpPr>
          <p:nvPr>
            <p:ph type="body" sz="quarter" idx="55" hasCustomPrompt="1"/>
          </p:nvPr>
        </p:nvSpPr>
        <p:spPr>
          <a:xfrm>
            <a:off x="3985723" y="853978"/>
            <a:ext cx="2819169" cy="88956"/>
          </a:xfrm>
          <a:blipFill>
            <a:blip r:embed="rId2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9pPr>
          </a:lstStyle>
          <a:p>
            <a:pPr lvl="0" rtl="0"/>
            <a:r>
              <a:rPr lang="ru-RU" noProof="0"/>
              <a:t> </a:t>
            </a:r>
          </a:p>
        </p:txBody>
      </p:sp>
      <p:sp>
        <p:nvSpPr>
          <p:cNvPr id="33" name="Текст 2"/>
          <p:cNvSpPr>
            <a:spLocks noGrp="1"/>
          </p:cNvSpPr>
          <p:nvPr>
            <p:ph type="body" sz="quarter" idx="56" hasCustomPrompt="1"/>
          </p:nvPr>
        </p:nvSpPr>
        <p:spPr>
          <a:xfrm>
            <a:off x="7582593" y="2624203"/>
            <a:ext cx="2721956" cy="88956"/>
          </a:xfrm>
          <a:blipFill>
            <a:blip r:embed="rId2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9pPr>
          </a:lstStyle>
          <a:p>
            <a:pPr lvl="0" rtl="0"/>
            <a:r>
              <a:rPr lang="ru-RU" noProof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450875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231" userDrawn="1">
          <p15:clr>
            <a:srgbClr val="FBAE40"/>
          </p15:clr>
        </p15:guide>
        <p15:guide id="2" pos="1902" userDrawn="1">
          <p15:clr>
            <a:srgbClr val="FBAE40"/>
          </p15:clr>
        </p15:guide>
        <p15:guide id="3" pos="2361" userDrawn="1">
          <p15:clr>
            <a:srgbClr val="FBAE40"/>
          </p15:clr>
        </p15:guide>
        <p15:guide id="4" pos="4032" userDrawn="1">
          <p15:clr>
            <a:srgbClr val="FBAE40"/>
          </p15:clr>
        </p15:guide>
        <p15:guide id="5" pos="4494" userDrawn="1">
          <p15:clr>
            <a:srgbClr val="FBAE40"/>
          </p15:clr>
        </p15:guide>
        <p15:guide id="6" pos="6105" userDrawn="1">
          <p15:clr>
            <a:srgbClr val="FBAE40"/>
          </p15:clr>
        </p15:guide>
        <p15:guide id="7" orient="horz" pos="288" userDrawn="1">
          <p15:clr>
            <a:srgbClr val="FBAE40"/>
          </p15:clr>
        </p15:guide>
        <p15:guide id="8" orient="horz" pos="460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172" y="402570"/>
            <a:ext cx="9223058" cy="1461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5172" y="2012836"/>
            <a:ext cx="9223058" cy="4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35172" y="7008172"/>
            <a:ext cx="24060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3FA8D9B-0507-4DB1-9893-8F246D43B491}" type="datetime1">
              <a:rPr lang="ru-RU" noProof="0" smtClean="0"/>
              <a:t>26.02.2025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42190" y="7008172"/>
            <a:ext cx="3609023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52215" y="7008172"/>
            <a:ext cx="24060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F6761A3-4CAC-4C5F-AC82-8DB08D526BC2}" type="slidenum">
              <a:rPr lang="ru-RU" noProof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6872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hf sldNum="0"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18"/>
          <p:cNvSpPr>
            <a:spLocks noGrp="1"/>
          </p:cNvSpPr>
          <p:nvPr>
            <p:ph type="body" sz="quarter" idx="21"/>
          </p:nvPr>
        </p:nvSpPr>
        <p:spPr>
          <a:xfrm>
            <a:off x="7279343" y="1240697"/>
            <a:ext cx="3248991" cy="1193580"/>
          </a:xfrm>
        </p:spPr>
        <p:txBody>
          <a:bodyPr rtlCol="0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</a:t>
            </a:r>
            <a:r>
              <a:rPr lang="ru-RU" sz="23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«Рассрочка (отсрочка) по налоговым платежам»</a:t>
            </a:r>
          </a:p>
        </p:txBody>
      </p:sp>
      <p:sp>
        <p:nvSpPr>
          <p:cNvPr id="27" name="Текст 26"/>
          <p:cNvSpPr>
            <a:spLocks noGrp="1"/>
          </p:cNvSpPr>
          <p:nvPr>
            <p:ph type="body" sz="quarter" idx="22"/>
          </p:nvPr>
        </p:nvSpPr>
        <p:spPr>
          <a:xfrm>
            <a:off x="7430418" y="4519976"/>
            <a:ext cx="2981451" cy="57984"/>
          </a:xfrm>
        </p:spPr>
        <p:txBody>
          <a:bodyPr rtlCol="0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Порядок и условия предоставления отсрочки или рассрочки по уплате налогов физическим лицам </a:t>
            </a:r>
            <a:endParaRPr lang="ru-RU" sz="1600" i="1" dirty="0" smtClean="0">
              <a:solidFill>
                <a:srgbClr val="002060"/>
              </a:solidFill>
              <a:latin typeface="Arial Narrow" panose="020B0606020202030204" pitchFamily="34" charset="0"/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  <a:p>
            <a:pPr algn="r"/>
            <a:endParaRPr lang="ru-RU" i="1" dirty="0" smtClean="0">
              <a:solidFill>
                <a:srgbClr val="7030A0"/>
              </a:solidFill>
              <a:latin typeface="Arial Narrow" panose="020B0606020202030204" pitchFamily="34" charset="0"/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  <a:p>
            <a:pPr algn="r"/>
            <a:r>
              <a:rPr lang="ru-RU" i="1" dirty="0" smtClean="0">
                <a:solidFill>
                  <a:srgbClr val="7030A0"/>
                </a:solidFill>
                <a:latin typeface="Arial Narrow" panose="020B0606020202030204" pitchFamily="34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(Глава 9 Налогового кодекса</a:t>
            </a:r>
          </a:p>
          <a:p>
            <a:pPr algn="r"/>
            <a:r>
              <a:rPr lang="ru-RU" i="1" dirty="0" smtClean="0">
                <a:solidFill>
                  <a:srgbClr val="7030A0"/>
                </a:solidFill>
                <a:latin typeface="Arial Narrow" panose="020B0606020202030204" pitchFamily="34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 Российской Федерации)</a:t>
            </a:r>
            <a:endParaRPr lang="en-US" i="1" dirty="0">
              <a:solidFill>
                <a:srgbClr val="7030A0"/>
              </a:solidFill>
              <a:latin typeface="Arial Narrow" panose="020B0606020202030204" pitchFamily="34" charset="0"/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</p:txBody>
      </p:sp>
      <p:cxnSp>
        <p:nvCxnSpPr>
          <p:cNvPr id="10" name="сгиб"/>
          <p:cNvCxnSpPr/>
          <p:nvPr/>
        </p:nvCxnSpPr>
        <p:spPr>
          <a:xfrm>
            <a:off x="3537991" y="-71633"/>
            <a:ext cx="0" cy="7561263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сгиб"/>
          <p:cNvCxnSpPr/>
          <p:nvPr/>
        </p:nvCxnSpPr>
        <p:spPr>
          <a:xfrm>
            <a:off x="7108767" y="0"/>
            <a:ext cx="0" cy="7561263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511302" y="6629492"/>
            <a:ext cx="286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 Narrow" panose="020B0606020202030204" pitchFamily="34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www.nalog.gov.ru</a:t>
            </a:r>
            <a:endParaRPr lang="ru-RU" b="1" dirty="0">
              <a:latin typeface="Arial Narrow" panose="020B0606020202030204" pitchFamily="34" charset="0"/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56127" y="7120298"/>
            <a:ext cx="1495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Arial Narrow" panose="020B0606020202030204" pitchFamily="34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2025</a:t>
            </a:r>
            <a:endParaRPr lang="ru-RU" sz="1600" b="1" dirty="0">
              <a:latin typeface="Arial Narrow" panose="020B0606020202030204" pitchFamily="34" charset="0"/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88017" y="261795"/>
            <a:ext cx="2076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Arial Narrow" panose="020B0606020202030204" pitchFamily="34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УФНС России </a:t>
            </a:r>
          </a:p>
          <a:p>
            <a:pPr algn="ctr"/>
            <a:r>
              <a:rPr lang="ru-RU" sz="1600" b="1" dirty="0" smtClean="0">
                <a:latin typeface="Arial Narrow" panose="020B0606020202030204" pitchFamily="34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по Пермскому краю</a:t>
            </a:r>
            <a:endParaRPr lang="ru-RU" sz="1600" b="1" dirty="0">
              <a:latin typeface="Arial Narrow" panose="020B0606020202030204" pitchFamily="34" charset="0"/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15199" y="7020270"/>
            <a:ext cx="3248991" cy="95733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22" name="Рисунок 21" descr="V:\PR - акции\Логотип ФНС pn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199" y="195263"/>
            <a:ext cx="1172818" cy="118214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05068" y="6407417"/>
            <a:ext cx="32623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5</a:t>
            </a:r>
            <a:r>
              <a:rPr lang="en-US" sz="13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. </a:t>
            </a:r>
            <a:r>
              <a:rPr lang="ru-RU" sz="1400" dirty="0" smtClean="0"/>
              <a:t>Единый Контакт-центр ФНС России (8 800 222-22-22)</a:t>
            </a:r>
            <a:endParaRPr lang="ru-RU" sz="1300" b="1" dirty="0"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5068" y="1308833"/>
            <a:ext cx="326628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1</a:t>
            </a:r>
            <a:r>
              <a:rPr lang="en-US" sz="13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. </a:t>
            </a:r>
            <a:r>
              <a:rPr lang="ru-RU" sz="1400" dirty="0" smtClean="0"/>
              <a:t>По </a:t>
            </a:r>
            <a:r>
              <a:rPr lang="ru-RU" sz="1400" dirty="0"/>
              <a:t>номеру телефона напрямую в </a:t>
            </a:r>
            <a:r>
              <a:rPr lang="ru-RU" sz="1400" dirty="0" smtClean="0"/>
              <a:t>ИФНС, где состоит на учете физическое лицо (телефоны </a:t>
            </a:r>
            <a:r>
              <a:rPr lang="ru-RU" sz="1400" dirty="0"/>
              <a:t>указаны на сайте ФНС России</a:t>
            </a:r>
            <a:r>
              <a:rPr lang="ru-RU" sz="1400" dirty="0" smtClean="0"/>
              <a:t>)</a:t>
            </a:r>
          </a:p>
          <a:p>
            <a:pPr algn="just"/>
            <a:r>
              <a:rPr lang="ru-RU" sz="1400" dirty="0" smtClean="0"/>
              <a:t>В УФНС </a:t>
            </a:r>
            <a:r>
              <a:rPr lang="ru-RU" sz="1400" dirty="0"/>
              <a:t>России по </a:t>
            </a:r>
            <a:r>
              <a:rPr lang="ru-RU" sz="1400" dirty="0" smtClean="0"/>
              <a:t>Пермскому краю -  </a:t>
            </a:r>
            <a:r>
              <a:rPr lang="ru-RU" sz="1400" dirty="0"/>
              <a:t>(342)258-02-73, </a:t>
            </a:r>
            <a:r>
              <a:rPr lang="ru-RU" sz="1400" dirty="0" smtClean="0"/>
              <a:t>доб.14-42 или 12-99</a:t>
            </a:r>
            <a:endParaRPr lang="ru-RU" sz="1400" dirty="0"/>
          </a:p>
          <a:p>
            <a:pPr algn="just"/>
            <a:r>
              <a:rPr lang="ru-RU" sz="1400" dirty="0" smtClean="0"/>
              <a:t>В Долговой центр (Межрайонная ИФНС России №21 по Пермскому краю) - </a:t>
            </a:r>
            <a:r>
              <a:rPr lang="ru-RU" sz="1400" dirty="0"/>
              <a:t>(</a:t>
            </a:r>
            <a:r>
              <a:rPr lang="ru-RU" sz="1400" dirty="0" smtClean="0"/>
              <a:t>342)291-96-41</a:t>
            </a:r>
            <a:r>
              <a:rPr lang="ru-RU" sz="1400" dirty="0"/>
              <a:t>, </a:t>
            </a:r>
            <a:r>
              <a:rPr lang="ru-RU" sz="1400" dirty="0" smtClean="0"/>
              <a:t>доб.48-11, 45-54, 45-63</a:t>
            </a:r>
            <a:endParaRPr lang="ru-RU" sz="13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1095" y="3748076"/>
            <a:ext cx="32662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>
                <a:solidFill>
                  <a:srgbClr val="C00000"/>
                </a:solidFill>
                <a:latin typeface="Arial Narrow" panose="020B0606020202030204" pitchFamily="34" charset="0"/>
              </a:rPr>
              <a:t>2</a:t>
            </a:r>
            <a:r>
              <a:rPr lang="en-US" sz="13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. </a:t>
            </a:r>
            <a:r>
              <a:rPr lang="ru-RU" sz="1400" dirty="0" smtClean="0"/>
              <a:t>Личный </a:t>
            </a:r>
            <a:r>
              <a:rPr lang="ru-RU" sz="1400" dirty="0"/>
              <a:t>прием в ИФНС</a:t>
            </a:r>
            <a:endParaRPr lang="ru-RU" sz="1300" dirty="0"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9041" y="4341822"/>
            <a:ext cx="32623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3</a:t>
            </a:r>
            <a:r>
              <a:rPr lang="en-US" sz="13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. </a:t>
            </a:r>
            <a:r>
              <a:rPr lang="ru-RU" sz="1400" dirty="0" smtClean="0"/>
              <a:t>Заказать </a:t>
            </a:r>
            <a:r>
              <a:rPr lang="ru-RU" sz="1400" dirty="0"/>
              <a:t>обратный звонок, направив письмо на адрес электронной почты td.r5960@tax.gov.ru</a:t>
            </a:r>
            <a:endParaRPr lang="ru-RU" sz="1300" dirty="0">
              <a:latin typeface="Arial Narrow" panose="020B0606020202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9041" y="5387418"/>
            <a:ext cx="32662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4</a:t>
            </a:r>
            <a:r>
              <a:rPr lang="en-US" sz="13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.</a:t>
            </a:r>
            <a:r>
              <a:rPr lang="ru-RU" sz="1300" b="1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/>
              <a:t>Интерактивный помощник в получении рассрочки по уплате налогов </a:t>
            </a:r>
            <a:r>
              <a:rPr lang="en-US" sz="1400" dirty="0" smtClean="0"/>
              <a:t>https://www.nalog.gov.ru/rn77/rnp/</a:t>
            </a:r>
            <a:r>
              <a:rPr lang="en-US" sz="1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01945" y="6407417"/>
            <a:ext cx="3262313" cy="632658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09041" y="1305048"/>
            <a:ext cx="3262312" cy="225055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01095" y="4323222"/>
            <a:ext cx="3262313" cy="87058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13014" y="5387418"/>
            <a:ext cx="3262312" cy="868889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7315198" y="4338515"/>
            <a:ext cx="3248992" cy="7942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97120" y="211318"/>
            <a:ext cx="3262313" cy="771662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500" b="1" dirty="0" smtClean="0">
                <a:solidFill>
                  <a:srgbClr val="FFFFFF"/>
                </a:solidFill>
                <a:latin typeface="Arial Narrow" pitchFamily="34" charset="0"/>
                <a:cs typeface="Arial" pitchFamily="34" charset="0"/>
              </a:rPr>
              <a:t>КУДА ОБРАТИТЬСЯ </a:t>
            </a:r>
            <a:r>
              <a:rPr kumimoji="0" lang="ru-RU" altLang="ru-RU" sz="15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itchFamily="34" charset="0"/>
                <a:cs typeface="Arial" pitchFamily="34" charset="0"/>
              </a:rPr>
              <a:t> </a:t>
            </a:r>
            <a:r>
              <a:rPr lang="ru-RU" altLang="ru-RU" sz="1500" b="1" dirty="0" smtClean="0">
                <a:solidFill>
                  <a:srgbClr val="FFFFFF"/>
                </a:solidFill>
                <a:latin typeface="Arial Narrow" pitchFamily="34" charset="0"/>
                <a:cs typeface="Arial" pitchFamily="34" charset="0"/>
              </a:rPr>
              <a:t>ЗА КОНСУЛЬТАЦИЕЙ </a:t>
            </a:r>
            <a:r>
              <a:rPr kumimoji="0" lang="ru-RU" altLang="ru-RU" sz="15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itchFamily="34" charset="0"/>
                <a:cs typeface="Arial" pitchFamily="34" charset="0"/>
              </a:rPr>
              <a:t>НА РАССРОЧКУ, ОТСРОЧКУ?</a:t>
            </a:r>
            <a:endParaRPr kumimoji="0" lang="ru-RU" altLang="ru-RU" sz="15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3716620" y="195263"/>
            <a:ext cx="3262313" cy="563777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500" b="1" dirty="0" smtClean="0">
                <a:solidFill>
                  <a:srgbClr val="FFFFFF"/>
                </a:solidFill>
                <a:latin typeface="Arial Narrow" pitchFamily="34" charset="0"/>
                <a:cs typeface="Arial" pitchFamily="34" charset="0"/>
              </a:rPr>
              <a:t>ПОЛЕЗНАЯ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500" b="1" dirty="0" smtClean="0">
                <a:solidFill>
                  <a:srgbClr val="FFFFFF"/>
                </a:solidFill>
                <a:latin typeface="Arial Narrow" pitchFamily="34" charset="0"/>
                <a:cs typeface="Arial" pitchFamily="34" charset="0"/>
              </a:rPr>
              <a:t>ИНФОРМАЦИЯ</a:t>
            </a:r>
            <a:endParaRPr kumimoji="0" lang="ru-RU" altLang="ru-RU" sz="15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16619" y="857567"/>
            <a:ext cx="32623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Интерактивный помощник в получении </a:t>
            </a:r>
            <a:r>
              <a:rPr lang="ru-RU" dirty="0" smtClean="0"/>
              <a:t>рассрочки, отсрочки </a:t>
            </a:r>
            <a:r>
              <a:rPr lang="ru-RU" dirty="0"/>
              <a:t>по уплате налогов</a:t>
            </a:r>
            <a:endParaRPr lang="ru-RU" b="1" dirty="0"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16618" y="4598167"/>
            <a:ext cx="32623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0070C0"/>
                </a:solidFill>
              </a:rPr>
              <a:t>Сервис создан в целях предоставления информации о </a:t>
            </a:r>
            <a:r>
              <a:rPr lang="ru-RU" i="1" dirty="0" smtClean="0">
                <a:solidFill>
                  <a:srgbClr val="0070C0"/>
                </a:solidFill>
              </a:rPr>
              <a:t>том, как получить рассрочку или отсрочку, какие документы подготовить. </a:t>
            </a:r>
            <a:r>
              <a:rPr lang="ru-RU" i="1" dirty="0">
                <a:solidFill>
                  <a:srgbClr val="0070C0"/>
                </a:solidFill>
              </a:rPr>
              <a:t>Информация отражается </a:t>
            </a:r>
            <a:r>
              <a:rPr lang="ru-RU" i="1" dirty="0" smtClean="0">
                <a:solidFill>
                  <a:srgbClr val="0070C0"/>
                </a:solidFill>
              </a:rPr>
              <a:t>после прохождения опроса на сайте. </a:t>
            </a:r>
            <a:endParaRPr lang="ru-RU" i="1" dirty="0">
              <a:solidFill>
                <a:srgbClr val="0070C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720" y="2432218"/>
            <a:ext cx="2712468" cy="1808312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97120" y="3708998"/>
            <a:ext cx="3262312" cy="38593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633" y="2224316"/>
            <a:ext cx="1714286" cy="178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69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сгиб"/>
          <p:cNvCxnSpPr/>
          <p:nvPr/>
        </p:nvCxnSpPr>
        <p:spPr>
          <a:xfrm>
            <a:off x="7173882" y="793"/>
            <a:ext cx="0" cy="7561263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гиб"/>
          <p:cNvCxnSpPr/>
          <p:nvPr/>
        </p:nvCxnSpPr>
        <p:spPr>
          <a:xfrm>
            <a:off x="3512474" y="-1"/>
            <a:ext cx="0" cy="7561263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67307" y="556573"/>
            <a:ext cx="32243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Максимально быстрое </a:t>
            </a:r>
            <a:r>
              <a:rPr lang="ru-RU" sz="1400" dirty="0" smtClean="0"/>
              <a:t>восстановление финансового положения физического лица при имеющейся задолженности по налогам</a:t>
            </a: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3603812" y="1033626"/>
            <a:ext cx="3570070" cy="4416981"/>
          </a:xfrm>
          <a:prstGeom prst="round2Diag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Возбуждено уголовное дело по признакам преступления, связанного с нарушением 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законодательства </a:t>
            </a: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о налогах и 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сборах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Проводится производство по делу о налоговом правонарушении </a:t>
            </a:r>
            <a:endParaRPr lang="ru-RU" sz="1400" dirty="0" smtClean="0">
              <a:solidFill>
                <a:schemeClr val="tx1"/>
              </a:solidFill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Заинтересованное лицо собирается выехать за пределы РФ на постоянное место жительства </a:t>
            </a:r>
            <a:endParaRPr lang="ru-RU" sz="1400" dirty="0" smtClean="0">
              <a:solidFill>
                <a:schemeClr val="tx1"/>
              </a:solidFill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В течение 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последних 3 </a:t>
            </a: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лет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, 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уполномоченным </a:t>
            </a: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органом вынесено решение о досрочном прекращении 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действия </a:t>
            </a: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ранее предоставленной отсрочки/рассрочки в связи с нарушением условий решения 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либо </a:t>
            </a: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установлен факт неуплаты суммы по истечении срока действия отсрочки или рассрочки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Возбуждено </a:t>
            </a: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производство по делу о несостоятельности 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(</a:t>
            </a:r>
            <a:r>
              <a:rPr lang="ru-RU" sz="1400" dirty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банкротстве</a:t>
            </a:r>
            <a:r>
              <a:rPr lang="ru-RU" sz="1400" dirty="0" smtClean="0">
                <a:solidFill>
                  <a:schemeClr val="tx1"/>
                </a:solidFill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)</a:t>
            </a:r>
            <a:endParaRPr lang="ru-RU" sz="1400" dirty="0">
              <a:solidFill>
                <a:schemeClr val="tx1"/>
              </a:solidFill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7307" y="2388562"/>
            <a:ext cx="32243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При предоставлении </a:t>
            </a:r>
            <a:r>
              <a:rPr lang="ru-RU" sz="1400" b="1" dirty="0" smtClean="0"/>
              <a:t>отсрочки - только </a:t>
            </a:r>
            <a:r>
              <a:rPr lang="ru-RU" sz="1400" b="1" dirty="0"/>
              <a:t>банковская гарантия</a:t>
            </a:r>
            <a:r>
              <a:rPr lang="ru-RU" sz="1400" b="1" dirty="0" smtClean="0"/>
              <a:t>.</a:t>
            </a:r>
          </a:p>
          <a:p>
            <a:endParaRPr lang="ru-RU" sz="1400" dirty="0"/>
          </a:p>
          <a:p>
            <a:r>
              <a:rPr lang="ru-RU" sz="1400" b="1" dirty="0"/>
              <a:t>При предоставлении </a:t>
            </a:r>
            <a:r>
              <a:rPr lang="ru-RU" sz="1400" b="1" dirty="0" smtClean="0"/>
              <a:t>рассрочки -залог на транспортные средства или нежилые помещения или заключается договор </a:t>
            </a:r>
            <a:r>
              <a:rPr lang="ru-RU" sz="1400" b="1" dirty="0"/>
              <a:t>поручительства</a:t>
            </a:r>
            <a:r>
              <a:rPr lang="ru-RU" sz="1400" b="1" dirty="0" smtClean="0"/>
              <a:t>.</a:t>
            </a:r>
            <a:endParaRPr lang="ru-RU" sz="1400" dirty="0"/>
          </a:p>
        </p:txBody>
      </p:sp>
      <p:sp>
        <p:nvSpPr>
          <p:cNvPr id="49" name="TextBox 48"/>
          <p:cNvSpPr txBox="1"/>
          <p:nvPr/>
        </p:nvSpPr>
        <p:spPr>
          <a:xfrm>
            <a:off x="167307" y="6220224"/>
            <a:ext cx="32243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10 рабочих дней со дня получения заявления (возможно продление на 20 календарных </a:t>
            </a:r>
            <a:r>
              <a:rPr lang="ru-RU" sz="1400" dirty="0" smtClean="0"/>
              <a:t>дней)</a:t>
            </a:r>
            <a:endParaRPr lang="ru-RU" sz="1400" dirty="0" smtClean="0">
              <a:latin typeface="Arial Narrow" panose="020B060602020203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67307" y="5020052"/>
            <a:ext cx="3224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Для отсрочек - не превышающий </a:t>
            </a:r>
            <a:r>
              <a:rPr lang="ru-RU" sz="1400" dirty="0">
                <a:solidFill>
                  <a:srgbClr val="FF0000"/>
                </a:solidFill>
              </a:rPr>
              <a:t>1 год</a:t>
            </a:r>
            <a:endParaRPr lang="ru-RU" sz="1400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167307" y="180460"/>
            <a:ext cx="3224379" cy="346421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5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itchFamily="34" charset="0"/>
                <a:cs typeface="Arial" pitchFamily="34" charset="0"/>
              </a:rPr>
              <a:t>ЦЕЛЬ</a:t>
            </a:r>
            <a:r>
              <a:rPr kumimoji="0" lang="ru-RU" altLang="ru-RU" sz="1500" b="1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itchFamily="34" charset="0"/>
                <a:cs typeface="Arial" pitchFamily="34" charset="0"/>
              </a:rPr>
              <a:t> ДАННОГО ИНСТИТУТА</a:t>
            </a:r>
            <a:endParaRPr kumimoji="0" lang="ru-RU" altLang="ru-RU" sz="15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167307" y="1510680"/>
            <a:ext cx="3262313" cy="812133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500" b="1" dirty="0" smtClean="0">
                <a:solidFill>
                  <a:srgbClr val="FFFFFF"/>
                </a:solidFill>
                <a:latin typeface="Arial Narrow" pitchFamily="34" charset="0"/>
                <a:cs typeface="Arial" pitchFamily="34" charset="0"/>
              </a:rPr>
              <a:t>ПРИ ОБРАЩЕНИИ ЗА РАССРОЧКОЙ, ОТСРОЧКОЙ ОБЯЗАТЕЛЬНО ОБЕСПЕЧЕНИЕ</a:t>
            </a:r>
            <a:endParaRPr kumimoji="0" lang="ru-RU" altLang="ru-RU" sz="15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167307" y="4328618"/>
            <a:ext cx="3262313" cy="66666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5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itchFamily="34" charset="0"/>
                <a:cs typeface="Arial" pitchFamily="34" charset="0"/>
              </a:rPr>
              <a:t>СРОК, НА КОТОРЫЙ МОЖНО ПОЛУЧИТЬ РАССРОЧКУ, ОТСРОЧКУ</a:t>
            </a:r>
            <a:endParaRPr kumimoji="0" lang="ru-RU" altLang="ru-RU" sz="15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148338" y="5742430"/>
            <a:ext cx="3262313" cy="313997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500" b="1" dirty="0" smtClean="0">
                <a:solidFill>
                  <a:srgbClr val="FFFFFF"/>
                </a:solidFill>
                <a:latin typeface="Arial Narrow" pitchFamily="34" charset="0"/>
                <a:cs typeface="Arial" pitchFamily="34" charset="0"/>
              </a:rPr>
              <a:t>СРОК ПРИНЯТИЯ РЕШЕНИЯ </a:t>
            </a:r>
            <a:endParaRPr lang="ru-RU" altLang="ru-RU" sz="1500" dirty="0">
              <a:solidFill>
                <a:srgbClr val="FFFFFF"/>
              </a:solidFill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3603814" y="185157"/>
            <a:ext cx="3570068" cy="747531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500" b="1" dirty="0" smtClean="0">
                <a:solidFill>
                  <a:srgbClr val="FFFFFF"/>
                </a:solidFill>
                <a:latin typeface="Arial Narrow" pitchFamily="34" charset="0"/>
                <a:cs typeface="Arial" pitchFamily="34" charset="0"/>
              </a:rPr>
              <a:t>ОБСТОЯТЕЛЬСТВА, ИСКЛЮЧАЮЩИЕ ПРЕДОСТАВЛЕНИЕ РАССРОЧКИ, ОТСРОЧКИ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7302413" y="180460"/>
            <a:ext cx="3262313" cy="376113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500" b="1" dirty="0" smtClean="0">
                <a:solidFill>
                  <a:srgbClr val="FFFFFF"/>
                </a:solidFill>
                <a:latin typeface="Arial Narrow" pitchFamily="34" charset="0"/>
                <a:cs typeface="Arial" pitchFamily="34" charset="0"/>
              </a:rPr>
              <a:t>ВАЖНО</a:t>
            </a:r>
            <a:endParaRPr kumimoji="0" lang="ru-RU" altLang="ru-RU" sz="15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9377" y="5296719"/>
            <a:ext cx="33451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Для рассрочек - не превышающий </a:t>
            </a:r>
            <a:r>
              <a:rPr lang="ru-RU" sz="1400" dirty="0">
                <a:solidFill>
                  <a:srgbClr val="FF0000"/>
                </a:solidFill>
              </a:rPr>
              <a:t>3 года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02406" y="563356"/>
            <a:ext cx="326231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ОСНОВАНИЕ ДЛЯ ПРЕДОСТАВЛЕНИЯ РАССРОЧКИ, ОТСРОЧКИ: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02405" y="1216678"/>
            <a:ext cx="326231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имущественное положение физического лица (без учета имущества, на которое в соответствии с законодательством </a:t>
            </a:r>
            <a:r>
              <a:rPr lang="ru-RU" sz="1400" dirty="0" smtClean="0"/>
              <a:t>РФ не </a:t>
            </a:r>
            <a:r>
              <a:rPr lang="ru-RU" sz="1400" dirty="0"/>
              <a:t>может быть обращено взыскание) </a:t>
            </a:r>
            <a:r>
              <a:rPr lang="ru-RU" sz="1400" dirty="0" smtClean="0"/>
              <a:t>не позволяет единовременно уплатить задолженность по налогам (</a:t>
            </a:r>
            <a:r>
              <a:rPr lang="ru-RU" sz="1400" dirty="0"/>
              <a:t>пп.4 </a:t>
            </a:r>
            <a:r>
              <a:rPr lang="ru-RU" sz="1400" dirty="0" smtClean="0"/>
              <a:t>п.2 ст. 64 НК РФ)</a:t>
            </a:r>
            <a:endParaRPr lang="ru-RU" sz="1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302404" y="2927171"/>
            <a:ext cx="326231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К ЗАЯВЛЕНИЮ НА РАССРОЧКУ, ОТСРОЧКУ ОБЯЗАТЕЛЬНО НУЖНО ПРЕДОСТАВИТЬ ДОКУМЕНТЫ: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302413" y="3748784"/>
            <a:ext cx="326231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/>
              <a:t>справки банков о ежемесячных оборотах денежных средств </a:t>
            </a:r>
            <a:r>
              <a:rPr lang="ru-RU" sz="1400" dirty="0" smtClean="0"/>
              <a:t>за три месяца, </a:t>
            </a:r>
            <a:r>
              <a:rPr lang="ru-RU" sz="1400" dirty="0"/>
              <a:t>предшествующих подаче </a:t>
            </a:r>
            <a:r>
              <a:rPr lang="ru-RU" sz="1400" dirty="0" smtClean="0"/>
              <a:t>заявления, по </a:t>
            </a:r>
            <a:r>
              <a:rPr lang="ru-RU" sz="1400" dirty="0"/>
              <a:t>всем счетам </a:t>
            </a:r>
            <a:r>
              <a:rPr lang="ru-RU" sz="1400" dirty="0" smtClean="0"/>
              <a:t>физического лица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/>
              <a:t>справки банков об остатках денежных средств </a:t>
            </a:r>
            <a:r>
              <a:rPr lang="ru-RU" sz="1400" dirty="0" smtClean="0"/>
              <a:t>на </a:t>
            </a:r>
            <a:r>
              <a:rPr lang="ru-RU" sz="1400" dirty="0"/>
              <a:t>всех </a:t>
            </a:r>
            <a:r>
              <a:rPr lang="ru-RU" sz="1400" dirty="0" smtClean="0"/>
              <a:t>счетах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/>
              <a:t>справки банков о наличии или отсутствии расчетных документов, помещенных в картотеку </a:t>
            </a:r>
            <a:r>
              <a:rPr lang="ru-RU" sz="1400" dirty="0" smtClean="0"/>
              <a:t>(аресты, взыскания)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/>
              <a:t>сведения о движимом и недвижимом имуществе </a:t>
            </a:r>
            <a:r>
              <a:rPr lang="ru-RU" sz="1400" dirty="0" smtClean="0"/>
              <a:t>лица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03814" y="5503111"/>
            <a:ext cx="3570070" cy="553998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ru-RU" sz="1500" b="1" dirty="0" smtClean="0">
                <a:solidFill>
                  <a:schemeClr val="bg1"/>
                </a:solidFill>
                <a:latin typeface="Arial Narrow" pitchFamily="34" charset="0"/>
              </a:rPr>
              <a:t>ГДЕ ПОДАТЬ ЗАЯВЛЕНИЕ ПОСЛЕ</a:t>
            </a:r>
          </a:p>
          <a:p>
            <a:pPr algn="ctr"/>
            <a:r>
              <a:rPr lang="ru-RU" sz="1500" b="1" dirty="0" smtClean="0">
                <a:solidFill>
                  <a:schemeClr val="bg1"/>
                </a:solidFill>
                <a:latin typeface="Arial Narrow" pitchFamily="34" charset="0"/>
              </a:rPr>
              <a:t>ПОЛУЧЕНИЯ КОНСУЛЬТАЦИИ </a:t>
            </a:r>
            <a:endParaRPr lang="ru-RU" sz="15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12475" y="6057109"/>
            <a:ext cx="366140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В личном кабинете ФЛ зайти </a:t>
            </a:r>
            <a:r>
              <a:rPr lang="ru-RU" sz="1400" dirty="0"/>
              <a:t>в подраздел «Рассрочка по налоговым платежам» в разделе «Каталог обращений</a:t>
            </a:r>
            <a:r>
              <a:rPr lang="ru-RU" sz="1400" dirty="0" smtClean="0"/>
              <a:t>» (в мобильной версии - </a:t>
            </a:r>
            <a:r>
              <a:rPr lang="ru-RU" sz="1400" dirty="0"/>
              <a:t>в подраздел «Рассрочка по налоговым платежам» в разделе </a:t>
            </a:r>
            <a:r>
              <a:rPr lang="ru-RU" sz="1400" dirty="0" smtClean="0"/>
              <a:t>«Услуги»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00518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сный буклет 11х8,5">
  <a:themeElements>
    <a:clrScheme name="Red Brochure">
      <a:dk1>
        <a:sysClr val="windowText" lastClr="000000"/>
      </a:dk1>
      <a:lt1>
        <a:sysClr val="window" lastClr="FFFFFF"/>
      </a:lt1>
      <a:dk2>
        <a:srgbClr val="4C483D"/>
      </a:dk2>
      <a:lt2>
        <a:srgbClr val="E4E3E2"/>
      </a:lt2>
      <a:accent1>
        <a:srgbClr val="F24F4F"/>
      </a:accent1>
      <a:accent2>
        <a:srgbClr val="8DBB70"/>
      </a:accent2>
      <a:accent3>
        <a:srgbClr val="F0BB44"/>
      </a:accent3>
      <a:accent4>
        <a:srgbClr val="61ADBF"/>
      </a:accent4>
      <a:accent5>
        <a:srgbClr val="A3648B"/>
      </a:accent5>
      <a:accent6>
        <a:srgbClr val="F8943F"/>
      </a:accent6>
      <a:hlink>
        <a:srgbClr val="4C483D"/>
      </a:hlink>
      <a:folHlink>
        <a:srgbClr val="A3648B"/>
      </a:folHlink>
    </a:clrScheme>
    <a:fontScheme name="Custom 21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dBrochure.potx" id="{E914270B-3276-4F2E-8580-C3CCE9E5F702}" vid="{E9F90C9B-080A-428F-9657-A3A4573153FD}"/>
    </a:ext>
  </a:extLst>
</a:theme>
</file>

<file path=ppt/theme/theme2.xml><?xml version="1.0" encoding="utf-8"?>
<a:theme xmlns:a="http://schemas.openxmlformats.org/drawingml/2006/main" name="Тема Office">
  <a:themeElements>
    <a:clrScheme name="Red Brochure">
      <a:dk1>
        <a:sysClr val="windowText" lastClr="000000"/>
      </a:dk1>
      <a:lt1>
        <a:sysClr val="window" lastClr="FFFFFF"/>
      </a:lt1>
      <a:dk2>
        <a:srgbClr val="4C483D"/>
      </a:dk2>
      <a:lt2>
        <a:srgbClr val="E4E3E2"/>
      </a:lt2>
      <a:accent1>
        <a:srgbClr val="F24F4F"/>
      </a:accent1>
      <a:accent2>
        <a:srgbClr val="8DBB70"/>
      </a:accent2>
      <a:accent3>
        <a:srgbClr val="F0BB44"/>
      </a:accent3>
      <a:accent4>
        <a:srgbClr val="61ADBF"/>
      </a:accent4>
      <a:accent5>
        <a:srgbClr val="A3648B"/>
      </a:accent5>
      <a:accent6>
        <a:srgbClr val="F8943F"/>
      </a:accent6>
      <a:hlink>
        <a:srgbClr val="4C483D"/>
      </a:hlink>
      <a:folHlink>
        <a:srgbClr val="A3648B"/>
      </a:folHlink>
    </a:clrScheme>
    <a:fontScheme name="Arial-Times New Roman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Red Brochure">
      <a:dk1>
        <a:sysClr val="windowText" lastClr="000000"/>
      </a:dk1>
      <a:lt1>
        <a:sysClr val="window" lastClr="FFFFFF"/>
      </a:lt1>
      <a:dk2>
        <a:srgbClr val="4C483D"/>
      </a:dk2>
      <a:lt2>
        <a:srgbClr val="E4E3E2"/>
      </a:lt2>
      <a:accent1>
        <a:srgbClr val="F24F4F"/>
      </a:accent1>
      <a:accent2>
        <a:srgbClr val="8DBB70"/>
      </a:accent2>
      <a:accent3>
        <a:srgbClr val="F0BB44"/>
      </a:accent3>
      <a:accent4>
        <a:srgbClr val="61ADBF"/>
      </a:accent4>
      <a:accent5>
        <a:srgbClr val="A3648B"/>
      </a:accent5>
      <a:accent6>
        <a:srgbClr val="F8943F"/>
      </a:accent6>
      <a:hlink>
        <a:srgbClr val="4C483D"/>
      </a:hlink>
      <a:folHlink>
        <a:srgbClr val="A3648B"/>
      </a:folHlink>
    </a:clrScheme>
    <a:fontScheme name="Arial-Times New Roman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1854</TotalTime>
  <Words>624</Words>
  <Application>Microsoft Office PowerPoint</Application>
  <PresentationFormat>Произвольный</PresentationFormat>
  <Paragraphs>54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Красный буклет 11х8,5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Щербинина Наталья Владимировна</cp:lastModifiedBy>
  <cp:revision>154</cp:revision>
  <cp:lastPrinted>2025-02-26T11:46:13Z</cp:lastPrinted>
  <dcterms:created xsi:type="dcterms:W3CDTF">2014-05-09T17:43:57Z</dcterms:created>
  <dcterms:modified xsi:type="dcterms:W3CDTF">2025-02-26T11:57:34Z</dcterms:modified>
</cp:coreProperties>
</file>