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669088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 varScale="1">
        <p:scale>
          <a:sx n="71" d="100"/>
          <a:sy n="71" d="100"/>
        </p:scale>
        <p:origin x="344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8" y="165100"/>
            <a:ext cx="5832475" cy="1003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spc="-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 </a:t>
            </a:r>
            <a:r>
              <a:rPr lang="ru-RU" sz="1400" b="1" spc="-10" dirty="0">
                <a:solidFill>
                  <a:srgbClr val="000000"/>
                </a:solidFill>
                <a:latin typeface="Times New Roman"/>
                <a:ea typeface="Times New Roman"/>
              </a:rPr>
              <a:t>электронном взаимодействии по представлению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документов, необходимых для </a:t>
            </a:r>
            <a:r>
              <a:rPr lang="ru-RU" sz="1400" b="1" dirty="0" smtClean="0">
                <a:latin typeface="Times New Roman"/>
                <a:ea typeface="Times New Roman"/>
              </a:rPr>
              <a:t>назначения пенсий и для проведения заблаговременной работы, </a:t>
            </a:r>
            <a:r>
              <a:rPr lang="ru-RU" sz="1400" b="1" dirty="0">
                <a:latin typeface="Times New Roman"/>
                <a:ea typeface="Times New Roman"/>
              </a:rPr>
              <a:t>по телекоммуникационным каналам связи</a:t>
            </a:r>
            <a:endParaRPr lang="ru-RU" sz="1400" dirty="0">
              <a:latin typeface="Times New Roman"/>
              <a:ea typeface="Times New Roman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018" y="1536700"/>
            <a:ext cx="6637755" cy="896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	</a:t>
            </a: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	ОСФР 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по Приморскому краю 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(далее-Отделение) напоминает 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о возможности представления на своих работников заявлений и документов, необходимых для назначения пенсии, в электронном виде в рамках ранее заключенных 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Соглашений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200" dirty="0">
              <a:ea typeface="Calibri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	В случае если указанное Соглашение не заключено Отделение предлагает рассмотреть пакет документов, размещенных в региональной вкладке сайта 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СФР</a:t>
            </a:r>
            <a:r>
              <a:rPr lang="en-US" sz="1200" baseline="30000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Для заключения Соглашения просим подписанные экземпляры направить в адрес Отделения.</a:t>
            </a:r>
            <a:endParaRPr lang="ru-RU" sz="1200" dirty="0">
              <a:ea typeface="Calibri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	Одновременно Отделение информирует, что частью 3 статьи 21 Федерального закона от 28.12.2013г. №400-ФЗ «О страховых пенсиях», административным регламентом от 23.01.2019г. №16п, административным регламентом от 25.07.2019г. №404п работодателю предоставлено право обращаться в органы СФР за установлением страховой пенсии, выплатой и доставкой, перерасчетом пенсии на своих работников с их письменного согласия, в том числе в электронном виде, по защищенным телекоммуникационным каналам связи. </a:t>
            </a:r>
            <a:endParaRPr lang="ru-RU" sz="1200" dirty="0">
              <a:ea typeface="Calibri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	Кроме того, на основании заключенного Соглашения работодателями заблаговременно, за два года до возникновения права на назначение страховой  пенсии по старости, в органы СФР также могут быть представлены пакеты документов на своих работников для проведения заблаговременной работы, что значительно упростит в дальнейшем для работающих граждан механизм оформления пенсии.</a:t>
            </a:r>
            <a:endParaRPr lang="ru-RU" sz="1200" dirty="0">
              <a:ea typeface="Calibri"/>
              <a:cs typeface="Times New Roman"/>
            </a:endParaRPr>
          </a:p>
          <a:p>
            <a:pPr marL="270510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9906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	</a:t>
            </a:r>
          </a:p>
          <a:p>
            <a:pPr marL="270510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9906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</a:t>
            </a:r>
            <a:endParaRPr lang="ru-RU" sz="1200" dirty="0" smtClean="0">
              <a:latin typeface="Times New Roman"/>
              <a:ea typeface="Times New Roman"/>
              <a:cs typeface="Times New Roman"/>
            </a:endParaRPr>
          </a:p>
          <a:p>
            <a:pPr marL="270510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990600" algn="l"/>
              </a:tabLst>
            </a:pPr>
            <a:endParaRPr lang="ru-RU" sz="1200" dirty="0" smtClean="0">
              <a:latin typeface="Times New Roman"/>
              <a:ea typeface="Times New Roman"/>
              <a:cs typeface="Times New Roman"/>
            </a:endParaRPr>
          </a:p>
          <a:p>
            <a:pPr marL="270510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  <a:tab pos="99060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1200" dirty="0" smtClean="0">
                <a:latin typeface="Times New Roman"/>
                <a:ea typeface="Times New Roman"/>
                <a:cs typeface="Times New Roman"/>
              </a:rPr>
              <a:t>	Органы 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СФР берут на себя проведение  заблаговременной и правовой оценки полученных документов:</a:t>
            </a:r>
            <a:endParaRPr lang="ru-RU" sz="1200" dirty="0">
              <a:ea typeface="Calibri"/>
              <a:cs typeface="Times New Roman"/>
            </a:endParaRPr>
          </a:p>
          <a:p>
            <a:pPr marL="800100" marR="269875" lvl="1" indent="-342900" algn="just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окажут содействие в получении подтверждающих документов от бывших работодателей;</a:t>
            </a:r>
            <a:endParaRPr lang="ru-RU" sz="1200" dirty="0">
              <a:ea typeface="Calibri"/>
              <a:cs typeface="Times New Roman"/>
            </a:endParaRPr>
          </a:p>
          <a:p>
            <a:pPr marL="800100" marR="269875" lvl="1" indent="-342900" algn="just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оценят сведения, содержащиеся в представленных документах, правильность оформления документов;</a:t>
            </a:r>
            <a:endParaRPr lang="ru-RU" sz="1200" dirty="0">
              <a:ea typeface="Calibri"/>
              <a:cs typeface="Times New Roman"/>
            </a:endParaRPr>
          </a:p>
          <a:p>
            <a:pPr marL="800100" marR="269875" lvl="1" indent="-342900" algn="just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в необходимых случаях проведут документальную проверку с целью подтверждения условий или характера работы;</a:t>
            </a:r>
            <a:endParaRPr lang="ru-RU" sz="1200" dirty="0">
              <a:ea typeface="Calibri"/>
              <a:cs typeface="Times New Roman"/>
            </a:endParaRPr>
          </a:p>
          <a:p>
            <a:pPr marL="800100" marR="269875" lvl="1" indent="-342900" algn="just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проведут корректировку (дополнение) индивидуального лицевого счета застрахованного лица;</a:t>
            </a:r>
            <a:endParaRPr lang="ru-RU" sz="1200" dirty="0">
              <a:ea typeface="Calibri"/>
              <a:cs typeface="Times New Roman"/>
            </a:endParaRPr>
          </a:p>
          <a:p>
            <a:pPr marL="800100" marR="269875" lvl="1" indent="-342900" algn="just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проинформируют о сроках приобретения права на страховую пенсию.</a:t>
            </a:r>
            <a:endParaRPr lang="ru-RU" sz="1200" dirty="0">
              <a:ea typeface="Calibri"/>
              <a:cs typeface="Times New Roman"/>
            </a:endParaRPr>
          </a:p>
          <a:p>
            <a:pPr marL="906780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            	</a:t>
            </a:r>
            <a:r>
              <a:rPr lang="ru-RU" sz="1200" b="1" i="1" dirty="0">
                <a:latin typeface="Times New Roman"/>
                <a:ea typeface="Times New Roman"/>
                <a:cs typeface="Times New Roman"/>
              </a:rPr>
              <a:t>Участие страхователя (работодателя) в представлении документов для назначения страховой пенсии на своих работников повысит имидж работодателя, создаст условия надежности, уверенности, комфортного климата в трудовом коллективе. </a:t>
            </a:r>
            <a:endParaRPr lang="ru-RU" sz="1200" b="1" i="1" dirty="0" smtClean="0">
              <a:latin typeface="Times New Roman"/>
              <a:ea typeface="Times New Roman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en-US" sz="1200" b="1" i="1" dirty="0" smtClean="0">
              <a:latin typeface="Times New Roman"/>
              <a:ea typeface="Calibri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ru-RU" sz="1200" b="1" i="1" dirty="0">
              <a:latin typeface="Times New Roman"/>
              <a:ea typeface="Calibri"/>
              <a:cs typeface="Times New Roman"/>
            </a:endParaRPr>
          </a:p>
          <a:p>
            <a:pPr marL="269875" marR="26987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ru-RU" sz="1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i="1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www</a:t>
            </a:r>
            <a:r>
              <a:rPr lang="ru-RU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</a:t>
            </a:r>
            <a:r>
              <a:rPr lang="en-US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</a:t>
            </a:r>
            <a:r>
              <a:rPr lang="ru-RU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200" i="1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gov</a:t>
            </a:r>
            <a:r>
              <a:rPr lang="ru-RU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200" i="1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ru</a:t>
            </a:r>
            <a:r>
              <a:rPr lang="ru-RU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«Информация для </a:t>
            </a:r>
            <a:r>
              <a:rPr lang="ru-RU" sz="12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жителей региона», </a:t>
            </a:r>
            <a:r>
              <a:rPr lang="ru-RU" sz="12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подраздел «Страхователям».</a:t>
            </a:r>
            <a:endParaRPr 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8" name="Picture 10" descr="http://ts1.mm.bing.net/th?id=HN.607996756031179879&amp;w=169&amp;h=155&amp;c=7&amp;rs=1&amp;pid=1.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97" y="5632765"/>
            <a:ext cx="552450" cy="485775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21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Symbol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Булах Ольга Владимировна</cp:lastModifiedBy>
  <cp:revision>14</cp:revision>
  <cp:lastPrinted>2023-07-13T05:43:54Z</cp:lastPrinted>
  <dcterms:created xsi:type="dcterms:W3CDTF">2022-03-09T10:41:17Z</dcterms:created>
  <dcterms:modified xsi:type="dcterms:W3CDTF">2023-07-17T00:22:35Z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