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ln w="0"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644400" y="8176320"/>
            <a:ext cx="1144800" cy="129600"/>
            <a:chOff x="644400" y="8176320"/>
            <a:chExt cx="1144800" cy="129600"/>
          </a:xfrm>
        </p:grpSpPr>
        <p:pic>
          <p:nvPicPr>
            <p:cNvPr id="40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080" cy="1296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771480" y="8178120"/>
              <a:ext cx="91440" cy="1263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2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920" cy="1260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800" cy="1278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4822920" y="316800"/>
            <a:ext cx="2313360" cy="186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ИЮНЬ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123240" y="8786520"/>
            <a:ext cx="9144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Ростовской 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8" name="Group 5"/>
          <p:cNvGrpSpPr/>
          <p:nvPr/>
        </p:nvGrpSpPr>
        <p:grpSpPr>
          <a:xfrm>
            <a:off x="512280" y="489240"/>
            <a:ext cx="2514600" cy="979920"/>
            <a:chOff x="512280" y="489240"/>
            <a:chExt cx="2514600" cy="97992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280" cy="9540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CustomShape 6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Group 7"/>
            <p:cNvGrpSpPr/>
            <p:nvPr/>
          </p:nvGrpSpPr>
          <p:grpSpPr>
            <a:xfrm>
              <a:off x="1917720" y="814680"/>
              <a:ext cx="444600" cy="147960"/>
              <a:chOff x="1917720" y="814680"/>
              <a:chExt cx="444600" cy="147960"/>
            </a:xfrm>
          </p:grpSpPr>
          <p:sp>
            <p:nvSpPr>
              <p:cNvPr id="52" name="CustomShape 8"/>
              <p:cNvSpPr/>
              <p:nvPr/>
            </p:nvSpPr>
            <p:spPr>
              <a:xfrm>
                <a:off x="1917720" y="814680"/>
                <a:ext cx="28764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080" cy="1468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600" cy="1504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Group 9"/>
            <p:cNvGrpSpPr/>
            <p:nvPr/>
          </p:nvGrpSpPr>
          <p:grpSpPr>
            <a:xfrm>
              <a:off x="1762920" y="1051200"/>
              <a:ext cx="674280" cy="180360"/>
              <a:chOff x="1762920" y="1051200"/>
              <a:chExt cx="674280" cy="18036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520" cy="1468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CustomShape 10"/>
              <p:cNvSpPr/>
              <p:nvPr/>
            </p:nvSpPr>
            <p:spPr>
              <a:xfrm>
                <a:off x="1917720" y="1051200"/>
                <a:ext cx="519480" cy="1803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Group 11"/>
            <p:cNvGrpSpPr/>
            <p:nvPr/>
          </p:nvGrpSpPr>
          <p:grpSpPr>
            <a:xfrm>
              <a:off x="2489040" y="1051560"/>
              <a:ext cx="287640" cy="146880"/>
              <a:chOff x="2489040" y="1051560"/>
              <a:chExt cx="287640" cy="14688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720" cy="146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720" cy="1468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Group 12"/>
            <p:cNvGrpSpPr/>
            <p:nvPr/>
          </p:nvGrpSpPr>
          <p:grpSpPr>
            <a:xfrm>
              <a:off x="1556640" y="1284480"/>
              <a:ext cx="1470240" cy="184680"/>
              <a:chOff x="1556640" y="1284480"/>
              <a:chExt cx="1470240" cy="18468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040" cy="152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280" cy="152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120" cy="184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280" cy="1522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CustomShape 13"/>
              <p:cNvSpPr/>
              <p:nvPr/>
            </p:nvSpPr>
            <p:spPr>
              <a:xfrm>
                <a:off x="2494080" y="1290960"/>
                <a:ext cx="135360" cy="1465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040" cy="178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240" cy="1468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CustomShape 14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15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1" name="Table 16"/>
          <p:cNvGraphicFramePr/>
          <p:nvPr/>
        </p:nvGraphicFramePr>
        <p:xfrm>
          <a:off x="223920" y="1797480"/>
          <a:ext cx="6974640" cy="8615640"/>
        </p:xfrm>
        <a:graphic>
          <a:graphicData uri="http://schemas.openxmlformats.org/drawingml/2006/table">
            <a:tbl>
              <a:tblPr/>
              <a:tblGrid>
                <a:gridCol w="865080"/>
                <a:gridCol w="5123880"/>
                <a:gridCol w="98568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36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01.06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Мероприятие, посвященное Дню защиты детей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с участием Всероссийской партии «Единая Россия» на тему «Выборы 2026 года»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1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05.06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Литературный час: Пушкинский день России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Женский день: «Мой элегантный возраст»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0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09.06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Празднуем Международный день друзей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377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Мероприятие, посвященное Дню России-  «Россия- ты в сердце моем»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Профилактическое мероприятие по предотвращению мошенничества «Как не стать жертвой мошенников» (по материалам МВД России)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34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ФП «Здоровое долголетие» Тема: Как сохранить здоровье летом» 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Изготовление «сухих душей для участников СВО на площадке добровольческого клуба «Труженики тыла»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89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16.06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по обучению навыкам финансового планирования, повышению финансовой, цифровой,правовой и медиаграмотности «Программа долгосрочных сбережений»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Экскурсия в музей истории города Батайска: зал Великой Отечественной войны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106200" y="7319160"/>
            <a:ext cx="7342560" cy="33710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" name="CustomShape 2"/>
          <p:cNvSpPr/>
          <p:nvPr/>
        </p:nvSpPr>
        <p:spPr>
          <a:xfrm>
            <a:off x="577800" y="8424360"/>
            <a:ext cx="5110920" cy="216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Клиентская служба (на правах отдела) в г.Батайске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г.Батайск, ул. Энгельса,200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86354-56137,4107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Беляк Г.В.</a:t>
            </a:r>
            <a:endParaRPr lang="ru-RU" sz="1300" b="0" strike="noStrike" spc="-1">
              <a:latin typeface="Arial"/>
            </a:endParaRPr>
          </a:p>
        </p:txBody>
      </p:sp>
      <p:pic>
        <p:nvPicPr>
          <p:cNvPr id="74" name="Рисунок 6"/>
          <p:cNvPicPr/>
          <p:nvPr/>
        </p:nvPicPr>
        <p:blipFill>
          <a:blip r:embed="rId2" cstate="print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ln w="0">
            <a:noFill/>
          </a:ln>
        </p:spPr>
      </p:pic>
      <p:sp>
        <p:nvSpPr>
          <p:cNvPr id="75" name="CustomShape 3"/>
          <p:cNvSpPr/>
          <p:nvPr/>
        </p:nvSpPr>
        <p:spPr>
          <a:xfrm>
            <a:off x="5280480" y="8966880"/>
            <a:ext cx="229716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12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12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1200" b="0" strike="noStrike" spc="47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12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Ростовской области</a:t>
            </a:r>
            <a:endParaRPr lang="ru-RU" sz="1200" b="0" strike="noStrike" spc="-1">
              <a:latin typeface="Arial"/>
            </a:endParaRPr>
          </a:p>
        </p:txBody>
      </p:sp>
      <p:grpSp>
        <p:nvGrpSpPr>
          <p:cNvPr id="76" name="Group 4"/>
          <p:cNvGrpSpPr/>
          <p:nvPr/>
        </p:nvGrpSpPr>
        <p:grpSpPr>
          <a:xfrm>
            <a:off x="644400" y="8176320"/>
            <a:ext cx="1144800" cy="129600"/>
            <a:chOff x="644400" y="8176320"/>
            <a:chExt cx="1144800" cy="129600"/>
          </a:xfrm>
        </p:grpSpPr>
        <p:pic>
          <p:nvPicPr>
            <p:cNvPr id="7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080" cy="1296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CustomShape 5"/>
            <p:cNvSpPr/>
            <p:nvPr/>
          </p:nvSpPr>
          <p:spPr>
            <a:xfrm>
              <a:off x="771480" y="8178120"/>
              <a:ext cx="91440" cy="1263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7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08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920" cy="1260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800" cy="12780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83" name="object 48"/>
          <p:cNvPicPr/>
          <p:nvPr/>
        </p:nvPicPr>
        <p:blipFill>
          <a:blip r:embed="rId8" cstate="print"/>
          <a:stretch/>
        </p:blipFill>
        <p:spPr>
          <a:xfrm>
            <a:off x="6529320" y="8030520"/>
            <a:ext cx="598320" cy="51336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6"/>
          <p:cNvSpPr/>
          <p:nvPr/>
        </p:nvSpPr>
        <p:spPr>
          <a:xfrm>
            <a:off x="2787480" y="7547400"/>
            <a:ext cx="32943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 algn="just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 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 18:00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                 п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ятница 08:00-16:45</a:t>
            </a:r>
            <a:endParaRPr lang="ru-RU" sz="1600" b="0" strike="noStrike" spc="-1">
              <a:latin typeface="Arial"/>
            </a:endParaRPr>
          </a:p>
        </p:txBody>
      </p:sp>
      <p:graphicFrame>
        <p:nvGraphicFramePr>
          <p:cNvPr id="85" name="Table 7"/>
          <p:cNvGraphicFramePr/>
          <p:nvPr/>
        </p:nvGraphicFramePr>
        <p:xfrm>
          <a:off x="242280" y="482760"/>
          <a:ext cx="7111800" cy="6934920"/>
        </p:xfrm>
        <a:graphic>
          <a:graphicData uri="http://schemas.openxmlformats.org/drawingml/2006/table">
            <a:tbl>
              <a:tblPr/>
              <a:tblGrid>
                <a:gridCol w="865080"/>
                <a:gridCol w="5123880"/>
                <a:gridCol w="1122840"/>
              </a:tblGrid>
              <a:tr h="723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82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Литературный час, посвященный году единства народов России - «Разные языки-одна душа»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Мероприятияпо интересам : Нейрогимнастика для активного долголетия»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    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07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РГО «Знание» на тему «Память пылающих лет: Путь к Победе»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Литературный час,посвященный Дню памяти и скорби (22 июня)- «Этих дней не забыть никогда»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482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23.06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Консультация по правовым вопросам в компетенции СФР (в форме ВКС)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 о продвижении электронных сервисов и формированию электронных удостоверений в мессенджере МАХ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11:30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12:30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07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28.05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со студентами ЮРИУ РАНХ и ГС: «Увлекательное рукоделие»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Изготовление «сухих душей для участников СВО на площадке добровольческого клуба «Труженики тыла»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5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30.06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«В кругу друзей»- Общение/чаепитие/чтение/настольные игры/кроссворды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</TotalTime>
  <Words>339</Words>
  <Application>Microsoft Office PowerPoint</Application>
  <PresentationFormat>Произвольный</PresentationFormat>
  <Paragraphs>91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121</cp:revision>
  <dcterms:created xsi:type="dcterms:W3CDTF">2025-11-06T11:20:25Z</dcterms:created>
  <dcterms:modified xsi:type="dcterms:W3CDTF">2026-05-29T11:23:48Z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