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662" y="-102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3E39F-B7BD-42CC-9438-902D9356B3B3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/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37411-39D9-4DF3-AE17-D1F8371F40F4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/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7" name="PlaceHolder 6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05DD5-395B-401A-94F0-2D803BAAE45E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/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9" name="PlaceHolder 8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68E12-A2A0-4FF4-9A77-BE4B4ADF2724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/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/>
          </a:p>
        </p:txBody>
      </p:sp>
      <p:sp>
        <p:nvSpPr>
          <p:cNvPr id="5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6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AF4F1-2EE4-41C9-8184-8096D905A513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7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/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7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4E826-229B-4DB9-AC7C-1A58009C965F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8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/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DFDB0-4625-4FF9-9F6C-97E3F9C2EAFF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10" name="PlaceHolder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/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FAFD3-D555-4CCE-9DA5-CA18157F111D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/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89B18-2578-44F8-A381-283A7779C9EA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/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320B0-684C-4899-BA7F-D52B9778D685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/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01D13-2FE8-4C8F-90AC-F49BB45CDFCF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/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/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4AA45-11DB-417C-985E-8EC165208395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ftr" idx="1"/>
          </p:nvPr>
        </p:nvSpPr>
        <p:spPr>
          <a:xfrm>
            <a:off x="2571750" y="9944100"/>
            <a:ext cx="2416175" cy="531813"/>
          </a:xfrm>
          <a:prstGeom prst="rect">
            <a:avLst/>
          </a:prstGeom>
          <a:noFill/>
          <a:ln w="0"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ctr">
              <a:defRPr sz="1400">
                <a:latin typeface="Times New Roman" pitchFamily="18" charset="0"/>
                <a:cs typeface="DejaVu Sans" pitchFamily="34" charset="0"/>
              </a:defRPr>
            </a:lvl1pPr>
          </a:lstStyle>
          <a:p>
            <a:r>
              <a:rPr lang="ru-RU"/>
              <a:t>&lt;нижний колонтитул&gt;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sldNum" idx="2"/>
          </p:nvPr>
        </p:nvSpPr>
        <p:spPr>
          <a:xfrm>
            <a:off x="5445125" y="9944100"/>
            <a:ext cx="1736725" cy="53181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ru-RU" sz="1800" b="0" strike="noStrike" spc="-1">
                <a:solidFill>
                  <a:srgbClr val="8B8B8B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fld id="{259E4BD5-E1F1-4A87-9F6F-754A4C5516E5}" type="slidenum">
              <a:rPr/>
              <a:pPr>
                <a:defRPr/>
              </a:pPr>
              <a:t>‹#›</a:t>
            </a:fld>
            <a:endParaRPr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7825" y="9944100"/>
            <a:ext cx="1736725" cy="531813"/>
          </a:xfrm>
          <a:prstGeom prst="rect">
            <a:avLst/>
          </a:prstGeom>
          <a:noFill/>
          <a:ln w="0"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 sz="1400">
                <a:latin typeface="Times New Roman" pitchFamily="18" charset="0"/>
                <a:cs typeface="DejaVu Sans" pitchFamily="34" charset="0"/>
              </a:defRPr>
            </a:lvl1pPr>
          </a:lstStyle>
          <a:p>
            <a:r>
              <a:rPr lang="ru-RU"/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object 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40163" y="0"/>
            <a:ext cx="3716337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object 35"/>
          <p:cNvSpPr/>
          <p:nvPr/>
        </p:nvSpPr>
        <p:spPr>
          <a:xfrm>
            <a:off x="211138" y="7110413"/>
            <a:ext cx="7342187" cy="3579812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14339" name="Группа 1"/>
          <p:cNvGrpSpPr>
            <a:grpSpLocks/>
          </p:cNvGrpSpPr>
          <p:nvPr/>
        </p:nvGrpSpPr>
        <p:grpSpPr bwMode="auto">
          <a:xfrm>
            <a:off x="644525" y="8177213"/>
            <a:ext cx="1144588" cy="128587"/>
            <a:chOff x="644400" y="8177040"/>
            <a:chExt cx="1145160" cy="129240"/>
          </a:xfrm>
        </p:grpSpPr>
        <p:pic>
          <p:nvPicPr>
            <p:cNvPr id="14417" name="object 3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44400" y="8177400"/>
              <a:ext cx="100440" cy="128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63" y="8178635"/>
              <a:ext cx="92121" cy="12605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14419" name="object 3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88840" y="8177400"/>
              <a:ext cx="289440" cy="128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420" name="object 39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201680" y="8177040"/>
              <a:ext cx="316080" cy="128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421" name="object 40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545480" y="8178840"/>
              <a:ext cx="107280" cy="1252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422" name="object 41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679400" y="8179200"/>
              <a:ext cx="110160" cy="127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 idx="4294967295"/>
          </p:nvPr>
        </p:nvSpPr>
        <p:spPr>
          <a:xfrm>
            <a:off x="4822825" y="317500"/>
            <a:ext cx="2312988" cy="1106488"/>
          </a:xfrm>
          <a:prstGeom prst="rect">
            <a:avLst/>
          </a:prstGeom>
          <a:ln w="9360"/>
        </p:spPr>
        <p:txBody>
          <a:bodyPr lIns="0" tIns="81360" rIns="0" bIns="0"/>
          <a:lstStyle/>
          <a:p>
            <a:pPr marL="438120" indent="-426960" algn="r" eaLnBrk="1" fontAlgn="auto" hangingPunct="1">
              <a:lnSpc>
                <a:spcPts val="2701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2200" b="1" spc="-1" dirty="0">
                <a:solidFill>
                  <a:srgbClr val="FFFFFF"/>
                </a:solidFill>
                <a:latin typeface="Calibri"/>
              </a:rPr>
              <a:t>МЕРОПРИЯТИЯ НА </a:t>
            </a:r>
            <a:r>
              <a:rPr lang="ru-RU" sz="2200" b="1" spc="-1" dirty="0" smtClean="0">
                <a:solidFill>
                  <a:srgbClr val="FFFFFF"/>
                </a:solidFill>
                <a:latin typeface="Calibri"/>
              </a:rPr>
              <a:t>апрель</a:t>
            </a:r>
            <a:r>
              <a:rPr sz="2200" dirty="0">
                <a:solidFill>
                  <a:sysClr val="windowText" lastClr="000000"/>
                </a:solidFill>
              </a:rPr>
              <a:t/>
            </a:r>
            <a:br>
              <a:rPr sz="2200" dirty="0">
                <a:solidFill>
                  <a:sysClr val="windowText" lastClr="000000"/>
                </a:solidFill>
              </a:rPr>
            </a:br>
            <a:r>
              <a:rPr lang="ru-RU" sz="2200" b="1" spc="-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200" spc="-1" dirty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322263" y="8620125"/>
            <a:ext cx="5568950" cy="2073275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/>
          <a:p>
            <a:pPr marL="11113">
              <a:lnSpc>
                <a:spcPct val="76000"/>
              </a:lnSpc>
              <a:spcBef>
                <a:spcPts val="1375"/>
              </a:spcBef>
            </a:pPr>
            <a:r>
              <a:rPr lang="ru-RU" sz="3800" b="1">
                <a:solidFill>
                  <a:srgbClr val="FFFFFF"/>
                </a:solidFill>
                <a:latin typeface="Calibri" pitchFamily="34" charset="0"/>
              </a:rPr>
              <a:t>ПРИХОДИТЕ, МЫ ВАС  ЖДЕМ!</a:t>
            </a:r>
          </a:p>
          <a:p>
            <a:pPr marL="11113">
              <a:lnSpc>
                <a:spcPct val="76000"/>
              </a:lnSpc>
              <a:spcBef>
                <a:spcPts val="1375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Наши контакты: Клиентская служба(на правах отдела)в Егорлыкском районе</a:t>
            </a:r>
            <a:endParaRPr lang="ru-RU" sz="1300"/>
          </a:p>
          <a:p>
            <a:pPr marL="11113">
              <a:lnSpc>
                <a:spcPts val="1300"/>
              </a:lnSpc>
              <a:spcBef>
                <a:spcPts val="125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Адрес:ст.Егорлыкская,ул.Ворошилова д.73</a:t>
            </a:r>
            <a:endParaRPr lang="ru-RU" sz="1300"/>
          </a:p>
          <a:p>
            <a:pPr marL="11113">
              <a:lnSpc>
                <a:spcPts val="1300"/>
              </a:lnSpc>
              <a:spcBef>
                <a:spcPts val="125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Контактный номер+78637075-3-39  </a:t>
            </a:r>
          </a:p>
          <a:p>
            <a:pPr marL="11113">
              <a:lnSpc>
                <a:spcPts val="1300"/>
              </a:lnSpc>
              <a:spcBef>
                <a:spcPts val="125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ФИО Касьянова Елена Сергеевна</a:t>
            </a:r>
            <a:endParaRPr lang="ru-RU" sz="1300"/>
          </a:p>
        </p:txBody>
      </p:sp>
      <p:sp>
        <p:nvSpPr>
          <p:cNvPr id="50" name="object 45"/>
          <p:cNvSpPr/>
          <p:nvPr/>
        </p:nvSpPr>
        <p:spPr>
          <a:xfrm>
            <a:off x="6159500" y="8786813"/>
            <a:ext cx="914400" cy="64135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1113">
              <a:lnSpc>
                <a:spcPts val="800"/>
              </a:lnSpc>
              <a:spcBef>
                <a:spcPts val="263"/>
              </a:spcBef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Отделение Фонда пенсионного</a:t>
            </a:r>
            <a:endParaRPr lang="ru-RU" sz="800"/>
          </a:p>
          <a:p>
            <a:pPr marL="11113">
              <a:lnSpc>
                <a:spcPts val="800"/>
              </a:lnSpc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и социального страхования РФ</a:t>
            </a:r>
            <a:endParaRPr lang="ru-RU" sz="800"/>
          </a:p>
          <a:p>
            <a:pPr marL="11113">
              <a:lnSpc>
                <a:spcPts val="800"/>
              </a:lnSpc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по Ростовской области</a:t>
            </a:r>
            <a:endParaRPr lang="ru-RU" sz="800"/>
          </a:p>
        </p:txBody>
      </p:sp>
      <p:grpSp>
        <p:nvGrpSpPr>
          <p:cNvPr id="14343" name="Группа 103"/>
          <p:cNvGrpSpPr>
            <a:grpSpLocks/>
          </p:cNvGrpSpPr>
          <p:nvPr/>
        </p:nvGrpSpPr>
        <p:grpSpPr bwMode="auto">
          <a:xfrm>
            <a:off x="465138" y="377825"/>
            <a:ext cx="2449512" cy="1008063"/>
            <a:chOff x="577800" y="546120"/>
            <a:chExt cx="1521000" cy="682560"/>
          </a:xfrm>
        </p:grpSpPr>
        <p:pic>
          <p:nvPicPr>
            <p:cNvPr id="14397" name="object 49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77800" y="546120"/>
              <a:ext cx="505080" cy="664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3" name="object 50"/>
            <p:cNvSpPr/>
            <p:nvPr/>
          </p:nvSpPr>
          <p:spPr>
            <a:xfrm>
              <a:off x="1222475" y="772924"/>
              <a:ext cx="175462" cy="126838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14399" name="object 51"/>
            <p:cNvGrpSpPr>
              <a:grpSpLocks/>
            </p:cNvGrpSpPr>
            <p:nvPr/>
          </p:nvGrpSpPr>
          <p:grpSpPr bwMode="auto">
            <a:xfrm>
              <a:off x="1428480" y="772920"/>
              <a:ext cx="267840" cy="102600"/>
              <a:chOff x="1428480" y="772920"/>
              <a:chExt cx="267840" cy="102600"/>
            </a:xfrm>
          </p:grpSpPr>
          <p:sp>
            <p:nvSpPr>
              <p:cNvPr id="55" name="object 52"/>
              <p:cNvSpPr/>
              <p:nvPr/>
            </p:nvSpPr>
            <p:spPr>
              <a:xfrm>
                <a:off x="1428496" y="772923"/>
                <a:ext cx="173491" cy="102115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4416" name="object 53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1625760" y="773280"/>
                <a:ext cx="70560" cy="1018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4400" name="object 54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209960" y="936720"/>
              <a:ext cx="93600" cy="10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4401" name="object 55"/>
            <p:cNvGrpSpPr>
              <a:grpSpLocks/>
            </p:cNvGrpSpPr>
            <p:nvPr/>
          </p:nvGrpSpPr>
          <p:grpSpPr bwMode="auto">
            <a:xfrm>
              <a:off x="1334880" y="937800"/>
              <a:ext cx="407160" cy="124920"/>
              <a:chOff x="1334880" y="937800"/>
              <a:chExt cx="407160" cy="124920"/>
            </a:xfrm>
          </p:grpSpPr>
          <p:pic>
            <p:nvPicPr>
              <p:cNvPr id="14413" name="object 56"/>
              <p:cNvPicPr>
                <a:picLocks noChangeAspect="1" noChangeArrowheads="1"/>
              </p:cNvPicPr>
              <p:nvPr/>
            </p:nvPicPr>
            <p:blipFill>
              <a:blip r:embed="rId11" cstate="print"/>
              <a:srcRect/>
              <a:stretch>
                <a:fillRect/>
              </a:stretch>
            </p:blipFill>
            <p:spPr bwMode="auto">
              <a:xfrm>
                <a:off x="1334880" y="938160"/>
                <a:ext cx="71280" cy="1018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60" name="object 57"/>
              <p:cNvSpPr/>
              <p:nvPr/>
            </p:nvSpPr>
            <p:spPr>
              <a:xfrm>
                <a:off x="1428495" y="937382"/>
                <a:ext cx="313466" cy="125763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4402" name="object 58"/>
            <p:cNvGrpSpPr>
              <a:grpSpLocks/>
            </p:cNvGrpSpPr>
            <p:nvPr/>
          </p:nvGrpSpPr>
          <p:grpSpPr bwMode="auto">
            <a:xfrm>
              <a:off x="1774080" y="938160"/>
              <a:ext cx="173520" cy="101880"/>
              <a:chOff x="1774080" y="938160"/>
              <a:chExt cx="173520" cy="101880"/>
            </a:xfrm>
          </p:grpSpPr>
          <p:pic>
            <p:nvPicPr>
              <p:cNvPr id="14411" name="object 59"/>
              <p:cNvPicPr>
                <a:picLocks noChangeAspect="1" noChangeArrowheads="1"/>
              </p:cNvPicPr>
              <p:nvPr/>
            </p:nvPicPr>
            <p:blipFill>
              <a:blip r:embed="rId12" cstate="print"/>
              <a:srcRect/>
              <a:stretch>
                <a:fillRect/>
              </a:stretch>
            </p:blipFill>
            <p:spPr bwMode="auto">
              <a:xfrm>
                <a:off x="1774080" y="938160"/>
                <a:ext cx="75600" cy="1018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412" name="object 60"/>
              <p:cNvPicPr>
                <a:picLocks noChangeAspect="1" noChangeArrowheads="1"/>
              </p:cNvPicPr>
              <p:nvPr/>
            </p:nvPicPr>
            <p:blipFill>
              <a:blip r:embed="rId13" cstate="print"/>
              <a:srcRect/>
              <a:stretch>
                <a:fillRect/>
              </a:stretch>
            </p:blipFill>
            <p:spPr bwMode="auto">
              <a:xfrm>
                <a:off x="1877040" y="938160"/>
                <a:ext cx="70560" cy="1018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4403" name="object 61"/>
            <p:cNvGrpSpPr>
              <a:grpSpLocks/>
            </p:cNvGrpSpPr>
            <p:nvPr/>
          </p:nvGrpSpPr>
          <p:grpSpPr bwMode="auto">
            <a:xfrm>
              <a:off x="1209960" y="1100520"/>
              <a:ext cx="888840" cy="128160"/>
              <a:chOff x="1209960" y="1100520"/>
              <a:chExt cx="888840" cy="128160"/>
            </a:xfrm>
          </p:grpSpPr>
          <p:pic>
            <p:nvPicPr>
              <p:cNvPr id="14404" name="object 62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1209960" y="1105560"/>
                <a:ext cx="83880" cy="1054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405" name="object 63"/>
              <p:cNvPicPr>
                <a:picLocks noChangeAspect="1" noChangeArrowheads="1"/>
              </p:cNvPicPr>
              <p:nvPr/>
            </p:nvPicPr>
            <p:blipFill>
              <a:blip r:embed="rId15" cstate="print"/>
              <a:srcRect/>
              <a:stretch>
                <a:fillRect/>
              </a:stretch>
            </p:blipFill>
            <p:spPr bwMode="auto">
              <a:xfrm>
                <a:off x="1312200" y="1105560"/>
                <a:ext cx="96480" cy="1054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406" name="object 64"/>
              <p:cNvPicPr>
                <a:picLocks noChangeAspect="1" noChangeArrowheads="1"/>
              </p:cNvPicPr>
              <p:nvPr/>
            </p:nvPicPr>
            <p:blipFill>
              <a:blip r:embed="rId16" cstate="print"/>
              <a:srcRect/>
              <a:stretch>
                <a:fillRect/>
              </a:stretch>
            </p:blipFill>
            <p:spPr bwMode="auto">
              <a:xfrm>
                <a:off x="1428480" y="1100520"/>
                <a:ext cx="215280" cy="1281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407" name="object 65"/>
              <p:cNvPicPr>
                <a:picLocks noChangeAspect="1" noChangeArrowheads="1"/>
              </p:cNvPicPr>
              <p:nvPr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>
                <a:off x="1659960" y="1105560"/>
                <a:ext cx="96480" cy="1054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69" name="object 66"/>
              <p:cNvSpPr/>
              <p:nvPr/>
            </p:nvSpPr>
            <p:spPr>
              <a:xfrm>
                <a:off x="1777448" y="1105067"/>
                <a:ext cx="80831" cy="10104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4409" name="object 67"/>
              <p:cNvPicPr>
                <a:picLocks noChangeAspect="1" noChangeArrowheads="1"/>
              </p:cNvPicPr>
              <p:nvPr/>
            </p:nvPicPr>
            <p:blipFill>
              <a:blip r:embed="rId18" cstate="print"/>
              <a:srcRect/>
              <a:stretch>
                <a:fillRect/>
              </a:stretch>
            </p:blipFill>
            <p:spPr bwMode="auto">
              <a:xfrm>
                <a:off x="1878480" y="1104840"/>
                <a:ext cx="100440" cy="1234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410" name="object 68"/>
              <p:cNvPicPr>
                <a:picLocks noChangeAspect="1" noChangeArrowheads="1"/>
              </p:cNvPicPr>
              <p:nvPr/>
            </p:nvPicPr>
            <p:blipFill>
              <a:blip r:embed="rId19" cstate="print"/>
              <a:srcRect/>
              <a:stretch>
                <a:fillRect/>
              </a:stretch>
            </p:blipFill>
            <p:spPr bwMode="auto">
              <a:xfrm>
                <a:off x="1999800" y="1104840"/>
                <a:ext cx="99000" cy="1018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72" name="Прямоугольник: скругленные углы 2"/>
          <p:cNvSpPr/>
          <p:nvPr/>
        </p:nvSpPr>
        <p:spPr>
          <a:xfrm>
            <a:off x="6140450" y="9593263"/>
            <a:ext cx="871538" cy="855662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Овал 3"/>
          <p:cNvSpPr/>
          <p:nvPr/>
        </p:nvSpPr>
        <p:spPr>
          <a:xfrm>
            <a:off x="6048375" y="7937500"/>
            <a:ext cx="811213" cy="812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4346" name="object 48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6234113" y="8178800"/>
            <a:ext cx="6000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7" name="Рисунок 7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6159500" y="9599613"/>
            <a:ext cx="858838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6" name="Group 74"/>
          <p:cNvGraphicFramePr>
            <a:graphicFrameLocks noGrp="1"/>
          </p:cNvGraphicFramePr>
          <p:nvPr/>
        </p:nvGraphicFramePr>
        <p:xfrm>
          <a:off x="177800" y="1587500"/>
          <a:ext cx="7200900" cy="5756815"/>
        </p:xfrm>
        <a:graphic>
          <a:graphicData uri="http://schemas.openxmlformats.org/drawingml/2006/table">
            <a:tbl>
              <a:tblPr/>
              <a:tblGrid>
                <a:gridCol w="864146"/>
                <a:gridCol w="5115967"/>
                <a:gridCol w="1220787"/>
              </a:tblGrid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DejaVu Sans" pitchFamily="34" charset="0"/>
                        </a:rPr>
                        <a:t>Дата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DejaVu Sans" pitchFamily="34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DejaVu Sans" pitchFamily="34" charset="0"/>
                        </a:rPr>
                        <a:t>Мероприятие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DejaVu Sans" pitchFamily="34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DejaVu Sans" pitchFamily="34" charset="0"/>
                        </a:rPr>
                        <a:t>Время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DejaVu Sans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DejaVu Sans" pitchFamily="34" charset="0"/>
                        </a:rPr>
                        <a:t>начала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DejaVu Sans" pitchFamily="34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DejaVu Sans" pitchFamily="34" charset="0"/>
                        </a:rPr>
                        <a:t>02.04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Calibri Light"/>
                          <a:cs typeface="Times New Roman" pitchFamily="18" charset="0"/>
                        </a:rPr>
                        <a:t>1. Информационно-разъяснительное мероприятие по формирование электронных удостоверений в  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Calibri Light"/>
                          <a:cs typeface="Times New Roman" pitchFamily="18" charset="0"/>
                        </a:rPr>
                        <a:t>мессенджере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Calibri Light"/>
                          <a:cs typeface="Times New Roman" pitchFamily="18" charset="0"/>
                        </a:rPr>
                        <a:t>  МАХ.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2.Настольные игры: шахматный клуб «Белая ладья». 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31F2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10:20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628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DejaVu Sans" pitchFamily="34" charset="0"/>
                        </a:rPr>
                        <a:t>08.04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Calibri Light"/>
                          <a:cs typeface="Times New Roman" pitchFamily="18" charset="0"/>
                        </a:rPr>
                        <a:t>1.Мастер-класс по созданию кукол ручной работы.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Calibri Light"/>
                          <a:cs typeface="Times New Roman" pitchFamily="18" charset="0"/>
                        </a:rPr>
                        <a:t>2.Онлайн - занятие  Банка России «Повышение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финансовой и цифровой  грамотности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Calibri Light"/>
                          <a:cs typeface="Times New Roman" pitchFamily="18" charset="0"/>
                        </a:rPr>
                        <a:t>».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11:20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708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DejaVu Sans" pitchFamily="34" charset="0"/>
                        </a:rPr>
                        <a:t>09.04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Calibri Light"/>
                          <a:cs typeface="Times New Roman" pitchFamily="18" charset="0"/>
                        </a:rPr>
                        <a:t>Мероприятие: «Серебряное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Calibri Light"/>
                          <a:cs typeface="Times New Roman" pitchFamily="18" charset="0"/>
                        </a:rPr>
                        <a:t>волонтёрство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Calibri Light"/>
                          <a:cs typeface="Times New Roman" pitchFamily="18" charset="0"/>
                        </a:rPr>
                        <a:t>» : плетение маскировочных сетей для СВО.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10:00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962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DejaVu Sans" pitchFamily="34" charset="0"/>
                        </a:rPr>
                        <a:t>14.04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1. Информационная беседа :«Слагаемые здоровья» 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2.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 Light"/>
                          <a:cs typeface="Times New Roman" pitchFamily="18" charset="0"/>
                        </a:rPr>
                        <a:t> Мероприятие : клуб «Золотая пора» : изготовление окопных свечей.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14:00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238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DejaVu Sans" pitchFamily="34" charset="0"/>
                        </a:rPr>
                        <a:t>16.04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 Light"/>
                          <a:cs typeface="Times New Roman" pitchFamily="18" charset="0"/>
                        </a:rPr>
                        <a:t>1.Лекция с РОЗ на тему : «Эхо Чернобыля.  Подвиг  ликвидаторов.»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DejaVu Sans" pitchFamily="34" charset="0"/>
                        </a:rPr>
                        <a:t>21.04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1.Мероприятие: Консультация по правовым вопросам в компетенции СФР ( в форме ВКС).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2. Мероприятие посвященное организации помощи УСВО.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14:00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82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DejaVu Sans" pitchFamily="34" charset="0"/>
                        </a:rPr>
                        <a:t>23.04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1. Лекция  РГО «Знание» : Праздничное мероприятие в преддверии 9 мая  (в форме ВКС).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2.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ea typeface="Calibri Light"/>
                          <a:cs typeface="Times New Roman" pitchFamily="18" charset="0"/>
                        </a:rPr>
                        <a:t>Информационно-разъяснительное мероприятие по  работе  с цифровым  сервисом  МАХ.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DejaVu Sans" pitchFamily="34" charset="0"/>
                        </a:rPr>
                        <a:t>24.04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1. П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амятное мероприятие  в связи с 40-летием катастрофы на ЧАЭС  с  участием Всероссийской партии  «Единая Россия».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2. Посещение концерта для ликвидаторов и их семей.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14:00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DejaVu Sans" pitchFamily="34" charset="0"/>
                        </a:rPr>
                        <a:t>29.04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Праздничное мероприятие ,посвященное Дню коренных малочисленных народов России.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77" name="object 44"/>
          <p:cNvSpPr/>
          <p:nvPr/>
        </p:nvSpPr>
        <p:spPr>
          <a:xfrm>
            <a:off x="3346450" y="7507288"/>
            <a:ext cx="3460750" cy="836612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/>
          <a:p>
            <a:pPr marL="11113" indent="1947863">
              <a:lnSpc>
                <a:spcPct val="113000"/>
              </a:lnSpc>
              <a:spcBef>
                <a:spcPts val="100"/>
              </a:spcBef>
              <a:tabLst>
                <a:tab pos="0" algn="l"/>
              </a:tabLst>
            </a:pPr>
            <a:r>
              <a:rPr lang="ru-RU" sz="1600" b="1">
                <a:solidFill>
                  <a:srgbClr val="58595B"/>
                </a:solidFill>
                <a:latin typeface="Calibri" pitchFamily="34" charset="0"/>
              </a:rPr>
              <a:t>Время работы: понедельник – четверг 08:00 – 18:00      пятница 08:00 - 16.45</a:t>
            </a:r>
            <a:endParaRPr lang="ru-RU" sz="160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847</TotalTime>
  <Words>257</Words>
  <Application>Microsoft Office PowerPoint</Application>
  <PresentationFormat>Произвольный</PresentationFormat>
  <Paragraphs>57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071RodnitskayaAR</cp:lastModifiedBy>
  <cp:revision>66</cp:revision>
  <dcterms:created xsi:type="dcterms:W3CDTF">2025-11-06T11:20:25Z</dcterms:created>
  <dcterms:modified xsi:type="dcterms:W3CDTF">2026-04-01T06:25:23Z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