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5"/>
  </p:sldIdLst>
  <p:sldSz cx="7555992" cy="10692384"/>
  <p:notesSz cx="6858000" cy="9144000"/>
</p:presentation>
</file>

<file path=ppt/presProps.xml><?xml version="1.0" encoding="utf-8"?>
<p:presentationPr xmlns:p="http://schemas.openxmlformats.org/presentationml/2006/main" xmlns:a="http://schemas.openxmlformats.org/drawingml/2006/main" xmlns:r="http://schemas.openxmlformats.org/officeDocument/2006/relationships">
</p:presentationPr>
</file>

<file path=ppt/tableStyles.xml><?xml version="1.0" encoding="utf-8"?>
<a:tblStyleLst xmlns:a="http://schemas.openxmlformats.org/drawingml/2006/main" def="{5C22544A-7EE6-4342-B048-85BDC9FD1C3A}">
</a:tblStyleLst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" Target="slides/slide1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.jpeg"/><Relationship Id="rPictId1" Type="http://schemas.openxmlformats.org/officeDocument/2006/relationships/image" Target="../media/image2.jpeg"/><Relationship Id="rPictId2" Type="http://schemas.openxmlformats.org/officeDocument/2006/relationships/image" Target="../media/image3.jpeg"/><Relationship Id="rPictId3" Type="http://schemas.openxmlformats.org/officeDocument/2006/relationships/image" Target="../media/image4.jpeg"/><Relationship Id="rPictId4" Type="http://schemas.openxmlformats.org/officeDocument/2006/relationships/image" Target="../media/image5.jpeg"/><Relationship Id="rId1" Type="http://schemas.openxmlformats.org/officeDocument/2006/relationships/slideLayout" Target="../slideLayouts/slideLayout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05968" y="481584"/>
            <a:ext cx="853440" cy="972312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4066032" y="682752"/>
            <a:ext cx="1889760" cy="1036320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109728" y="6998208"/>
            <a:ext cx="1261872" cy="719328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1469136" y="7754112"/>
            <a:ext cx="5986272" cy="975360"/>
          </a:xfrm>
          <a:prstGeom prst="rect">
            <a:avLst/>
          </a:prstGeom>
        </p:spPr>
      </p:pic>
      <p:pic>
        <p:nvPicPr>
          <p:cNvPr id="6" name=""/>
          <p:cNvPicPr>
            <a:picLocks noChangeAspect="1"/>
          </p:cNvPicPr>
          <p:nvPr/>
        </p:nvPicPr>
        <p:blipFill>
          <a:blip r:embed="rPictId4"/>
          <a:stretch>
            <a:fillRect/>
          </a:stretch>
        </p:blipFill>
        <p:spPr>
          <a:xfrm>
            <a:off x="6144768" y="9589008"/>
            <a:ext cx="871728" cy="908304"/>
          </a:xfrm>
          <a:prstGeom prst="rect">
            <a:avLst/>
          </a:prstGeom>
        </p:spPr>
      </p:pic>
      <p:sp>
        <p:nvSpPr>
          <p:cNvPr id="7" name=""/>
          <p:cNvSpPr/>
          <p:nvPr/>
        </p:nvSpPr>
        <p:spPr>
          <a:xfrm>
            <a:off x="1539240" y="795528"/>
            <a:ext cx="1508760" cy="694944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indent="0">
              <a:lnSpc>
                <a:spcPts val="1872"/>
              </a:lnSpc>
            </a:pPr>
            <a:r>
              <a:rPr lang="ru" b="1" sz="1600">
                <a:solidFill>
                  <a:srgbClr val="58595B"/>
                </a:solidFill>
                <a:latin typeface="Verdana"/>
              </a:rPr>
              <a:t>ЦЕНТР</a:t>
            </a:r>
          </a:p>
          <a:p>
            <a:pPr indent="0">
              <a:lnSpc>
                <a:spcPts val="1872"/>
              </a:lnSpc>
            </a:pPr>
            <a:r>
              <a:rPr lang="ru" b="1" sz="1600">
                <a:solidFill>
                  <a:srgbClr val="58595B"/>
                </a:solidFill>
                <a:latin typeface="Verdana"/>
              </a:rPr>
              <a:t>ОБЩЕНИЯ</a:t>
            </a:r>
          </a:p>
          <a:p>
            <a:pPr indent="0">
              <a:lnSpc>
                <a:spcPts val="1872"/>
              </a:lnSpc>
            </a:pPr>
            <a:r>
              <a:rPr lang="ru" b="1" sz="1800">
                <a:solidFill>
                  <a:srgbClr val="58595B"/>
                </a:solidFill>
                <a:latin typeface="Calibri"/>
              </a:rPr>
              <a:t>СОЦФОНДА</a:t>
            </a:r>
          </a:p>
        </p:txBody>
      </p:sp>
      <p:sp>
        <p:nvSpPr>
          <p:cNvPr id="8" name=""/>
          <p:cNvSpPr/>
          <p:nvPr/>
        </p:nvSpPr>
        <p:spPr>
          <a:xfrm>
            <a:off x="5111496" y="521208"/>
            <a:ext cx="2243328" cy="225552"/>
          </a:xfrm>
          <a:prstGeom prst="rect">
            <a:avLst/>
          </a:prstGeom>
          <a:solidFill>
            <a:srgbClr val="3E50A3"/>
          </a:solidFill>
        </p:spPr>
        <p:txBody>
          <a:bodyPr lIns="0" tIns="0" rIns="0" bIns="0" wrap="none">
            <a:noAutofit/>
          </a:bodyPr>
          <a:p>
            <a:pPr indent="0">
              <a:spcAft>
                <a:spcPts val="1050"/>
              </a:spcAft>
            </a:pPr>
            <a:r>
              <a:rPr lang="ru" b="1" sz="2700" spc="-50">
                <a:solidFill>
                  <a:srgbClr val="FFFFFF"/>
                </a:solidFill>
                <a:latin typeface="Calibri"/>
              </a:rPr>
              <a:t>МЕРОПРИЯТИЯ</a:t>
            </a:r>
          </a:p>
        </p:txBody>
      </p:sp>
      <p:sp>
        <p:nvSpPr>
          <p:cNvPr id="9" name=""/>
          <p:cNvSpPr/>
          <p:nvPr/>
        </p:nvSpPr>
        <p:spPr>
          <a:xfrm>
            <a:off x="5721096" y="972312"/>
            <a:ext cx="1658112" cy="219456"/>
          </a:xfrm>
          <a:prstGeom prst="rect">
            <a:avLst/>
          </a:prstGeom>
          <a:solidFill>
            <a:srgbClr val="3E50A3"/>
          </a:solidFill>
        </p:spPr>
        <p:txBody>
          <a:bodyPr lIns="0" tIns="0" rIns="0" bIns="0" wrap="none">
            <a:noAutofit/>
          </a:bodyPr>
          <a:p>
            <a:pPr indent="-749300">
              <a:lnSpc>
                <a:spcPts val="2952"/>
              </a:lnSpc>
            </a:pPr>
            <a:r>
              <a:rPr lang="ru" b="1" sz="2700" spc="-50">
                <a:solidFill>
                  <a:srgbClr val="FFFFFF"/>
                </a:solidFill>
                <a:latin typeface="Calibri"/>
              </a:rPr>
              <a:t>НА АПРЕЛЬ </a:t>
            </a:r>
          </a:p>
        </p:txBody>
      </p:sp>
      <p:sp>
        <p:nvSpPr>
          <p:cNvPr id="10" name=""/>
          <p:cNvSpPr/>
          <p:nvPr/>
        </p:nvSpPr>
        <p:spPr>
          <a:xfrm>
            <a:off x="6464808" y="1344168"/>
            <a:ext cx="664464" cy="225552"/>
          </a:xfrm>
          <a:prstGeom prst="rect">
            <a:avLst/>
          </a:prstGeom>
          <a:solidFill>
            <a:srgbClr val="3E50A3"/>
          </a:solidFill>
        </p:spPr>
        <p:txBody>
          <a:bodyPr lIns="0" tIns="0" rIns="0" bIns="0" wrap="none">
            <a:noAutofit/>
          </a:bodyPr>
          <a:p>
            <a:pPr indent="-749300">
              <a:lnSpc>
                <a:spcPts val="2952"/>
              </a:lnSpc>
            </a:pPr>
            <a:r>
              <a:rPr lang="ru" b="1" sz="2700" spc="-50">
                <a:solidFill>
                  <a:srgbClr val="FFFFFF"/>
                </a:solidFill>
                <a:latin typeface="Calibri"/>
              </a:rPr>
              <a:t>2026</a:t>
            </a:r>
          </a:p>
        </p:txBody>
      </p:sp>
      <p:graphicFrame>
        <p:nvGraphicFramePr>
          <p:cNvPr id="11" name=""/>
          <p:cNvGraphicFramePr>
            <a:graphicFrameLocks noGrp="1"/>
          </p:cNvGraphicFramePr>
          <p:nvPr/>
        </p:nvGraphicFramePr>
        <p:xfrm>
          <a:off x="332232" y="2069592"/>
          <a:ext cx="6809232" cy="5041392"/>
        </p:xfrm>
        <a:graphic>
          <a:graphicData uri="http://schemas.openxmlformats.org/drawingml/2006/table">
            <a:tbl>
              <a:tblPr/>
              <a:tblGrid>
                <a:gridCol w="856488"/>
                <a:gridCol w="4800600"/>
                <a:gridCol w="1152144"/>
              </a:tblGrid>
              <a:tr h="640080">
                <a:tc>
                  <a:txBody>
                    <a:bodyPr lIns="0" tIns="0" rIns="0" bIns="0">
                      <a:noAutofit/>
                    </a:bodyPr>
                    <a:p>
                      <a:pPr marL="177800" indent="0"/>
                      <a:r>
                        <a:rPr lang="ru" b="1" sz="1800">
                          <a:solidFill>
                            <a:srgbClr val="FFFFFF"/>
                          </a:solidFill>
                          <a:latin typeface="Calibri"/>
                        </a:rPr>
                        <a:t>Дата</a:t>
                      </a:r>
                    </a:p>
                  </a:txBody>
                  <a:tcPr marL="0" marR="0" marT="0" marB="0" anchor="ctr">
                    <a:solidFill>
                      <a:srgbClr val="4F81BC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indent="0"/>
                      <a:r>
                        <a:rPr lang="ru" b="1" sz="180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</a:p>
                  </a:txBody>
                  <a:tcPr marL="0" marR="0" marT="0" marB="0" anchor="ctr">
                    <a:solidFill>
                      <a:srgbClr val="4F81BC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marL="254000" indent="0">
                        <a:spcAft>
                          <a:spcPts val="840"/>
                        </a:spcAft>
                      </a:pPr>
                      <a:r>
                        <a:rPr lang="ru" b="1" sz="1800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</a:p>
                    <a:p>
                      <a:pPr marL="254000" indent="0"/>
                      <a:r>
                        <a:rPr lang="ru" b="1" sz="1800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</a:p>
                  </a:txBody>
                  <a:tcPr marL="0" marR="0" marT="0" marB="0" anchor="b">
                    <a:solidFill>
                      <a:srgbClr val="4F81BC"/>
                    </a:solidFill>
                  </a:tcPr>
                </a:tc>
              </a:tr>
              <a:tr h="374904">
                <a:tc>
                  <a:txBody>
                    <a:bodyPr lIns="0" tIns="0" rIns="0" bIns="0">
                      <a:noAutofit/>
                    </a:bodyPr>
                    <a:p>
                      <a:pPr marL="101600" indent="0"/>
                      <a:r>
                        <a:rPr lang="ru" i="1" sz="1400">
                          <a:solidFill>
                            <a:srgbClr val="231F20"/>
                          </a:solidFill>
                          <a:latin typeface="Calibri"/>
                        </a:rPr>
                        <a:t>01.04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marR="317500" indent="0">
                        <a:lnSpc>
                          <a:spcPts val="1320"/>
                        </a:lnSpc>
                      </a:pPr>
                      <a:r>
                        <a:rPr lang="ru" sz="1400">
                          <a:solidFill>
                            <a:srgbClr val="231F20"/>
                          </a:solidFill>
                          <a:latin typeface="Calibri"/>
                        </a:rPr>
                        <a:t>ПЕРВОАПРЕЛЬСКИЙ РОЗЫГРЫШ РАЗВЛЕКАТЕЛЬНОЕ МЕРОПРИЯТИЕ - ДЕНЬ СМЕХА И ВЕСЕЛЬЯ (СОВМЕСТНО С ДЕТЬМИ И ВНУКАМИ)</a:t>
                      </a:r>
                    </a:p>
                  </a:txBody>
                  <a:tcPr marL="0" marR="0" marT="0" marB="0" anchor="b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647700" indent="0"/>
                      <a:r>
                        <a:rPr lang="ru" i="1" sz="1400">
                          <a:latin typeface="Calibri"/>
                        </a:rPr>
                        <a:t>11:00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</a:tr>
              <a:tr h="368808">
                <a:tc>
                  <a:txBody>
                    <a:bodyPr lIns="0" tIns="0" rIns="0" bIns="0">
                      <a:noAutofit/>
                    </a:bodyPr>
                    <a:p>
                      <a:pPr marL="101600" indent="0"/>
                      <a:r>
                        <a:rPr lang="ru" i="1" sz="1400">
                          <a:solidFill>
                            <a:srgbClr val="231F20"/>
                          </a:solidFill>
                          <a:latin typeface="Calibri"/>
                        </a:rPr>
                        <a:t>07.04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  <a:tc gridSpan="2">
                  <a:txBody>
                    <a:bodyPr lIns="0" tIns="0" rIns="0" bIns="0">
                      <a:noAutofit/>
                    </a:bodyPr>
                    <a:p>
                      <a:pPr marR="660400" indent="0">
                        <a:lnSpc>
                          <a:spcPts val="1296"/>
                        </a:lnSpc>
                      </a:pPr>
                      <a:r>
                        <a:rPr lang="ru" sz="1400">
                          <a:latin typeface="Calibri"/>
                        </a:rPr>
                        <a:t>МЕРОПРИЯТИЕ ПОСВЯЩЕННОЕ ОРГАНИЗАЦИИ ПОМОЩИ УЧАСТНИКАМ СВО СОВМЕСТНО С ПАРТИЕЙ "ЕДИНАЯ РОССИЯ" </a:t>
                      </a:r>
                      <a:r>
                        <a:rPr lang="ru" i="1" sz="1400">
                          <a:latin typeface="Calibri"/>
                        </a:rPr>
                        <a:t>ИШ</a:t>
                      </a:r>
                    </a:p>
                  </a:txBody>
                  <a:tcPr marL="0" marR="0" marT="0" marB="0" anchor="b">
                    <a:solidFill>
                      <a:srgbClr val="E9ECF3"/>
                    </a:solidFill>
                  </a:tcPr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1800"/>
                    </a:p>
                  </a:txBody>
                  <a:tcPr marL="0" marR="0" marT="0" marB="0"/>
                </a:tc>
              </a:tr>
              <a:tr h="441960">
                <a:tc>
                  <a:txBody>
                    <a:bodyPr lIns="0" tIns="0" rIns="0" bIns="0">
                      <a:noAutofit/>
                    </a:bodyPr>
                    <a:p>
                      <a:pPr marL="101600" indent="0"/>
                      <a:r>
                        <a:rPr lang="ru" i="1" sz="1400">
                          <a:latin typeface="Calibri"/>
                        </a:rPr>
                        <a:t>10.04</a:t>
                      </a: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just" indent="0"/>
                      <a:r>
                        <a:rPr lang="ru" sz="1400">
                          <a:latin typeface="Calibri"/>
                        </a:rPr>
                        <a:t>ПРАЗДНИК "СВЕТЛАЯ ПАСХА", ИСТОРИЯ, ПАСХАЛЬНЫЕ ТРАДИЦИИ, ОБЫЧАИ</a:t>
                      </a: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647700" indent="0"/>
                      <a:r>
                        <a:rPr lang="ru" i="1" sz="1400">
                          <a:latin typeface="Calibri"/>
                        </a:rPr>
                        <a:t>10:00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</a:tr>
              <a:tr h="472440">
                <a:tc>
                  <a:txBody>
                    <a:bodyPr lIns="0" tIns="0" rIns="0" bIns="0">
                      <a:noAutofit/>
                    </a:bodyPr>
                    <a:p>
                      <a:endParaRPr sz="2300"/>
                    </a:p>
                  </a:txBody>
                  <a:tcPr marL="0" marR="0" marT="0" marB="0">
                    <a:solidFill>
                      <a:srgbClr val="E9ECF3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ts val="1320"/>
                        </a:lnSpc>
                      </a:pPr>
                      <a:r>
                        <a:rPr lang="ru" sz="1400">
                          <a:latin typeface="Calibri"/>
                        </a:rPr>
                        <a:t>МЕРОПРИЯТИЕ КО ДНЮ КОСМОНАВТИКИ "ЕСЛИ ОЧЕНЬ ЗАХОТЕТЬ, МОЖНО В КОСМОС ПОЛЕТЕТЬ"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647700" indent="0"/>
                      <a:r>
                        <a:rPr lang="ru" i="1" sz="1400">
                          <a:latin typeface="Calibri"/>
                        </a:rPr>
                        <a:t>11:00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</a:tr>
              <a:tr h="466344">
                <a:tc>
                  <a:txBody>
                    <a:bodyPr lIns="0" tIns="0" rIns="0" bIns="0">
                      <a:noAutofit/>
                    </a:bodyPr>
                    <a:p>
                      <a:pPr marL="101600" indent="0"/>
                      <a:r>
                        <a:rPr lang="ru" i="1" sz="1400">
                          <a:latin typeface="Calibri"/>
                        </a:rPr>
                        <a:t>14.04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ts val="1320"/>
                        </a:lnSpc>
                      </a:pPr>
                      <a:r>
                        <a:rPr lang="ru" sz="1400">
                          <a:latin typeface="Calibri"/>
                        </a:rPr>
                        <a:t>ОНЛАЙН-ЛЕКЦИЯ БАНКА РОССИИ "НАСЛЕДСТВО, В КАКИХ СЛУЧАЯХ ВЫ МОЖЕТЕ ПРЕТЕНДОВАТЬ И КАК ЕГО ПРАВИЛЬНО ОФОРМИТЬ?"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647700" indent="0"/>
                      <a:r>
                        <a:rPr lang="ru" i="1" sz="1400">
                          <a:latin typeface="Calibri"/>
                        </a:rPr>
                        <a:t>12:00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</a:tr>
              <a:tr h="448056">
                <a:tc>
                  <a:txBody>
                    <a:bodyPr lIns="0" tIns="0" rIns="0" bIns="0">
                      <a:noAutofit/>
                    </a:bodyPr>
                    <a:p>
                      <a:pPr marL="101600" indent="0"/>
                      <a:r>
                        <a:rPr lang="ru" i="1" sz="1400">
                          <a:latin typeface="Calibri"/>
                        </a:rPr>
                        <a:t>16.04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ts val="1320"/>
                        </a:lnSpc>
                      </a:pPr>
                      <a:r>
                        <a:rPr lang="ru" sz="1400">
                          <a:latin typeface="Calibri"/>
                        </a:rPr>
                        <a:t>ЛЕКЦИЯ С РОССЙСКИМ ОБЩЕСТВОМ ЗНАНИЕ НА ТЕМУ "ЭХО ЧЕРНОБЫЛЯ. ПОДВИГ ЛИКВИДАТОРОВ"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647700" indent="0"/>
                      <a:r>
                        <a:rPr lang="ru" i="1" sz="1400">
                          <a:latin typeface="Calibri"/>
                        </a:rPr>
                        <a:t>10:00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</a:tr>
              <a:tr h="454152">
                <a:tc>
                  <a:txBody>
                    <a:bodyPr lIns="0" tIns="0" rIns="0" bIns="0">
                      <a:noAutofit/>
                    </a:bodyPr>
                    <a:p>
                      <a:pPr marL="101600" indent="0"/>
                      <a:r>
                        <a:rPr lang="ru" i="1" sz="1400">
                          <a:latin typeface="Calibri"/>
                        </a:rPr>
                        <a:t>21.04</a:t>
                      </a:r>
                    </a:p>
                  </a:txBody>
                  <a:tcPr marL="0" marR="0" marT="0" marB="0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ts val="1608"/>
                        </a:lnSpc>
                      </a:pPr>
                      <a:r>
                        <a:rPr lang="ru" sz="1400">
                          <a:latin typeface="Calibri"/>
                        </a:rPr>
                        <a:t>КОНСУЛЬТАЦИЯ ПО ПРАВОВЫМ ВОПРОСАМ В КОМПЕТЕНЦИИ СФР (ВКС) УРОК ЦИФРОВОЙ ГРАМОТНОСТИ. ЛЕКЦИИ ПО ПРОДВИЖЕНИЮ МАХ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647700" indent="0">
                        <a:spcAft>
                          <a:spcPts val="420"/>
                        </a:spcAft>
                      </a:pPr>
                      <a:r>
                        <a:rPr lang="ru" i="1" sz="1400">
                          <a:latin typeface="Calibri"/>
                        </a:rPr>
                        <a:t>11:00</a:t>
                      </a:r>
                    </a:p>
                    <a:p>
                      <a:pPr algn="r" marR="647700" indent="0"/>
                      <a:r>
                        <a:rPr lang="ru" i="1" sz="1400">
                          <a:latin typeface="Calibri"/>
                        </a:rPr>
                        <a:t>12:00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</a:tr>
              <a:tr h="460248">
                <a:tc>
                  <a:txBody>
                    <a:bodyPr lIns="0" tIns="0" rIns="0" bIns="0">
                      <a:noAutofit/>
                    </a:bodyPr>
                    <a:p>
                      <a:pPr marL="101600" indent="0"/>
                      <a:r>
                        <a:rPr lang="ru" i="1" sz="1400">
                          <a:latin typeface="Calibri"/>
                        </a:rPr>
                        <a:t>23.04</a:t>
                      </a:r>
                    </a:p>
                  </a:txBody>
                  <a:tcPr marL="0" marR="0" marT="0" marB="0">
                    <a:solidFill>
                      <a:srgbClr val="E9ECF3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ts val="1704"/>
                        </a:lnSpc>
                      </a:pPr>
                      <a:r>
                        <a:rPr lang="ru" sz="1400">
                          <a:latin typeface="Calibri"/>
                        </a:rPr>
                        <a:t>ЛЕКЦИЯ РГО "ЗНАНИЕ"ПРАЗДНИЧНОЕ МЕРОПРИЯТИЕ В ПРЕДВЕРИИ 9 МАЯ (ВКС) КУЛЬТУРНОЕ МЕРОПРИЯТИЕ, ЭКСКУРС В ИСТОРИЮ, ПОХОД В МУЗЕЙ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647700" indent="0">
                        <a:lnSpc>
                          <a:spcPts val="1752"/>
                        </a:lnSpc>
                      </a:pPr>
                      <a:r>
                        <a:rPr lang="ru" sz="1400">
                          <a:latin typeface="Calibri"/>
                        </a:rPr>
                        <a:t>1 </a:t>
                      </a:r>
                      <a:r>
                        <a:rPr lang="ru" i="1" sz="1400">
                          <a:latin typeface="Calibri"/>
                        </a:rPr>
                        <a:t>10:00 12:00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</a:tr>
              <a:tr h="466344">
                <a:tc>
                  <a:txBody>
                    <a:bodyPr lIns="0" tIns="0" rIns="0" bIns="0">
                      <a:noAutofit/>
                    </a:bodyPr>
                    <a:p>
                      <a:pPr marL="101600" indent="0"/>
                      <a:r>
                        <a:rPr lang="ru" i="1" sz="1400">
                          <a:latin typeface="Calibri"/>
                        </a:rPr>
                        <a:t>24.04</a:t>
                      </a:r>
                    </a:p>
                    <a:p>
                      <a:pPr algn="r" indent="0"/>
                      <a:r>
                        <a:rPr lang="ru" i="1" sz="1400">
                          <a:latin typeface="Calibri"/>
                        </a:rPr>
                        <a:t>*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ts val="1320"/>
                        </a:lnSpc>
                      </a:pPr>
                      <a:r>
                        <a:rPr lang="ru" sz="1400">
                          <a:latin typeface="Calibri"/>
                        </a:rPr>
                        <a:t>МЕРОПРИЯТИЕ В СВЯЗИ С 40-ЛЕТИЕМ КАТАСТРОФЫ НА ЧЕРНОБЫЛЬСКОЙ АЭС ДЕНЬ ПАМЯТИ, ВСТРЕЧА С УЧАСТНИКАМИ ЛИКВИДАЦИИ ПОСЛЕДСТВИЙ АВАРИИ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647700" indent="0"/>
                      <a:r>
                        <a:rPr lang="ru" i="1" sz="1400">
                          <a:latin typeface="Calibri"/>
                        </a:rPr>
                        <a:t>11:00</a:t>
                      </a:r>
                    </a:p>
                    <a:p>
                      <a:pPr indent="0"/>
                      <a:r>
                        <a:rPr lang="ru" sz="1400"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D0D7E7"/>
                    </a:solidFill>
                  </a:tcPr>
                </a:tc>
              </a:tr>
              <a:tr h="448056">
                <a:tc>
                  <a:txBody>
                    <a:bodyPr lIns="0" tIns="0" rIns="0" bIns="0">
                      <a:noAutofit/>
                    </a:bodyPr>
                    <a:p>
                      <a:pPr marL="101600" indent="0"/>
                      <a:r>
                        <a:rPr lang="ru" i="1" sz="1400">
                          <a:latin typeface="Calibri"/>
                        </a:rPr>
                        <a:t>28.04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indent="0">
                        <a:lnSpc>
                          <a:spcPts val="1320"/>
                        </a:lnSpc>
                      </a:pPr>
                      <a:r>
                        <a:rPr lang="ru" sz="1400">
                          <a:latin typeface="Calibri"/>
                        </a:rPr>
                        <a:t>МЕРОПРИЯТИЕ ПОСВЯЩЕННЫЕ ГОДУ ЕДИНСТВА НАРОДОВ РОССИИ. ЭТНО-ЧАС ПОСВЯЩЕННЫЙ ДНЮ КОРЕННЫХ МАЛОЧИСЛЕННЫХ НАРОДОВ РОССИИ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r" marR="647700" indent="0"/>
                      <a:r>
                        <a:rPr lang="ru" i="1" sz="1400">
                          <a:latin typeface="Calibri"/>
                        </a:rPr>
                        <a:t>11:00</a:t>
                      </a:r>
                    </a:p>
                  </a:txBody>
                  <a:tcPr marL="0" marR="0" marT="0" marB="0" anchor="ctr"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12" name=""/>
          <p:cNvSpPr/>
          <p:nvPr/>
        </p:nvSpPr>
        <p:spPr>
          <a:xfrm>
            <a:off x="3870960" y="7327392"/>
            <a:ext cx="2773680" cy="646176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indent="0">
              <a:spcAft>
                <a:spcPts val="420"/>
              </a:spcAft>
            </a:pPr>
            <a:r>
              <a:rPr lang="ru" sz="1400">
                <a:latin typeface="Calibri"/>
              </a:rPr>
              <a:t>Время работы:</a:t>
            </a:r>
          </a:p>
          <a:p>
            <a:pPr algn="ctr" indent="0">
              <a:lnSpc>
                <a:spcPts val="1896"/>
              </a:lnSpc>
            </a:pPr>
            <a:r>
              <a:rPr lang="ru" i="1" sz="1400">
                <a:latin typeface="Calibri"/>
              </a:rPr>
              <a:t>понедельник-четверг</a:t>
            </a:r>
            <a:r>
              <a:rPr lang="ru" sz="1400">
                <a:latin typeface="Calibri"/>
              </a:rPr>
              <a:t> 08:00-18:00 -</a:t>
            </a:r>
            <a:r>
              <a:rPr lang="ru" i="1" sz="1400">
                <a:latin typeface="Calibri"/>
              </a:rPr>
              <a:t>пятница</a:t>
            </a:r>
            <a:r>
              <a:rPr lang="ru" sz="1400">
                <a:latin typeface="Calibri"/>
              </a:rPr>
              <a:t> 08:00 - 16:45</a:t>
            </a:r>
          </a:p>
        </p:txBody>
      </p:sp>
      <p:sp>
        <p:nvSpPr>
          <p:cNvPr id="13" name=""/>
          <p:cNvSpPr/>
          <p:nvPr/>
        </p:nvSpPr>
        <p:spPr>
          <a:xfrm>
            <a:off x="643128" y="8174736"/>
            <a:ext cx="1149096" cy="134112"/>
          </a:xfrm>
          <a:prstGeom prst="rect">
            <a:avLst/>
          </a:prstGeom>
          <a:solidFill>
            <a:srgbClr val="3E50A3"/>
          </a:solidFill>
        </p:spPr>
        <p:txBody>
          <a:bodyPr lIns="0" tIns="0" rIns="0" bIns="0" wrap="none">
            <a:noAutofit/>
          </a:bodyPr>
          <a:p>
            <a:pPr indent="0"/>
            <a:r>
              <a:rPr lang="en-US" cap="small" sz="2100" spc="-50">
                <a:solidFill>
                  <a:srgbClr val="FFFFFF"/>
                </a:solidFill>
                <a:latin typeface="Calibri"/>
              </a:rPr>
              <a:t>sfr.cov.ru</a:t>
            </a:r>
          </a:p>
        </p:txBody>
      </p:sp>
      <p:sp>
        <p:nvSpPr>
          <p:cNvPr id="14" name=""/>
          <p:cNvSpPr/>
          <p:nvPr/>
        </p:nvSpPr>
        <p:spPr>
          <a:xfrm>
            <a:off x="670560" y="8723376"/>
            <a:ext cx="3035808" cy="463296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>
              <a:spcAft>
                <a:spcPts val="420"/>
              </a:spcAft>
            </a:pPr>
            <a:r>
              <a:rPr lang="ru" b="1" cap="small" sz="4400" spc="-50">
                <a:solidFill>
                  <a:srgbClr val="FFFFFF"/>
                </a:solidFill>
                <a:latin typeface="Calibri"/>
              </a:rPr>
              <a:t>приходите,</a:t>
            </a:r>
          </a:p>
        </p:txBody>
      </p:sp>
      <p:sp>
        <p:nvSpPr>
          <p:cNvPr id="15" name=""/>
          <p:cNvSpPr/>
          <p:nvPr/>
        </p:nvSpPr>
        <p:spPr>
          <a:xfrm>
            <a:off x="670560" y="9211056"/>
            <a:ext cx="3828288" cy="475488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>
              <a:spcAft>
                <a:spcPts val="420"/>
              </a:spcAft>
            </a:pPr>
            <a:r>
              <a:rPr lang="ru" b="1" sz="4400" spc="-50">
                <a:solidFill>
                  <a:srgbClr val="FFFFFF"/>
                </a:solidFill>
                <a:latin typeface="Calibri"/>
              </a:rPr>
              <a:t>МЫ ВАС ЖДЕМ!</a:t>
            </a:r>
          </a:p>
        </p:txBody>
      </p:sp>
      <p:sp>
        <p:nvSpPr>
          <p:cNvPr id="16" name=""/>
          <p:cNvSpPr/>
          <p:nvPr/>
        </p:nvSpPr>
        <p:spPr>
          <a:xfrm>
            <a:off x="6089904" y="8845296"/>
            <a:ext cx="944880" cy="694944"/>
          </a:xfrm>
          <a:prstGeom prst="rect">
            <a:avLst/>
          </a:prstGeom>
          <a:solidFill>
            <a:srgbClr val="3E50A3"/>
          </a:solidFill>
        </p:spPr>
        <p:txBody>
          <a:bodyPr lIns="0" tIns="0" rIns="0" bIns="0">
            <a:noAutofit/>
          </a:bodyPr>
          <a:p>
            <a:pPr indent="0">
              <a:lnSpc>
                <a:spcPts val="936"/>
              </a:lnSpc>
            </a:pPr>
            <a:r>
              <a:rPr lang="ru" sz="800">
                <a:solidFill>
                  <a:srgbClr val="FFFFFF"/>
                </a:solidFill>
                <a:latin typeface="Calibri"/>
              </a:rPr>
              <a:t>Отделение Фонда пенсионного и социального страхования РФ по Ростовской области области</a:t>
            </a:r>
          </a:p>
        </p:txBody>
      </p:sp>
      <p:sp>
        <p:nvSpPr>
          <p:cNvPr id="17" name=""/>
          <p:cNvSpPr/>
          <p:nvPr/>
        </p:nvSpPr>
        <p:spPr>
          <a:xfrm>
            <a:off x="585216" y="9704832"/>
            <a:ext cx="5413248" cy="737616"/>
          </a:xfrm>
          <a:prstGeom prst="rect">
            <a:avLst/>
          </a:prstGeom>
          <a:solidFill>
            <a:srgbClr val="3E50A3"/>
          </a:solidFill>
        </p:spPr>
        <p:txBody>
          <a:bodyPr lIns="0" tIns="0" rIns="0" bIns="0">
            <a:noAutofit/>
          </a:bodyPr>
          <a:p>
            <a:pPr marL="77216" indent="0">
              <a:lnSpc>
                <a:spcPts val="1512"/>
              </a:lnSpc>
              <a:spcBef>
                <a:spcPts val="420"/>
              </a:spcBef>
            </a:pPr>
            <a:r>
              <a:rPr lang="ru" sz="1200">
                <a:solidFill>
                  <a:srgbClr val="FFFFFF"/>
                </a:solidFill>
                <a:latin typeface="Calibri"/>
              </a:rPr>
              <a:t>Наши контакты: Клиенская служба (на правах отдела) в Песчанокопском районе Адрес: с.Песчанокопское, пер.Пионерский, 41 Контактный номер : 89381134903 Овсянникова Елена Александровна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core.xml><?xml version="1.0" encoding="utf-8"?>
<cp:coreProperties xmlns:cp="http://schemas.openxmlformats.org/package/2006/metadata/core-properties" xmlns:dc="http://purl.org/dc/elements/1.1/">
  <dc:title>МЕРОПРИЯТИЯ НА ДЕКАБРЬ 2025</dc:title>
  <dc:subject/>
  <dc:creator>Пользователь</dc:creator>
  <cp:keywords/>
</cp:coreProperties>
</file>