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0693400" cy="75565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470" y="-96"/>
      </p:cViewPr>
      <p:guideLst>
        <p:guide orient="horz" pos="2035"/>
        <p:guide pos="30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678" y="2342515"/>
            <a:ext cx="9097027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5358" y="4231640"/>
            <a:ext cx="749167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119" y="1737995"/>
            <a:ext cx="46555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1728" y="1737995"/>
            <a:ext cx="46555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24920" y="223991"/>
            <a:ext cx="3278110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120" y="1737995"/>
            <a:ext cx="963214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8811" y="7027545"/>
            <a:ext cx="342476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5119" y="7027545"/>
            <a:ext cx="24615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5719" y="7027545"/>
            <a:ext cx="24615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89900" y="76319"/>
            <a:ext cx="2455624" cy="806331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241300" y="5149850"/>
            <a:ext cx="10311186" cy="230399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911998" y="5970377"/>
            <a:ext cx="1624409" cy="93873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089900" y="44450"/>
            <a:ext cx="236220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1400" spc="-10" dirty="0"/>
              <a:t>МЕРОПРИЯТИЯ </a:t>
            </a:r>
            <a:r>
              <a:rPr lang="ru-RU" sz="1400" spc="-10" dirty="0" smtClean="0"/>
              <a:t>Н</a:t>
            </a:r>
            <a:r>
              <a:rPr sz="1400" dirty="0" smtClean="0"/>
              <a:t>А</a:t>
            </a:r>
            <a:r>
              <a:rPr lang="ru-RU" sz="1400" dirty="0" smtClean="0"/>
              <a:t> </a:t>
            </a:r>
            <a:br>
              <a:rPr lang="ru-RU" sz="1400" dirty="0" smtClean="0"/>
            </a:br>
            <a:r>
              <a:rPr lang="ru-RU" sz="1400" dirty="0" smtClean="0"/>
              <a:t>ИЮНЬ</a:t>
            </a:r>
            <a:r>
              <a:rPr lang="ru-RU" sz="1400" spc="-5" dirty="0" smtClean="0"/>
              <a:t> </a:t>
            </a:r>
            <a:r>
              <a:rPr sz="1400" spc="-20" dirty="0" smtClean="0"/>
              <a:t>202</a:t>
            </a:r>
            <a:r>
              <a:rPr lang="ru-RU" sz="1400" spc="-20" dirty="0"/>
              <a:t>6</a:t>
            </a:r>
            <a:endParaRPr sz="1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889973" y="6147509"/>
            <a:ext cx="5980727" cy="1220399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2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2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Семикаракорском районе</a:t>
            </a:r>
            <a:endParaRPr sz="12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г.Семикаракорск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, пер.Зеленый, д.18</a:t>
            </a: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8(86356) 4-43-20</a:t>
            </a:r>
            <a:endParaRPr lang="ru-RU" sz="12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Калиманова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 Евгения Александровна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508500" y="5454650"/>
            <a:ext cx="4744635" cy="4997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dirty="0">
                <a:solidFill>
                  <a:srgbClr val="58595B"/>
                </a:solidFill>
                <a:latin typeface="+mj-lt"/>
                <a:cs typeface="Calibri"/>
              </a:rPr>
              <a:t>В</a:t>
            </a:r>
            <a:r>
              <a:rPr sz="1400" b="1" smtClean="0">
                <a:solidFill>
                  <a:srgbClr val="58595B"/>
                </a:solidFill>
                <a:latin typeface="+mj-lt"/>
                <a:cs typeface="Calibri"/>
              </a:rPr>
              <a:t>ремя</a:t>
            </a:r>
            <a:r>
              <a:rPr sz="1400" b="1" spc="-65" smtClean="0">
                <a:solidFill>
                  <a:srgbClr val="58595B"/>
                </a:solidFill>
                <a:latin typeface="+mj-lt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+mj-lt"/>
                <a:cs typeface="Calibri"/>
              </a:rPr>
              <a:t>работы: понедельник </a:t>
            </a:r>
            <a:r>
              <a:rPr sz="1400" b="1">
                <a:solidFill>
                  <a:srgbClr val="58595B"/>
                </a:solidFill>
                <a:latin typeface="+mj-lt"/>
                <a:cs typeface="Calibri"/>
              </a:rPr>
              <a:t>–</a:t>
            </a:r>
            <a:r>
              <a:rPr sz="1400" b="1" spc="-10">
                <a:solidFill>
                  <a:srgbClr val="58595B"/>
                </a:solidFill>
                <a:latin typeface="+mj-lt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+mj-lt"/>
                <a:cs typeface="Calibri"/>
              </a:rPr>
              <a:t>           четверг </a:t>
            </a:r>
            <a:r>
              <a:rPr sz="1400" b="1" spc="-10" smtClean="0">
                <a:solidFill>
                  <a:srgbClr val="58595B"/>
                </a:solidFill>
                <a:latin typeface="+mj-lt"/>
                <a:cs typeface="Calibri"/>
              </a:rPr>
              <a:t> </a:t>
            </a:r>
            <a:r>
              <a:rPr lang="en-US" sz="1400" b="1" spc="-10" dirty="0" smtClean="0">
                <a:solidFill>
                  <a:srgbClr val="58595B"/>
                </a:solidFill>
                <a:latin typeface="+mj-lt"/>
                <a:cs typeface="Calibri"/>
              </a:rPr>
              <a:t>08</a:t>
            </a:r>
            <a:r>
              <a:rPr sz="1400" b="1" dirty="0" smtClean="0">
                <a:solidFill>
                  <a:srgbClr val="58595B"/>
                </a:solidFill>
                <a:latin typeface="+mj-lt"/>
                <a:cs typeface="Calibri"/>
              </a:rPr>
              <a:t>:</a:t>
            </a:r>
            <a:r>
              <a:rPr lang="en-US" sz="1400" b="1" dirty="0" smtClean="0">
                <a:solidFill>
                  <a:srgbClr val="58595B"/>
                </a:solidFill>
                <a:latin typeface="+mj-lt"/>
                <a:cs typeface="Calibri"/>
              </a:rPr>
              <a:t>0</a:t>
            </a:r>
            <a:r>
              <a:rPr sz="1400" b="1" dirty="0" smtClean="0">
                <a:solidFill>
                  <a:srgbClr val="58595B"/>
                </a:solidFill>
                <a:latin typeface="+mj-lt"/>
                <a:cs typeface="Calibri"/>
              </a:rPr>
              <a:t>0</a:t>
            </a:r>
            <a:r>
              <a:rPr sz="1400" b="1" spc="-5" dirty="0" smtClean="0">
                <a:solidFill>
                  <a:srgbClr val="58595B"/>
                </a:solidFill>
                <a:latin typeface="+mj-lt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+mj-lt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+mj-lt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+mj-lt"/>
                <a:cs typeface="Calibri"/>
              </a:rPr>
              <a:t>1</a:t>
            </a:r>
            <a:r>
              <a:rPr lang="ru-RU" sz="1400" b="1" spc="-20" dirty="0" smtClean="0">
                <a:solidFill>
                  <a:srgbClr val="58595B"/>
                </a:solidFill>
                <a:latin typeface="+mj-lt"/>
                <a:cs typeface="Calibri"/>
              </a:rPr>
              <a:t>8</a:t>
            </a:r>
            <a:r>
              <a:rPr sz="1400" b="1" spc="-20" dirty="0" smtClean="0">
                <a:solidFill>
                  <a:srgbClr val="58595B"/>
                </a:solidFill>
                <a:latin typeface="+mj-lt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+mj-lt"/>
                <a:cs typeface="Calibri"/>
              </a:rPr>
              <a:t>00 пятница 08:00-16:45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9385300" y="6140450"/>
            <a:ext cx="948659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725103" y="170515"/>
            <a:ext cx="1497397" cy="559735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9309100" y="6826250"/>
            <a:ext cx="923394" cy="559736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9351465" y="5753413"/>
            <a:ext cx="643435" cy="36502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85300" y="6843868"/>
            <a:ext cx="838200" cy="515782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774700" y="806450"/>
          <a:ext cx="4800600" cy="4438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04804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 marL="129399" marR="129399" marT="32308" marB="32308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734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900" b="1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посвященное Дню защиты детей, бабушки и внуки 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9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+mn-lt"/>
                          <a:cs typeface="Calibri"/>
                        </a:rPr>
                        <a:t>0</a:t>
                      </a:r>
                      <a:r>
                        <a:rPr lang="ru-RU" sz="900" dirty="0" smtClean="0">
                          <a:latin typeface="+mn-lt"/>
                          <a:cs typeface="Calibri"/>
                        </a:rPr>
                        <a:t>2</a:t>
                      </a:r>
                      <a:r>
                        <a:rPr lang="en-US" sz="900" dirty="0" smtClean="0">
                          <a:latin typeface="+mn-lt"/>
                          <a:cs typeface="Calibri"/>
                        </a:rPr>
                        <a:t>.0</a:t>
                      </a:r>
                      <a:r>
                        <a:rPr lang="ru-RU" sz="900" dirty="0" smtClean="0">
                          <a:latin typeface="+mn-lt"/>
                          <a:cs typeface="Calibri"/>
                        </a:rPr>
                        <a:t>6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кругу друзей «Общение, настольные игры, кроссворды</a:t>
                      </a: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0" dirty="0" smtClean="0">
                        <a:latin typeface="+mn-lt"/>
                      </a:endParaRPr>
                    </a:p>
                    <a:p>
                      <a:pPr algn="ctr"/>
                      <a:r>
                        <a:rPr lang="ru-RU" sz="900" b="0" dirty="0" smtClean="0">
                          <a:latin typeface="+mn-lt"/>
                        </a:rPr>
                        <a:t>10:00</a:t>
                      </a:r>
                      <a:endParaRPr lang="en-US" sz="900" b="0" dirty="0" smtClean="0">
                        <a:latin typeface="+mn-lt"/>
                      </a:endParaRPr>
                    </a:p>
                    <a:p>
                      <a:pPr algn="ctr"/>
                      <a:endParaRPr lang="ru-RU" sz="900" b="0" dirty="0">
                        <a:latin typeface="+mn-lt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0783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0</a:t>
                      </a:r>
                      <a:r>
                        <a:rPr lang="ru-RU" sz="900" b="1" dirty="0" smtClean="0"/>
                        <a:t>3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Книжный клуб- душевная беседа, чтение стихов.</a:t>
                      </a:r>
                      <a:endParaRPr lang="ru-RU" sz="90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aseline="0" dirty="0" smtClean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dirty="0" smtClean="0"/>
                    </a:p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en-US" sz="900" dirty="0" smtClean="0"/>
                    </a:p>
                    <a:p>
                      <a:pPr algn="ctr"/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54941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0</a:t>
                      </a:r>
                      <a:r>
                        <a:rPr lang="ru-RU" sz="900" b="1" dirty="0" smtClean="0"/>
                        <a:t>4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</a:t>
                      </a:r>
                      <a:r>
                        <a:rPr lang="ru-RU" sz="900" baseline="0" dirty="0" smtClean="0"/>
                        <a:t>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3866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0</a:t>
                      </a:r>
                      <a:r>
                        <a:rPr lang="ru-RU" sz="900" b="1" dirty="0" smtClean="0"/>
                        <a:t>5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Турнир по настольным играм, развлекательные мероприятия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99012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/>
                        <a:t>08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здоровья. Пешеходная экскурсия по городу.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2738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/>
                        <a:t>09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Книжный клуб- душевная беседа, чтение стихов.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273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</a:t>
                      </a:r>
                      <a:r>
                        <a:rPr lang="ru-RU" sz="900" b="1" dirty="0" smtClean="0"/>
                        <a:t>0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Беседа, посвященная Дню России "Родина - только одна«,</a:t>
                      </a:r>
                    </a:p>
                    <a:p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рассказ об истории праздника совместно с партией «ЕДИНАЯ РОССИЯ»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121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</a:t>
                      </a:r>
                      <a:r>
                        <a:rPr lang="ru-RU" sz="900" b="1" dirty="0" smtClean="0"/>
                        <a:t>1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r>
                        <a:rPr lang="ru-RU" sz="9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ФП «Здоровое долголетие» Тема «Как сохранить здоровье летом»</a:t>
                      </a: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62738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/>
                        <a:t>15.06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ru-RU" sz="90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</a:tbl>
          </a:graphicData>
        </a:graphic>
      </p:graphicFrame>
      <p:graphicFrame>
        <p:nvGraphicFramePr>
          <p:cNvPr id="69" name="Таблица 68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651500" y="806450"/>
          <a:ext cx="4789201" cy="443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5700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84656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129399" marR="129399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 marL="129399" marR="129399" marT="32308" marB="32308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734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900" dirty="0" smtClean="0">
                          <a:latin typeface="+mn-lt"/>
                          <a:cs typeface="Calibri"/>
                        </a:rPr>
                        <a:t>6</a:t>
                      </a:r>
                      <a:r>
                        <a:rPr lang="en-US" sz="900" dirty="0" smtClean="0">
                          <a:latin typeface="+mn-lt"/>
                          <a:cs typeface="Calibri"/>
                        </a:rPr>
                        <a:t>.0</a:t>
                      </a:r>
                      <a:r>
                        <a:rPr lang="ru-RU" sz="900" dirty="0" smtClean="0">
                          <a:latin typeface="+mn-lt"/>
                          <a:cs typeface="Calibri"/>
                        </a:rPr>
                        <a:t>6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здоровья. Пешеходная экскурсия по городу.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9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 smtClean="0"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900" dirty="0" smtClean="0">
                          <a:latin typeface="+mn-lt"/>
                          <a:cs typeface="Calibri"/>
                        </a:rPr>
                        <a:t>7</a:t>
                      </a:r>
                      <a:r>
                        <a:rPr lang="en-US" sz="900" dirty="0" smtClean="0">
                          <a:latin typeface="+mn-lt"/>
                          <a:cs typeface="Calibri"/>
                        </a:rPr>
                        <a:t>.0</a:t>
                      </a:r>
                      <a:r>
                        <a:rPr lang="ru-RU" sz="900" dirty="0" smtClean="0">
                          <a:latin typeface="+mn-lt"/>
                          <a:cs typeface="Calibri"/>
                        </a:rPr>
                        <a:t>6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кругу друзей «Общение, настольные игры, кроссворды»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900" b="0" dirty="0" smtClean="0">
                        <a:latin typeface="+mn-lt"/>
                      </a:endParaRPr>
                    </a:p>
                    <a:p>
                      <a:pPr algn="ctr"/>
                      <a:r>
                        <a:rPr lang="ru-RU" sz="900" b="0" dirty="0" smtClean="0">
                          <a:latin typeface="+mn-lt"/>
                        </a:rPr>
                        <a:t>10:00</a:t>
                      </a:r>
                      <a:endParaRPr lang="en-US" sz="900" b="0" dirty="0" smtClean="0">
                        <a:latin typeface="+mn-lt"/>
                      </a:endParaRPr>
                    </a:p>
                    <a:p>
                      <a:pPr algn="ctr"/>
                      <a:endParaRPr lang="ru-RU" sz="900" b="0" dirty="0">
                        <a:latin typeface="+mn-lt"/>
                      </a:endParaRPr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2104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/>
                        <a:t>18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en-US" sz="900" baseline="0" dirty="0" smtClean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en-US" sz="900" dirty="0" smtClean="0"/>
                    </a:p>
                    <a:p>
                      <a:pPr algn="ctr"/>
                      <a:endParaRPr lang="en-US" sz="900" dirty="0" smtClean="0"/>
                    </a:p>
                    <a:p>
                      <a:pPr algn="ctr"/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7180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1</a:t>
                      </a:r>
                      <a:r>
                        <a:rPr lang="ru-RU" sz="900" b="1" dirty="0" smtClean="0"/>
                        <a:t>9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Лекция по вопросам обучения граждан старшего поколения навыкам финансового планирования, финансовой, цифровой и правовой </a:t>
                      </a:r>
                      <a:r>
                        <a:rPr lang="ru-RU" sz="900" baseline="0" dirty="0" err="1" smtClean="0"/>
                        <a:t>медиаграмотности</a:t>
                      </a:r>
                      <a:r>
                        <a:rPr lang="ru-RU" sz="900" baseline="0" dirty="0" smtClean="0"/>
                        <a:t>. «Приложение МАХ цифровое удостоверение пенсионера» 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15752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/>
                        <a:t>22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Лекция РГО «Знание» на тему «Память пылающих лет: Путь  к Победе»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10:00</a:t>
                      </a:r>
                      <a:endParaRPr lang="ru-RU" sz="900" dirty="0" smtClean="0"/>
                    </a:p>
                    <a:p>
                      <a:pPr algn="ctr"/>
                      <a:endParaRPr lang="ru-RU" sz="900" dirty="0"/>
                    </a:p>
                  </a:txBody>
                  <a:tcPr marL="129399" marR="129399" marT="32308" marB="32308" anchor="ctr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5896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</a:t>
                      </a:r>
                      <a:r>
                        <a:rPr lang="ru-RU" sz="900" b="1" dirty="0" smtClean="0"/>
                        <a:t>3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Консультация по правовым вопросам в компетенции СФР( в форме ВКС).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11.30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4686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</a:t>
                      </a:r>
                      <a:r>
                        <a:rPr lang="ru-RU" sz="900" b="1" dirty="0" smtClean="0"/>
                        <a:t>4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Мероприятие</a:t>
                      </a:r>
                      <a:r>
                        <a:rPr lang="ru-RU" sz="900" baseline="0" dirty="0" smtClean="0"/>
                        <a:t> посвященное Году единства народов России «Вкусы России» обмен рецептами по приготовлению традиционных блюд</a:t>
                      </a:r>
                      <a:r>
                        <a:rPr lang="ru-RU" sz="900" baseline="0" dirty="0" smtClean="0"/>
                        <a:t>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285904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</a:t>
                      </a:r>
                      <a:r>
                        <a:rPr lang="ru-RU" sz="900" b="1" dirty="0" smtClean="0"/>
                        <a:t>5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здоровья. Оздоровительная гимнастика.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</a:t>
                      </a:r>
                      <a:r>
                        <a:rPr lang="ru-RU" sz="900" b="1" dirty="0" smtClean="0"/>
                        <a:t>6</a:t>
                      </a:r>
                      <a:r>
                        <a:rPr lang="en-US" sz="900" b="1" dirty="0" smtClean="0"/>
                        <a:t>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Лекция о способах защиты от мошенничества, и преступных посягательств, меры личной безопасности.</a:t>
                      </a:r>
                      <a:r>
                        <a:rPr lang="ru-RU" sz="900" baseline="0" dirty="0" smtClean="0"/>
                        <a:t> 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  <a:tr h="32796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smtClean="0"/>
                        <a:t>29.0</a:t>
                      </a:r>
                      <a:r>
                        <a:rPr lang="ru-RU" sz="900" b="1" dirty="0" smtClean="0"/>
                        <a:t>6</a:t>
                      </a:r>
                      <a:endParaRPr lang="ru-RU" sz="900" b="1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10.00</a:t>
                      </a:r>
                      <a:endParaRPr lang="ru-RU" sz="900" dirty="0"/>
                    </a:p>
                  </a:txBody>
                  <a:tcPr marL="129399" marR="129399" marT="32308" marB="32308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</TotalTime>
  <Words>414</Words>
  <Application>Microsoft Office PowerPoint</Application>
  <PresentationFormat>Произвольный</PresentationFormat>
  <Paragraphs>82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64</cp:revision>
  <dcterms:created xsi:type="dcterms:W3CDTF">2025-11-06T11:20:25Z</dcterms:created>
  <dcterms:modified xsi:type="dcterms:W3CDTF">2026-05-26T07:30:00Z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