
<file path=[Content_Types].xml><?xml version="1.0" encoding="utf-8"?>
<Types xmlns="http://schemas.openxmlformats.org/package/2006/content-types"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3384" y="-12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3/26/2026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3/26/2026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3/26/2026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3/26/2026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3/26/2026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3/26/2026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:a16="http://schemas.microsoft.com/office/drawing/2014/main" xmlns="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:a16="http://schemas.microsoft.com/office/drawing/2014/main" xmlns="" id="{831A6B3A-DEB8-1728-64CF-9A15DC387F64}"/>
              </a:ext>
            </a:extLst>
          </p:cNvPr>
          <p:cNvSpPr/>
          <p:nvPr/>
        </p:nvSpPr>
        <p:spPr>
          <a:xfrm>
            <a:off x="111243" y="7020560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xmlns="" id="{1C39AD9F-9756-18A1-4676-65FE77ABF3B2}"/>
              </a:ext>
            </a:extLst>
          </p:cNvPr>
          <p:cNvGrpSpPr/>
          <p:nvPr/>
        </p:nvGrpSpPr>
        <p:grpSpPr>
          <a:xfrm>
            <a:off x="644464" y="8414258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:a16="http://schemas.microsoft.com/office/drawing/2014/main" xmlns="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:a16="http://schemas.microsoft.com/office/drawing/2014/main" xmlns="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:a16="http://schemas.microsoft.com/office/drawing/2014/main" xmlns="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:a16="http://schemas.microsoft.com/office/drawing/2014/main" xmlns="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:a16="http://schemas.microsoft.com/office/drawing/2014/main" xmlns="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:a16="http://schemas.microsoft.com/office/drawing/2014/main" xmlns="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:a16="http://schemas.microsoft.com/office/drawing/2014/main" xmlns="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814570" y="241300"/>
            <a:ext cx="2316480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z="2400" spc="-10" dirty="0"/>
              <a:t>МЕРОПРИЯТИЯ </a:t>
            </a:r>
            <a:r>
              <a:rPr lang="ru-RU" sz="2400" spc="-10" dirty="0" smtClean="0"/>
              <a:t>Н</a:t>
            </a:r>
            <a:r>
              <a:rPr sz="2400" smtClean="0"/>
              <a:t>А</a:t>
            </a:r>
            <a:r>
              <a:rPr sz="2400" spc="-5" smtClean="0"/>
              <a:t> </a:t>
            </a:r>
            <a:r>
              <a:rPr lang="ru-RU" sz="2400" spc="-5" dirty="0" smtClean="0"/>
              <a:t>АПРЕЛЬ</a:t>
            </a:r>
            <a:br>
              <a:rPr lang="ru-RU" sz="2400" spc="-5" dirty="0" smtClean="0"/>
            </a:br>
            <a:r>
              <a:rPr sz="2400" spc="-20" smtClean="0"/>
              <a:t>202</a:t>
            </a:r>
            <a:r>
              <a:rPr lang="ru-RU" sz="2400" spc="-20" dirty="0"/>
              <a:t>6</a:t>
            </a:r>
            <a:endParaRPr sz="2400" spc="-20" dirty="0"/>
          </a:p>
        </p:txBody>
      </p:sp>
      <p:sp>
        <p:nvSpPr>
          <p:cNvPr id="43" name="object 43">
            <a:extLst>
              <a:ext uri="{FF2B5EF4-FFF2-40B4-BE49-F238E27FC236}">
                <a16:creationId xmlns:a16="http://schemas.microsoft.com/office/drawing/2014/main" xmlns="" id="{C643197E-C4A3-2ECA-19B5-B44DF1B31A2E}"/>
              </a:ext>
            </a:extLst>
          </p:cNvPr>
          <p:cNvSpPr txBox="1"/>
          <p:nvPr/>
        </p:nvSpPr>
        <p:spPr>
          <a:xfrm>
            <a:off x="628900" y="8699500"/>
            <a:ext cx="5114290" cy="1470146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2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2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2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2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400" b="1" spc="-10" dirty="0" smtClean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2400" dirty="0" smtClean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 err="1" smtClean="0">
                <a:solidFill>
                  <a:srgbClr val="FFFFFF"/>
                </a:solidFill>
                <a:latin typeface="Calibri"/>
                <a:cs typeface="Calibri"/>
              </a:rPr>
              <a:t>контакты</a:t>
            </a:r>
            <a:r>
              <a:rPr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: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Клиентская служба (на правах отдела) в Семикаракорском районе</a:t>
            </a:r>
            <a:endParaRPr sz="1300" dirty="0" smtClean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Адрес: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г.Семикаракорск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, пер.Зеленый, д.18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 8(86356) 4-43-20</a:t>
            </a:r>
            <a:endParaRPr lang="ru-RU" sz="130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ФИО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Калиманова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Евгения Александровна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:a16="http://schemas.microsoft.com/office/drawing/2014/main" xmlns="" id="{797366C2-E247-0149-04E1-7921DBE2C6E3}"/>
              </a:ext>
            </a:extLst>
          </p:cNvPr>
          <p:cNvSpPr txBox="1"/>
          <p:nvPr/>
        </p:nvSpPr>
        <p:spPr>
          <a:xfrm>
            <a:off x="3778250" y="7175500"/>
            <a:ext cx="3352800" cy="84747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четверг </a:t>
            </a:r>
            <a:r>
              <a:rPr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en-US"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08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en-US"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1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8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00 пятница 08:00-16:45</a:t>
            </a:r>
          </a:p>
        </p:txBody>
      </p:sp>
      <p:sp>
        <p:nvSpPr>
          <p:cNvPr id="45" name="object 45">
            <a:extLst>
              <a:ext uri="{FF2B5EF4-FFF2-40B4-BE49-F238E27FC236}">
                <a16:creationId xmlns:a16="http://schemas.microsoft.com/office/drawing/2014/main" xmlns="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648895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lang="ru-RU" sz="800" dirty="0" err="1">
                <a:solidFill>
                  <a:srgbClr val="FFFFFF"/>
                </a:solidFill>
                <a:latin typeface="Calibri"/>
                <a:cs typeface="Calibri"/>
              </a:rPr>
              <a:t>п</a:t>
            </a:r>
            <a:r>
              <a:rPr sz="800" dirty="0" smtClean="0">
                <a:solidFill>
                  <a:srgbClr val="FFFFFF"/>
                </a:solidFill>
                <a:latin typeface="Calibri"/>
                <a:cs typeface="Calibri"/>
              </a:rPr>
              <a:t>о</a:t>
            </a:r>
            <a:r>
              <a:rPr lang="ru-RU" sz="800" dirty="0" smtClean="0">
                <a:solidFill>
                  <a:srgbClr val="FFFFFF"/>
                </a:solidFill>
                <a:latin typeface="Calibri"/>
                <a:cs typeface="Calibri"/>
              </a:rPr>
              <a:t> Ростовской</a:t>
            </a:r>
          </a:p>
          <a:p>
            <a:pPr marL="12700" marR="5080">
              <a:lnSpc>
                <a:spcPts val="800"/>
              </a:lnSpc>
            </a:pPr>
            <a:r>
              <a:rPr sz="800" spc="45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50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области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:a16="http://schemas.microsoft.com/office/drawing/2014/main" xmlns="" id="{8A09EA03-27DE-E8C5-F944-F6332F890821}"/>
              </a:ext>
            </a:extLst>
          </p:cNvPr>
          <p:cNvGrpSpPr/>
          <p:nvPr/>
        </p:nvGrpSpPr>
        <p:grpSpPr>
          <a:xfrm>
            <a:off x="512394" y="241300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:a16="http://schemas.microsoft.com/office/drawing/2014/main" xmlns="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:a16="http://schemas.microsoft.com/office/drawing/2014/main" xmlns="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:a16="http://schemas.microsoft.com/office/drawing/2014/main" xmlns="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:a16="http://schemas.microsoft.com/office/drawing/2014/main" xmlns="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:a16="http://schemas.microsoft.com/office/drawing/2014/main" xmlns="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:a16="http://schemas.microsoft.com/office/drawing/2014/main" xmlns="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:a16="http://schemas.microsoft.com/office/drawing/2014/main" xmlns="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:a16="http://schemas.microsoft.com/office/drawing/2014/main" xmlns="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:a16="http://schemas.microsoft.com/office/drawing/2014/main" xmlns="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:a16="http://schemas.microsoft.com/office/drawing/2014/main" xmlns="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:a16="http://schemas.microsoft.com/office/drawing/2014/main" xmlns="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:a16="http://schemas.microsoft.com/office/drawing/2014/main" xmlns="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:a16="http://schemas.microsoft.com/office/drawing/2014/main" xmlns="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:a16="http://schemas.microsoft.com/office/drawing/2014/main" xmlns="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:a16="http://schemas.microsoft.com/office/drawing/2014/main" xmlns="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:a16="http://schemas.microsoft.com/office/drawing/2014/main" xmlns="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:a16="http://schemas.microsoft.com/office/drawing/2014/main" xmlns="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:a16="http://schemas.microsoft.com/office/drawing/2014/main" xmlns="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:a16="http://schemas.microsoft.com/office/drawing/2014/main" xmlns="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:a16="http://schemas.microsoft.com/office/drawing/2014/main" xmlns="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xmlns="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xmlns="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:a16="http://schemas.microsoft.com/office/drawing/2014/main" xmlns="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xmlns="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946103775"/>
              </p:ext>
            </p:extLst>
          </p:nvPr>
        </p:nvGraphicFramePr>
        <p:xfrm>
          <a:off x="501650" y="1841500"/>
          <a:ext cx="6790065" cy="5166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9600">
                  <a:extLst>
                    <a:ext uri="{9D8B030D-6E8A-4147-A177-3AD203B41FA5}">
                      <a16:colId xmlns:a16="http://schemas.microsoft.com/office/drawing/2014/main" xmlns="" val="4074742491"/>
                    </a:ext>
                  </a:extLst>
                </a:gridCol>
                <a:gridCol w="5486400">
                  <a:extLst>
                    <a:ext uri="{9D8B030D-6E8A-4147-A177-3AD203B41FA5}">
                      <a16:colId xmlns:a16="http://schemas.microsoft.com/office/drawing/2014/main" xmlns="" val="3160443083"/>
                    </a:ext>
                  </a:extLst>
                </a:gridCol>
                <a:gridCol w="694065">
                  <a:extLst>
                    <a:ext uri="{9D8B030D-6E8A-4147-A177-3AD203B41FA5}">
                      <a16:colId xmlns:a16="http://schemas.microsoft.com/office/drawing/2014/main" xmlns="" val="3299580881"/>
                    </a:ext>
                  </a:extLst>
                </a:gridCol>
              </a:tblGrid>
              <a:tr h="228600">
                <a:tc>
                  <a:txBody>
                    <a:bodyPr/>
                    <a:lstStyle/>
                    <a:p>
                      <a:pPr algn="ctr"/>
                      <a:r>
                        <a:rPr lang="ru-RU" sz="1200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sz="1200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42324205"/>
                  </a:ext>
                </a:extLst>
              </a:tr>
              <a:tr h="60960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02</a:t>
                      </a:r>
                      <a:r>
                        <a:rPr lang="ru-RU" sz="12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.0</a:t>
                      </a:r>
                      <a:r>
                        <a:rPr lang="en-US" sz="12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4</a:t>
                      </a:r>
                      <a:endParaRPr lang="ru-RU" sz="12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aseline="0" dirty="0" smtClean="0"/>
                        <a:t>Мероприятие, посвященное организации помощи УСВО «Работа по подготовке материала для маскировочных сетей» , совместно с внуками.</a:t>
                      </a:r>
                      <a:endParaRPr lang="ru-RU" sz="1200" b="0" dirty="0" smtClean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10:</a:t>
                      </a:r>
                      <a:r>
                        <a:rPr lang="ru-RU" sz="12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  <a:endParaRPr lang="ru-RU" sz="12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685952597"/>
                  </a:ext>
                </a:extLst>
              </a:tr>
              <a:tr h="56388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</a:t>
                      </a:r>
                      <a:r>
                        <a:rPr lang="en-US" sz="12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7</a:t>
                      </a:r>
                      <a:r>
                        <a:rPr lang="ru-RU" sz="12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.0</a:t>
                      </a:r>
                      <a:r>
                        <a:rPr lang="en-US" sz="12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4</a:t>
                      </a:r>
                      <a:endParaRPr lang="ru-RU" sz="12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aseline="0" dirty="0" smtClean="0"/>
                        <a:t>Лекция по вопросам обучения граждан старшего поколения навыкам финансового планирования, финансовой, цифровой и правовой </a:t>
                      </a:r>
                      <a:r>
                        <a:rPr lang="ru-RU" sz="1200" baseline="0" dirty="0" err="1" smtClean="0"/>
                        <a:t>медиаграмотности</a:t>
                      </a:r>
                      <a:r>
                        <a:rPr lang="ru-RU" sz="1200" baseline="0" dirty="0" smtClean="0"/>
                        <a:t>. «Приложение МАХ цифровое удостоверение пенсионера» </a:t>
                      </a:r>
                      <a:r>
                        <a:rPr lang="en-US" sz="1200" baseline="0" dirty="0" smtClean="0"/>
                        <a:t>.</a:t>
                      </a:r>
                      <a:endParaRPr lang="ru-RU" sz="12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b="0" dirty="0" smtClean="0">
                          <a:latin typeface="+mn-lt"/>
                        </a:rPr>
                        <a:t>10:00</a:t>
                      </a:r>
                      <a:endParaRPr lang="en-US" sz="1200" b="0" dirty="0" smtClean="0">
                        <a:latin typeface="+mn-lt"/>
                      </a:endParaRPr>
                    </a:p>
                    <a:p>
                      <a:endParaRPr lang="en-US" sz="1200" b="0" dirty="0" smtClean="0">
                        <a:latin typeface="+mn-lt"/>
                      </a:endParaRPr>
                    </a:p>
                    <a:p>
                      <a:endParaRPr lang="ru-RU" sz="1200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958695914"/>
                  </a:ext>
                </a:extLst>
              </a:tr>
              <a:tr h="426720">
                <a:tc>
                  <a:txBody>
                    <a:bodyPr/>
                    <a:lstStyle/>
                    <a:p>
                      <a:r>
                        <a:rPr lang="ru-RU" sz="1200" b="1" dirty="0" smtClean="0"/>
                        <a:t>10</a:t>
                      </a:r>
                      <a:r>
                        <a:rPr lang="en-US" sz="1200" b="1" dirty="0" smtClean="0"/>
                        <a:t>.04</a:t>
                      </a:r>
                      <a:endParaRPr lang="ru-RU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/>
                        <a:t>Лекция о способах защиты от мошенничества, и преступных посягательств, меры личной безопасности.</a:t>
                      </a:r>
                      <a:r>
                        <a:rPr lang="ru-RU" sz="1200" baseline="0" dirty="0" smtClean="0"/>
                        <a:t> </a:t>
                      </a:r>
                      <a:endParaRPr lang="en-US" sz="1200" baseline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11:00</a:t>
                      </a:r>
                      <a:endParaRPr lang="en-US" sz="1200" dirty="0" smtClean="0"/>
                    </a:p>
                    <a:p>
                      <a:endParaRPr lang="en-US" sz="1200" dirty="0" smtClean="0"/>
                    </a:p>
                    <a:p>
                      <a:endParaRPr lang="ru-RU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32380059"/>
                  </a:ext>
                </a:extLst>
              </a:tr>
              <a:tr h="441960">
                <a:tc>
                  <a:txBody>
                    <a:bodyPr/>
                    <a:lstStyle/>
                    <a:p>
                      <a:r>
                        <a:rPr lang="ru-RU" sz="1200" b="1" dirty="0" smtClean="0"/>
                        <a:t>1</a:t>
                      </a:r>
                      <a:r>
                        <a:rPr lang="en-US" sz="1200" b="1" dirty="0" smtClean="0"/>
                        <a:t>6.04</a:t>
                      </a:r>
                      <a:endParaRPr lang="ru-RU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/>
                        <a:t>Лекция</a:t>
                      </a:r>
                      <a:r>
                        <a:rPr lang="ru-RU" sz="1200" baseline="0" dirty="0" smtClean="0"/>
                        <a:t> с РОЗ на тему «Эхо Чернобыля. Подвиг ликвидаторов»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10:00</a:t>
                      </a:r>
                      <a:endParaRPr lang="ru-RU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200774102"/>
                  </a:ext>
                </a:extLst>
              </a:tr>
              <a:tr h="640080">
                <a:tc>
                  <a:txBody>
                    <a:bodyPr/>
                    <a:lstStyle/>
                    <a:p>
                      <a:r>
                        <a:rPr lang="en-US" sz="1200" b="1" dirty="0" smtClean="0"/>
                        <a:t>21.04</a:t>
                      </a:r>
                      <a:endParaRPr lang="ru-RU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/>
                        <a:t>Консультация по правовым вопросам в компетенции СФР( в форме ВКС</a:t>
                      </a:r>
                      <a:r>
                        <a:rPr lang="ru-RU" sz="1200" dirty="0" smtClean="0"/>
                        <a:t>).</a:t>
                      </a:r>
                    </a:p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/>
                        <a:t>Мероприятие</a:t>
                      </a:r>
                      <a:r>
                        <a:rPr lang="ru-RU" sz="1200" baseline="0" dirty="0" smtClean="0"/>
                        <a:t> посвященное Году единства народов России «Вкусы России» обмен рецептами по приготовлению традиционных блюд.</a:t>
                      </a:r>
                      <a:endParaRPr lang="ru-RU" sz="1200" dirty="0" smtClean="0"/>
                    </a:p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11:00</a:t>
                      </a:r>
                    </a:p>
                    <a:p>
                      <a:r>
                        <a:rPr lang="ru-RU" sz="1200" dirty="0" smtClean="0"/>
                        <a:t>11.30</a:t>
                      </a:r>
                      <a:endParaRPr lang="ru-RU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663888923"/>
                  </a:ext>
                </a:extLst>
              </a:tr>
              <a:tr h="502920">
                <a:tc>
                  <a:txBody>
                    <a:bodyPr/>
                    <a:lstStyle/>
                    <a:p>
                      <a:r>
                        <a:rPr lang="en-US" sz="1200" b="1" dirty="0" smtClean="0"/>
                        <a:t>23</a:t>
                      </a:r>
                      <a:r>
                        <a:rPr lang="ru-RU" sz="1200" b="1" dirty="0" smtClean="0"/>
                        <a:t>.0</a:t>
                      </a:r>
                      <a:r>
                        <a:rPr lang="en-US" sz="1200" b="1" dirty="0" smtClean="0"/>
                        <a:t>4</a:t>
                      </a:r>
                      <a:endParaRPr lang="ru-RU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/>
                        <a:t>Лекция  РГО «Знание» – праздничное мероприятие в преддверии 9 мая в формате ВКС</a:t>
                      </a:r>
                      <a:r>
                        <a:rPr lang="ru-RU" sz="1200" baseline="0" dirty="0" smtClean="0"/>
                        <a:t> </a:t>
                      </a:r>
                      <a:endParaRPr lang="en-US" sz="1200" baseline="0" dirty="0" smtClean="0"/>
                    </a:p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10.00</a:t>
                      </a:r>
                      <a:endParaRPr lang="ru-RU" sz="1200" dirty="0"/>
                    </a:p>
                  </a:txBody>
                  <a:tcPr/>
                </a:tc>
              </a:tr>
              <a:tr h="396240">
                <a:tc>
                  <a:txBody>
                    <a:bodyPr/>
                    <a:lstStyle/>
                    <a:p>
                      <a:r>
                        <a:rPr lang="en-US" sz="1200" b="1" dirty="0" smtClean="0"/>
                        <a:t>24.04</a:t>
                      </a:r>
                      <a:endParaRPr lang="ru-RU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aseline="0" dirty="0" smtClean="0"/>
                        <a:t>Посещение  торжественного митинга , посвященного ликвидаторам Чернобыльской АЭС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10.00</a:t>
                      </a:r>
                      <a:endParaRPr lang="ru-RU" sz="1200" dirty="0"/>
                    </a:p>
                  </a:txBody>
                  <a:tcPr/>
                </a:tc>
              </a:tr>
              <a:tr h="396240">
                <a:tc>
                  <a:txBody>
                    <a:bodyPr/>
                    <a:lstStyle/>
                    <a:p>
                      <a:r>
                        <a:rPr lang="ru-RU" sz="1200" b="1" dirty="0" smtClean="0"/>
                        <a:t>27.04</a:t>
                      </a:r>
                      <a:endParaRPr lang="ru-RU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/>
                        <a:t>Международная историко-патриотическая акция «Диктант Победы» совместно с партией «ЕДИНАЯ РОССИЯ» 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10.00</a:t>
                      </a:r>
                      <a:endParaRPr lang="ru-RU" sz="12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335</TotalTime>
  <Words>227</Words>
  <Application>Microsoft Office PowerPoint</Application>
  <PresentationFormat>Произвольный</PresentationFormat>
  <Paragraphs>40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МЕРОПРИЯТИЯ НА АПРЕЛЬ 2026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Admin</cp:lastModifiedBy>
  <cp:revision>45</cp:revision>
  <dcterms:created xsi:type="dcterms:W3CDTF">2025-11-06T11:20:25Z</dcterms:created>
  <dcterms:modified xsi:type="dcterms:W3CDTF">2026-03-26T13:01:48Z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