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0801350" cy="144018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2" d="100"/>
          <a:sy n="62" d="100"/>
        </p:scale>
        <p:origin x="-1458" y="1830"/>
      </p:cViewPr>
      <p:guideLst>
        <p:guide orient="horz" pos="3879"/>
        <p:guide pos="308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61571188" cy="6157118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10786" y="4464563"/>
            <a:ext cx="9188862" cy="5771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21569" y="8065016"/>
            <a:ext cx="756730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8"/>
            <a:ext cx="3311202" cy="577107"/>
          </a:xfrm>
        </p:spPr>
        <p:txBody>
          <a:bodyPr lIns="0" tIns="0" rIns="0" bIns="0"/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8"/>
            <a:ext cx="3311202" cy="577107"/>
          </a:xfrm>
        </p:spPr>
        <p:txBody>
          <a:bodyPr lIns="0" tIns="0" rIns="0" bIns="0"/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40525" y="3312420"/>
            <a:ext cx="47025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67376" y="3312420"/>
            <a:ext cx="47025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8"/>
            <a:ext cx="3311202" cy="577107"/>
          </a:xfrm>
        </p:spPr>
        <p:txBody>
          <a:bodyPr lIns="0" tIns="0" rIns="0" bIns="0"/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3"/>
            <a:ext cx="3311202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0521" y="3312420"/>
            <a:ext cx="972938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75551" y="13393679"/>
            <a:ext cx="34593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40524" y="13393679"/>
            <a:ext cx="248639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83511" y="13393679"/>
            <a:ext cx="248639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24080">
        <a:defRPr>
          <a:latin typeface="+mn-lt"/>
          <a:ea typeface="+mn-ea"/>
          <a:cs typeface="+mn-cs"/>
        </a:defRPr>
      </a:lvl2pPr>
      <a:lvl3pPr marL="1248159">
        <a:defRPr>
          <a:latin typeface="+mn-lt"/>
          <a:ea typeface="+mn-ea"/>
          <a:cs typeface="+mn-cs"/>
        </a:defRPr>
      </a:lvl3pPr>
      <a:lvl4pPr marL="1872238">
        <a:defRPr>
          <a:latin typeface="+mn-lt"/>
          <a:ea typeface="+mn-ea"/>
          <a:cs typeface="+mn-cs"/>
        </a:defRPr>
      </a:lvl4pPr>
      <a:lvl5pPr marL="2496319">
        <a:defRPr>
          <a:latin typeface="+mn-lt"/>
          <a:ea typeface="+mn-ea"/>
          <a:cs typeface="+mn-cs"/>
        </a:defRPr>
      </a:lvl5pPr>
      <a:lvl6pPr marL="3120397">
        <a:defRPr>
          <a:latin typeface="+mn-lt"/>
          <a:ea typeface="+mn-ea"/>
          <a:cs typeface="+mn-cs"/>
        </a:defRPr>
      </a:lvl6pPr>
      <a:lvl7pPr marL="3744478">
        <a:defRPr>
          <a:latin typeface="+mn-lt"/>
          <a:ea typeface="+mn-ea"/>
          <a:cs typeface="+mn-cs"/>
        </a:defRPr>
      </a:lvl7pPr>
      <a:lvl8pPr marL="4368557">
        <a:defRPr>
          <a:latin typeface="+mn-lt"/>
          <a:ea typeface="+mn-ea"/>
          <a:cs typeface="+mn-cs"/>
        </a:defRPr>
      </a:lvl8pPr>
      <a:lvl9pPr marL="499263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24080">
        <a:defRPr>
          <a:latin typeface="+mn-lt"/>
          <a:ea typeface="+mn-ea"/>
          <a:cs typeface="+mn-cs"/>
        </a:defRPr>
      </a:lvl2pPr>
      <a:lvl3pPr marL="1248159">
        <a:defRPr>
          <a:latin typeface="+mn-lt"/>
          <a:ea typeface="+mn-ea"/>
          <a:cs typeface="+mn-cs"/>
        </a:defRPr>
      </a:lvl3pPr>
      <a:lvl4pPr marL="1872238">
        <a:defRPr>
          <a:latin typeface="+mn-lt"/>
          <a:ea typeface="+mn-ea"/>
          <a:cs typeface="+mn-cs"/>
        </a:defRPr>
      </a:lvl4pPr>
      <a:lvl5pPr marL="2496319">
        <a:defRPr>
          <a:latin typeface="+mn-lt"/>
          <a:ea typeface="+mn-ea"/>
          <a:cs typeface="+mn-cs"/>
        </a:defRPr>
      </a:lvl5pPr>
      <a:lvl6pPr marL="3120397">
        <a:defRPr>
          <a:latin typeface="+mn-lt"/>
          <a:ea typeface="+mn-ea"/>
          <a:cs typeface="+mn-cs"/>
        </a:defRPr>
      </a:lvl6pPr>
      <a:lvl7pPr marL="3744478">
        <a:defRPr>
          <a:latin typeface="+mn-lt"/>
          <a:ea typeface="+mn-ea"/>
          <a:cs typeface="+mn-cs"/>
        </a:defRPr>
      </a:lvl7pPr>
      <a:lvl8pPr marL="4368557">
        <a:defRPr>
          <a:latin typeface="+mn-lt"/>
          <a:ea typeface="+mn-ea"/>
          <a:cs typeface="+mn-cs"/>
        </a:defRPr>
      </a:lvl8pPr>
      <a:lvl9pPr marL="499263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00679" y="0"/>
            <a:ext cx="5400671" cy="1590675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12029208"/>
            <a:ext cx="10801350" cy="2372592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921212" y="11011995"/>
            <a:ext cx="1640806" cy="178909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58900" y="263525"/>
            <a:ext cx="9169400" cy="1060998"/>
          </a:xfrm>
          <a:prstGeom prst="rect">
            <a:avLst/>
          </a:prstGeom>
        </p:spPr>
        <p:txBody>
          <a:bodyPr vert="horz" wrap="square" lIns="0" tIns="110937" rIns="0" bIns="0" rtlCol="0">
            <a:spAutoFit/>
          </a:bodyPr>
          <a:lstStyle/>
          <a:p>
            <a:pPr marL="599809" marR="7801" indent="-583341" algn="r">
              <a:lnSpc>
                <a:spcPts val="3685"/>
              </a:lnSpc>
              <a:spcBef>
                <a:spcPts val="874"/>
              </a:spcBef>
            </a:pPr>
            <a:r>
              <a:rPr lang="ru-RU" sz="2700" spc="-13" dirty="0" smtClean="0"/>
              <a:t>ПЛАН МЕРОПРИЯТИЙ </a:t>
            </a:r>
            <a:br>
              <a:rPr lang="ru-RU" sz="2700" spc="-13" dirty="0" smtClean="0"/>
            </a:br>
            <a:r>
              <a:rPr lang="ru-RU" sz="2700" spc="-13" dirty="0" smtClean="0"/>
              <a:t>МАЙ </a:t>
            </a:r>
            <a:r>
              <a:rPr sz="2700" spc="-27" smtClean="0"/>
              <a:t>202</a:t>
            </a:r>
            <a:r>
              <a:rPr lang="ru-RU" sz="2700" spc="-27" dirty="0" smtClean="0"/>
              <a:t>6</a:t>
            </a:r>
            <a:endParaRPr sz="2700" spc="-27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273050" y="13020817"/>
            <a:ext cx="7097702" cy="1380983"/>
          </a:xfrm>
          <a:prstGeom prst="rect">
            <a:avLst/>
          </a:prstGeom>
        </p:spPr>
        <p:txBody>
          <a:bodyPr vert="horz" wrap="square" lIns="0" tIns="238343" rIns="0" bIns="0" rtlCol="0">
            <a:spAutoFit/>
          </a:bodyPr>
          <a:lstStyle/>
          <a:p>
            <a:pPr marL="17336" marR="1633008">
              <a:lnSpc>
                <a:spcPct val="75800"/>
              </a:lnSpc>
              <a:spcBef>
                <a:spcPts val="1878"/>
              </a:spcBef>
            </a:pPr>
            <a:r>
              <a:rPr b="1" spc="-13" smtClean="0">
                <a:solidFill>
                  <a:srgbClr val="FFFFFF"/>
                </a:solidFill>
                <a:latin typeface="Calibri"/>
                <a:cs typeface="Calibri"/>
              </a:rPr>
              <a:t>ПРИХОДИТЕ</a:t>
            </a:r>
            <a:r>
              <a:rPr b="1" spc="-13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b="1" smtClean="0">
                <a:solidFill>
                  <a:srgbClr val="FFFFFF"/>
                </a:solidFill>
                <a:latin typeface="Calibri"/>
                <a:cs typeface="Calibri"/>
              </a:rPr>
              <a:t>М</a:t>
            </a:r>
            <a:r>
              <a:rPr lang="ru-RU" b="1" dirty="0" smtClean="0">
                <a:solidFill>
                  <a:srgbClr val="FFFFFF"/>
                </a:solidFill>
                <a:latin typeface="Calibri"/>
                <a:cs typeface="Calibri"/>
              </a:rPr>
              <a:t>Ы </a:t>
            </a:r>
            <a:r>
              <a:rPr b="1" smtClean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b="1" spc="-18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b="1" spc="-18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spc="-13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b="1" spc="-13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7336" marR="1633008">
              <a:lnSpc>
                <a:spcPct val="75800"/>
              </a:lnSpc>
              <a:spcBef>
                <a:spcPts val="1878"/>
              </a:spcBef>
            </a:pPr>
            <a:r>
              <a:rPr lang="ru-RU" sz="1700" spc="-13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</a:t>
            </a:r>
            <a:r>
              <a:rPr lang="ru-RU" sz="1700" spc="-13" dirty="0">
                <a:solidFill>
                  <a:srgbClr val="FFFFFF"/>
                </a:solidFill>
                <a:latin typeface="Calibri"/>
                <a:cs typeface="Calibri"/>
              </a:rPr>
              <a:t>служба (на правах отдела) в Каменском районе</a:t>
            </a:r>
            <a:endParaRPr sz="1700" dirty="0">
              <a:latin typeface="Calibri"/>
              <a:cs typeface="Calibri"/>
            </a:endParaRPr>
          </a:p>
          <a:p>
            <a:pPr marL="20803" marR="6934">
              <a:lnSpc>
                <a:spcPts val="1774"/>
              </a:lnSpc>
              <a:spcBef>
                <a:spcPts val="178"/>
              </a:spcBef>
            </a:pPr>
            <a:r>
              <a:rPr lang="ru-RU" sz="1700" dirty="0" smtClean="0">
                <a:solidFill>
                  <a:srgbClr val="FFFFFF"/>
                </a:solidFill>
                <a:latin typeface="Calibri"/>
                <a:cs typeface="Calibri"/>
              </a:rPr>
              <a:t>рп. Глубокий, пер. Чкалова, 24</a:t>
            </a:r>
            <a:br>
              <a:rPr lang="ru-RU" sz="17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400" dirty="0" smtClean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lang="ru-RU" sz="1400" dirty="0" smtClean="0">
                <a:solidFill>
                  <a:schemeClr val="bg1"/>
                </a:solidFill>
              </a:rPr>
              <a:t>8 863 65) </a:t>
            </a:r>
            <a:r>
              <a:rPr lang="ru-RU" sz="1400" dirty="0" smtClean="0">
                <a:solidFill>
                  <a:schemeClr val="bg1"/>
                </a:solidFill>
              </a:rPr>
              <a:t>95-4-69 Майская А.А. </a:t>
            </a:r>
            <a:r>
              <a:rPr lang="ru-RU" sz="1400" dirty="0" smtClean="0">
                <a:solidFill>
                  <a:schemeClr val="bg1"/>
                </a:solidFill>
              </a:rPr>
              <a:t>пн-чт: 08:00-18:00 пт: 08:00-16:45</a:t>
            </a:r>
            <a:endParaRPr lang="ru-RU" sz="14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969125" y="13474700"/>
            <a:ext cx="2254410" cy="750828"/>
          </a:xfrm>
          <a:prstGeom prst="rect">
            <a:avLst/>
          </a:prstGeom>
        </p:spPr>
        <p:txBody>
          <a:bodyPr vert="horz" wrap="square" lIns="0" tIns="45067" rIns="0" bIns="0" rtlCol="0">
            <a:spAutoFit/>
          </a:bodyPr>
          <a:lstStyle/>
          <a:p>
            <a:pPr marL="17336" marR="164687">
              <a:lnSpc>
                <a:spcPts val="1093"/>
              </a:lnSpc>
              <a:spcBef>
                <a:spcPts val="354"/>
              </a:spcBef>
            </a:pP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1600" spc="68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1600" dirty="0">
              <a:latin typeface="Calibri"/>
              <a:cs typeface="Calibri"/>
            </a:endParaRPr>
          </a:p>
          <a:p>
            <a:pPr marL="17336" marR="294704">
              <a:lnSpc>
                <a:spcPts val="1093"/>
              </a:lnSpc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1600" spc="68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1600" spc="1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1600" dirty="0">
              <a:latin typeface="Calibri"/>
              <a:cs typeface="Calibri"/>
            </a:endParaRPr>
          </a:p>
          <a:p>
            <a:pPr marL="17336" marR="6934">
              <a:lnSpc>
                <a:spcPts val="1093"/>
              </a:lnSpc>
            </a:pPr>
            <a:r>
              <a:rPr lang="ru-RU" sz="1600" dirty="0">
                <a:solidFill>
                  <a:srgbClr val="FFFFFF"/>
                </a:solidFill>
                <a:latin typeface="Calibri"/>
                <a:cs typeface="Calibri"/>
              </a:rPr>
              <a:t>по Ростовской области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1" y="0"/>
            <a:ext cx="3599519" cy="132514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8886152" y="9253418"/>
            <a:ext cx="1165558" cy="10981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4805" tIns="62403" rIns="124805" bIns="62403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943600" y="13474700"/>
            <a:ext cx="772702" cy="6858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382125" y="13435548"/>
            <a:ext cx="1025525" cy="966252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33375" y="1349375"/>
          <a:ext cx="10134600" cy="11225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715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7231005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57644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7330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Дата 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Мероприятие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2200" dirty="0">
                          <a:latin typeface="+mn-lt"/>
                        </a:rPr>
                        <a:t>начала</a:t>
                      </a: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3269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04.05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«Мир. Май. ЦОСП». Дружный  майский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слёт активистов.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Финансовая грамотность.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3269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06.05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Мастер-класс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«Бумагопластика». Поделки к 9 мая.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Книжный клуб.</a:t>
                      </a: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30783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08.05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по вопросам здорового старения и активного долголетия: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«Секреты молодости».</a:t>
                      </a:r>
                    </a:p>
                    <a:p>
                      <a:endParaRPr lang="ru-RU" sz="16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Мероприятие, посвященное Дню победы «Мы помним»; посещение праздничного концерта в РДК.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83269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Кухня здоровья.</a:t>
                      </a:r>
                    </a:p>
                    <a:p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Скандинавская ходьба.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107026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Мобильная грамотность: «Цифровой 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ID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упрощает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жизнь».</a:t>
                      </a:r>
                    </a:p>
                    <a:p>
                      <a:endParaRPr lang="ru-RU" sz="16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«Дружные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посиделки» (чаепитие, беседа, настольные игры).</a:t>
                      </a: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83269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Консультация по правовым вопросам, относящимся к компетенции СФР.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Мнемотехника. Загадки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для ума.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154540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1600" b="0" i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</a:t>
                      </a:r>
                      <a:r>
                        <a:rPr lang="ru-RU" sz="1600" b="0" i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тему: «Откуда мы родом: пишем историю семьи вместе».</a:t>
                      </a:r>
                    </a:p>
                    <a:p>
                      <a:endParaRPr lang="ru-RU" sz="1600" b="0" i="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600" b="0" i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Зарядка онлайн.</a:t>
                      </a:r>
                    </a:p>
                    <a:p>
                      <a:endParaRPr lang="ru-RU" sz="1600" b="0" i="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Мобильная грамотность: «МАХ-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ВСЕ ЛЬГОТЫ В ОДНОМ 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QR-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КОДЕ»</a:t>
                      </a:r>
                    </a:p>
                    <a:p>
                      <a:endParaRPr lang="ru-RU" sz="1600" b="0" i="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1643729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25.05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457200" indent="-457200">
                        <a:buAutoNum type="arabicPlain" startAt="2026"/>
                      </a:pP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Год единства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народов России.</a:t>
                      </a:r>
                    </a:p>
                    <a:p>
                      <a:pPr marL="457200" indent="-457200">
                        <a:buNone/>
                      </a:pP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 «Моя семья-часть большой России».</a:t>
                      </a:r>
                    </a:p>
                    <a:p>
                      <a:pPr marL="457200" indent="-457200">
                        <a:buNone/>
                      </a:pPr>
                      <a:endParaRPr lang="ru-RU" sz="16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indent="-457200">
                        <a:buNone/>
                      </a:pP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Клуб садоводов-огородников.</a:t>
                      </a:r>
                    </a:p>
                    <a:p>
                      <a:pPr marL="457200" indent="-457200">
                        <a:buNone/>
                      </a:pPr>
                      <a:endParaRPr lang="ru-RU" sz="16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marR="0" indent="-4572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Скандинавская ходьба.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130783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28.05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с участием Всероссийской партии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«Единая Россия».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Мастер-класс «Сухой душ для Героя».</a:t>
                      </a:r>
                    </a:p>
                    <a:p>
                      <a:endParaRPr lang="ru-RU" sz="16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Компьютерная грамотность.</a:t>
                      </a:r>
                    </a:p>
                    <a:p>
                      <a:endParaRPr lang="ru-RU" sz="16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238</Words>
  <Application>Microsoft Office PowerPoint</Application>
  <PresentationFormat>Произвольный</PresentationFormat>
  <Paragraphs>84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ПЛАН МЕРОПРИЯТИЙ 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Майская Анна Александровна</cp:lastModifiedBy>
  <cp:revision>44</cp:revision>
  <dcterms:created xsi:type="dcterms:W3CDTF">2025-11-06T11:20:25Z</dcterms:created>
  <dcterms:modified xsi:type="dcterms:W3CDTF">2026-04-29T14:27:44Z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