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3336" y="-12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0" y="7109460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/>
              <a:t>НА</a:t>
            </a:r>
            <a:r>
              <a:rPr spc="-5"/>
              <a:t> </a:t>
            </a:r>
            <a:r>
              <a:rPr lang="ru-RU" spc="-10" dirty="0" smtClean="0"/>
              <a:t>МАЙ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23150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smtClean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Клиентская служба (на правах отдела) в Октябрьском районе</a:t>
            </a:r>
            <a:endParaRPr lang="ru-RU"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п.Каменоломни, пер.Почтовый 9В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номер:8(86360) 2-07-10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Устинова Виктория Владимировна</a:t>
            </a:r>
            <a:endParaRPr lang="ru-RU" sz="1300" dirty="0" smtClean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751487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lang="ru-RU"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lang="ru-RU" sz="800" dirty="0" smtClean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lang="ru-RU"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lang="ru-RU" sz="800" spc="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lang="ru-RU" sz="800" dirty="0" smtClean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По Ростовской области</a:t>
            </a:r>
            <a:endParaRPr sz="800" smtClean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425450" y="165100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46103775"/>
              </p:ext>
            </p:extLst>
          </p:nvPr>
        </p:nvGraphicFramePr>
        <p:xfrm>
          <a:off x="425451" y="1612900"/>
          <a:ext cx="6934199" cy="57803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0362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898133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75704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67197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64491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+mn-lt"/>
                          <a:cs typeface="Calibri"/>
                        </a:rPr>
                        <a:t>04.05</a:t>
                      </a:r>
                      <a:endParaRPr lang="ru-RU" sz="12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 Light"/>
                        </a:rPr>
                        <a:t>Цикл</a:t>
                      </a:r>
                      <a:r>
                        <a:rPr lang="ru-RU" sz="1200" b="0" baseline="0" dirty="0" smtClean="0">
                          <a:latin typeface="+mn-lt"/>
                          <a:cs typeface="Calibri Light"/>
                        </a:rPr>
                        <a:t> мероприятий посвященный году Единства Народов России. «Посиделки у самовара» старинные русские рецепты блюд.</a:t>
                      </a:r>
                      <a:endParaRPr lang="ru-RU" sz="12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"/>
                        </a:rPr>
                        <a:t>10:00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47656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+mn-lt"/>
                          <a:cs typeface="Calibri"/>
                        </a:rPr>
                        <a:t>05.05</a:t>
                      </a:r>
                      <a:endParaRPr lang="ru-RU" sz="12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 Light"/>
                        </a:rPr>
                        <a:t>Мероприятие</a:t>
                      </a:r>
                      <a:r>
                        <a:rPr lang="ru-RU" sz="1200" b="0" baseline="0" dirty="0" smtClean="0">
                          <a:latin typeface="+mn-lt"/>
                          <a:cs typeface="Calibri Light"/>
                        </a:rPr>
                        <a:t> посвященное всемирному дню общения. «Беседы за чашкой чая»</a:t>
                      </a:r>
                      <a:endParaRPr lang="ru-RU" sz="12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10:00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644910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06.05.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Мероприятие с участием всероссийской партии «Единая Россия». «Письмо для Героя» сбор</a:t>
                      </a:r>
                      <a:r>
                        <a:rPr lang="ru-RU" sz="1200" baseline="0" dirty="0" smtClean="0"/>
                        <a:t> посылки для участников СВО.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10:00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644910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07.05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Акция «Георгиевская ленточка» Активистами</a:t>
                      </a:r>
                      <a:r>
                        <a:rPr lang="ru-RU" sz="1200" baseline="0" dirty="0" smtClean="0"/>
                        <a:t> ЦОСП на базе Клиентской службы СФР Октябрьского района Ростовской области.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10:00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1021106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08.05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Акция «Возложение цветов к</a:t>
                      </a:r>
                      <a:r>
                        <a:rPr lang="ru-RU" sz="1200" baseline="0" dirty="0" smtClean="0"/>
                        <a:t> памятнику героям ВОВ ( совместно с Администрацией Октябрьского района Ростовской области)</a:t>
                      </a:r>
                    </a:p>
                    <a:p>
                      <a:endParaRPr lang="ru-RU" sz="1200" baseline="0" dirty="0" smtClean="0"/>
                    </a:p>
                    <a:p>
                      <a:r>
                        <a:rPr lang="ru-RU" sz="1200" baseline="0" dirty="0" smtClean="0"/>
                        <a:t>«Этих дней не смолкнет слава» </a:t>
                      </a:r>
                      <a:r>
                        <a:rPr lang="ru-RU" sz="1200" baseline="0" dirty="0" err="1" smtClean="0"/>
                        <a:t>аудиотерапия</a:t>
                      </a:r>
                      <a:r>
                        <a:rPr lang="ru-RU" sz="1200" baseline="0" dirty="0" smtClean="0"/>
                        <a:t> посвященная памяти ВОВ.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10:00</a:t>
                      </a:r>
                    </a:p>
                    <a:p>
                      <a:endParaRPr lang="ru-RU" sz="1200" dirty="0" smtClean="0"/>
                    </a:p>
                    <a:p>
                      <a:r>
                        <a:rPr lang="ru-RU" sz="1200" dirty="0" smtClean="0"/>
                        <a:t>11:30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81255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12.05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Международный</a:t>
                      </a:r>
                      <a:r>
                        <a:rPr lang="ru-RU" sz="1200" baseline="0" dirty="0" smtClean="0"/>
                        <a:t> день матери. Урок вязания. Чаепитие 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11:00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667197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14.05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Лечебно-физкультурная</a:t>
                      </a:r>
                      <a:r>
                        <a:rPr lang="ru-RU" sz="1200" baseline="0" dirty="0" smtClean="0"/>
                        <a:t> гимнастика.</a:t>
                      </a:r>
                    </a:p>
                    <a:p>
                      <a:endParaRPr lang="ru-RU" sz="1200" baseline="0" dirty="0" smtClean="0"/>
                    </a:p>
                    <a:p>
                      <a:r>
                        <a:rPr lang="ru-RU" sz="1200" baseline="0" dirty="0" smtClean="0"/>
                        <a:t>«Азбука интернета» Лекция от специалиста КС о безопасности в интернете. (Защита от мошенников)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10:30</a:t>
                      </a:r>
                    </a:p>
                    <a:p>
                      <a:endParaRPr lang="ru-RU" sz="1200" dirty="0" smtClean="0"/>
                    </a:p>
                    <a:p>
                      <a:r>
                        <a:rPr lang="ru-RU" sz="1200" dirty="0" smtClean="0"/>
                        <a:t>11:00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476569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15.05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Дискуссионный</a:t>
                      </a:r>
                      <a:r>
                        <a:rPr lang="ru-RU" sz="1200" baseline="0" dirty="0" smtClean="0"/>
                        <a:t> клуб. Приуроченный к международному дню семьи. «Семейные традиции»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11:00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</a:tbl>
          </a:graphicData>
        </a:graphic>
      </p:graphicFrame>
      <p:sp>
        <p:nvSpPr>
          <p:cNvPr id="46" name="Прямоугольник 45"/>
          <p:cNvSpPr/>
          <p:nvPr/>
        </p:nvSpPr>
        <p:spPr>
          <a:xfrm>
            <a:off x="2863850" y="7327900"/>
            <a:ext cx="3778250" cy="1031436"/>
          </a:xfrm>
          <a:prstGeom prst="rect">
            <a:avLst/>
          </a:prstGeom>
        </p:spPr>
        <p:txBody>
          <a:bodyPr>
            <a:spAutoFit/>
          </a:bodyPr>
          <a:lstStyle/>
          <a:p>
            <a:pPr marL="12700" marR="5080" indent="1948814" algn="ctr">
              <a:lnSpc>
                <a:spcPct val="112799"/>
              </a:lnSpc>
              <a:spcBef>
                <a:spcPts val="100"/>
              </a:spcBef>
            </a:pPr>
            <a:r>
              <a:rPr lang="ru-RU" b="1" dirty="0" smtClean="0">
                <a:solidFill>
                  <a:srgbClr val="58595B"/>
                </a:solidFill>
                <a:latin typeface="Calibri"/>
                <a:cs typeface="Calibri"/>
              </a:rPr>
              <a:t>Время работы:                                    </a:t>
            </a:r>
            <a:r>
              <a:rPr lang="ru-RU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b="1" i="1" spc="-10" dirty="0" smtClean="0">
                <a:solidFill>
                  <a:srgbClr val="58595B"/>
                </a:solidFill>
                <a:latin typeface="Calibri"/>
                <a:cs typeface="Calibri"/>
              </a:rPr>
              <a:t>понедельник – четверг</a:t>
            </a:r>
            <a:r>
              <a:rPr lang="ru-RU" sz="1600" b="1" i="1" spc="-10" dirty="0" smtClean="0">
                <a:solidFill>
                  <a:srgbClr val="58595B"/>
                </a:solidFill>
                <a:latin typeface="Calibri"/>
                <a:cs typeface="Calibri"/>
              </a:rPr>
              <a:t>  </a:t>
            </a:r>
            <a:r>
              <a:rPr lang="ru-RU" sz="1600" b="1" i="1" dirty="0" smtClean="0">
                <a:solidFill>
                  <a:srgbClr val="58595B"/>
                </a:solidFill>
                <a:latin typeface="Calibri"/>
                <a:cs typeface="Calibri"/>
              </a:rPr>
              <a:t>08:00</a:t>
            </a:r>
            <a:r>
              <a:rPr lang="ru-RU" sz="1600" b="1" i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i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i="1" spc="-1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i="1" spc="-20" dirty="0" smtClean="0">
                <a:solidFill>
                  <a:srgbClr val="58595B"/>
                </a:solidFill>
                <a:latin typeface="Calibri"/>
                <a:cs typeface="Calibri"/>
              </a:rPr>
              <a:t>18:00                               </a:t>
            </a:r>
            <a:r>
              <a:rPr lang="ru-RU" b="1" i="1" spc="-20" dirty="0" smtClean="0">
                <a:solidFill>
                  <a:srgbClr val="58595B"/>
                </a:solidFill>
                <a:latin typeface="Calibri"/>
                <a:cs typeface="Calibri"/>
              </a:rPr>
              <a:t>пятница  </a:t>
            </a:r>
            <a:r>
              <a:rPr lang="ru-RU" sz="1600" b="1" i="1" spc="-20" dirty="0" smtClean="0">
                <a:solidFill>
                  <a:srgbClr val="58595B"/>
                </a:solidFill>
                <a:latin typeface="Calibri"/>
                <a:cs typeface="Calibri"/>
              </a:rPr>
              <a:t>8:00  - 16:45</a:t>
            </a:r>
            <a:endParaRPr lang="ru-RU" sz="1600" i="1" dirty="0">
              <a:latin typeface="Calibri"/>
              <a:cs typeface="Calibri"/>
            </a:endParaRPr>
          </a:p>
        </p:txBody>
      </p:sp>
      <p:pic>
        <p:nvPicPr>
          <p:cNvPr id="44" name="Рисунок 43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/>
              <a:t>МЕРОПРИЯТИЯ </a:t>
            </a:r>
            <a:r>
              <a:rPr lang="ru-RU" spc="-10" smtClean="0"/>
              <a:t>на </a:t>
            </a:r>
            <a:r>
              <a:rPr lang="ru-RU" spc="-5" smtClean="0"/>
              <a:t>МАЙ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242300"/>
            <a:ext cx="5359150" cy="223150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 smtClean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Клиентская служба (на правах отдела) в Октябрьском районе</a:t>
            </a:r>
            <a:endParaRPr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п.Каменоломни, пер.Почтовый 9В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номер:8 (86360) 2-07-10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Устинова Виктория Владимировна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016250" y="7404100"/>
            <a:ext cx="3297554" cy="8474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 algn="ctr">
              <a:lnSpc>
                <a:spcPct val="112799"/>
              </a:lnSpc>
              <a:spcBef>
                <a:spcPts val="100"/>
              </a:spcBef>
            </a:pP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Время работы:                                    </a:t>
            </a:r>
            <a:r>
              <a:rPr sz="1600" b="1" spc="-1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i="1" spc="-10" dirty="0" smtClean="0">
                <a:solidFill>
                  <a:srgbClr val="58595B"/>
                </a:solidFill>
                <a:latin typeface="Calibri"/>
                <a:cs typeface="Calibri"/>
              </a:rPr>
              <a:t>понедельник – четверг</a:t>
            </a:r>
            <a:r>
              <a:rPr lang="ru-RU" sz="1400" b="1" i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400" b="1" i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i="1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400" b="1" i="1" dirty="0" smtClean="0">
                <a:solidFill>
                  <a:srgbClr val="58595B"/>
                </a:solidFill>
                <a:latin typeface="Calibri"/>
                <a:cs typeface="Calibri"/>
              </a:rPr>
              <a:t>8:0</a:t>
            </a:r>
            <a:r>
              <a:rPr sz="1400" b="1" i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400" b="1" i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400" b="1" i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i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400" b="1" i="1" spc="-20" dirty="0" smtClean="0">
                <a:solidFill>
                  <a:srgbClr val="58595B"/>
                </a:solidFill>
                <a:latin typeface="Calibri"/>
                <a:cs typeface="Calibri"/>
              </a:rPr>
              <a:t>8:0</a:t>
            </a:r>
            <a:r>
              <a:rPr sz="1400" b="1" i="1" spc="-2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400" b="1" i="1" spc="-20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 </a:t>
            </a:r>
            <a:r>
              <a:rPr lang="ru-RU" sz="1600" b="1" i="1" spc="-20" dirty="0" smtClean="0">
                <a:solidFill>
                  <a:srgbClr val="58595B"/>
                </a:solidFill>
                <a:latin typeface="Calibri"/>
                <a:cs typeface="Calibri"/>
              </a:rPr>
              <a:t>пятница  </a:t>
            </a:r>
            <a:r>
              <a:rPr lang="ru-RU" sz="1400" b="1" i="1" spc="-20" dirty="0" smtClean="0">
                <a:solidFill>
                  <a:srgbClr val="58595B"/>
                </a:solidFill>
                <a:latin typeface="Calibri"/>
                <a:cs typeface="Calibri"/>
              </a:rPr>
              <a:t>8:00  - 16:45</a:t>
            </a:r>
            <a:endParaRPr sz="1400" i="1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>
                <a:solidFill>
                  <a:srgbClr val="FFFFFF"/>
                </a:solidFill>
                <a:latin typeface="Calibri"/>
                <a:cs typeface="Calibri"/>
              </a:rPr>
              <a:t>социального</a:t>
            </a:r>
            <a:r>
              <a:rPr sz="800" spc="50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smtClean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1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 smtClean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По Ростовской области</a:t>
            </a:r>
            <a:endParaRPr sz="1200" dirty="0">
              <a:latin typeface="Calibri"/>
              <a:cs typeface="Calibri"/>
            </a:endParaRPr>
          </a:p>
        </p:txBody>
      </p:sp>
      <p:grpSp>
        <p:nvGrpSpPr>
          <p:cNvPr id="6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7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8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9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10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46103775"/>
              </p:ext>
            </p:extLst>
          </p:nvPr>
        </p:nvGraphicFramePr>
        <p:xfrm>
          <a:off x="425450" y="1744980"/>
          <a:ext cx="6858000" cy="54271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0832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5021687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005481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792332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622546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18.05.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День музея. Поход участников</a:t>
                      </a:r>
                      <a:r>
                        <a:rPr lang="ru-RU" sz="1200" baseline="0" dirty="0" smtClean="0"/>
                        <a:t> ЦОСП в Краеведческий музей Октябрьского района. 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11:00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666208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19.05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Урок рукоделия. «Вяжем душой»</a:t>
                      </a:r>
                    </a:p>
                    <a:p>
                      <a:endParaRPr lang="ru-RU" sz="1200" dirty="0" smtClean="0"/>
                    </a:p>
                    <a:p>
                      <a:r>
                        <a:rPr lang="ru-RU" sz="1200" dirty="0" smtClean="0"/>
                        <a:t>Консультация</a:t>
                      </a:r>
                      <a:r>
                        <a:rPr lang="ru-RU" sz="1200" baseline="0" dirty="0" smtClean="0"/>
                        <a:t> по правовым вопросам в компетенции СФР (в формате ВКС)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9:00</a:t>
                      </a:r>
                    </a:p>
                    <a:p>
                      <a:endParaRPr lang="ru-RU" sz="1200" dirty="0" smtClean="0"/>
                    </a:p>
                    <a:p>
                      <a:r>
                        <a:rPr lang="ru-RU" sz="1200" dirty="0" smtClean="0"/>
                        <a:t>11:00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856553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21.05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Информационно разъяснительное</a:t>
                      </a:r>
                      <a:r>
                        <a:rPr lang="ru-RU" sz="1200" baseline="0" dirty="0" smtClean="0"/>
                        <a:t> м</a:t>
                      </a:r>
                      <a:r>
                        <a:rPr lang="ru-RU" sz="1200" dirty="0" smtClean="0"/>
                        <a:t>ероприятие по цифровой</a:t>
                      </a:r>
                      <a:r>
                        <a:rPr lang="ru-RU" sz="1200" baseline="0" dirty="0" smtClean="0"/>
                        <a:t> грамотности  о возможностях </a:t>
                      </a:r>
                      <a:r>
                        <a:rPr lang="ru-RU" sz="1200" baseline="0" dirty="0" err="1" smtClean="0"/>
                        <a:t>мессенджера</a:t>
                      </a:r>
                      <a:r>
                        <a:rPr lang="ru-RU" sz="1200" baseline="0" dirty="0" smtClean="0"/>
                        <a:t> МАХ. </a:t>
                      </a:r>
                    </a:p>
                    <a:p>
                      <a:endParaRPr lang="ru-RU" sz="1200" baseline="0" dirty="0" smtClean="0"/>
                    </a:p>
                    <a:p>
                      <a:r>
                        <a:rPr lang="ru-RU" sz="1200" baseline="0" dirty="0" smtClean="0"/>
                        <a:t>Лекция с РОЗ «Откуда мы родом» 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9:15</a:t>
                      </a:r>
                    </a:p>
                    <a:p>
                      <a:endParaRPr lang="ru-RU" sz="1200" dirty="0" smtClean="0"/>
                    </a:p>
                    <a:p>
                      <a:endParaRPr lang="ru-RU" sz="1200" dirty="0" smtClean="0"/>
                    </a:p>
                    <a:p>
                      <a:r>
                        <a:rPr lang="ru-RU" sz="1200" dirty="0" smtClean="0"/>
                        <a:t>10:00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35241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22.05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Мастер класс по настольным играм. (шашки,</a:t>
                      </a:r>
                      <a:r>
                        <a:rPr lang="ru-RU" sz="1200" baseline="0" dirty="0" smtClean="0"/>
                        <a:t> нарды, домино).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11:00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528220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25.05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Мероприятие приуроченное году Единства</a:t>
                      </a:r>
                      <a:r>
                        <a:rPr lang="ru-RU" sz="1200" baseline="0" dirty="0" smtClean="0"/>
                        <a:t> народов России. Сказки народов мира.  Викторина по сказочным героям. (с участием учеников МБОУ СОШ №23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10:30</a:t>
                      </a:r>
                      <a:endParaRPr lang="ru-RU" sz="1200" dirty="0"/>
                    </a:p>
                  </a:txBody>
                  <a:tcPr/>
                </a:tc>
              </a:tr>
              <a:tr h="370208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26.05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Творческая встреча поэтов Октябрьского</a:t>
                      </a:r>
                      <a:r>
                        <a:rPr lang="ru-RU" sz="1200" baseline="0" dirty="0" smtClean="0"/>
                        <a:t> района.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11:00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528220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27.05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Познавательное</a:t>
                      </a:r>
                      <a:r>
                        <a:rPr lang="ru-RU" sz="1200" baseline="0" dirty="0" smtClean="0"/>
                        <a:t> мероприятие» Беседы по книгам» приуроченный к общероссийскому дню библиотек.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11:00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459049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29.05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Урок рукоделия.</a:t>
                      </a:r>
                      <a:r>
                        <a:rPr lang="ru-RU" sz="1200" baseline="0" dirty="0" smtClean="0"/>
                        <a:t> «Вяжем душой»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10:00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</a:tbl>
          </a:graphicData>
        </a:graphic>
      </p:graphicFrame>
      <p:pic>
        <p:nvPicPr>
          <p:cNvPr id="46" name="Рисунок 45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326</TotalTime>
  <Words>425</Words>
  <Application>Microsoft Office PowerPoint</Application>
  <PresentationFormat>Произвольный</PresentationFormat>
  <Paragraphs>95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МАЙ 2026</vt:lpstr>
      <vt:lpstr>МЕРОПРИЯТИЯ на МАЙ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071KantorAM</cp:lastModifiedBy>
  <cp:revision>37</cp:revision>
  <dcterms:created xsi:type="dcterms:W3CDTF">2025-11-06T11:20:25Z</dcterms:created>
  <dcterms:modified xsi:type="dcterms:W3CDTF">2026-04-29T14:49:41Z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