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2172" y="9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 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282357"/>
              </p:ext>
            </p:extLst>
          </p:nvPr>
        </p:nvGraphicFramePr>
        <p:xfrm>
          <a:off x="349250" y="1841500"/>
          <a:ext cx="6975037" cy="8647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543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2400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8560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27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3776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05.05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Изготовление «сухих душей» для участников СВО на площадке добровольческого клуба</a:t>
                      </a:r>
                      <a:r>
                        <a:rPr lang="ru-RU" sz="1600" b="0" baseline="0" dirty="0">
                          <a:latin typeface="Times New Roman" pitchFamily="18" charset="0"/>
                          <a:cs typeface="Times New Roman" pitchFamily="18" charset="0"/>
                        </a:rPr>
                        <a:t> «Труженики тыла»</a:t>
                      </a:r>
                    </a:p>
                    <a:p>
                      <a:r>
                        <a:rPr lang="ru-RU" sz="1600" b="0" baseline="0" dirty="0">
                          <a:latin typeface="Times New Roman" pitchFamily="18" charset="0"/>
                          <a:cs typeface="Times New Roman" pitchFamily="18" charset="0"/>
                        </a:rPr>
                        <a:t>Мероприятия по интересам: «</a:t>
                      </a:r>
                      <a:r>
                        <a:rPr lang="ru-RU" sz="1600" b="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Нейрогимнастика</a:t>
                      </a:r>
                      <a:r>
                        <a:rPr lang="ru-RU" sz="1600" b="0" baseline="0" dirty="0">
                          <a:latin typeface="Times New Roman" pitchFamily="18" charset="0"/>
                          <a:cs typeface="Times New Roman" pitchFamily="18" charset="0"/>
                        </a:rPr>
                        <a:t> для активного долголетия»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1193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07.05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Праздничный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концерт, посвященный Дню Победы  9 Мая в ВОВ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Бессмертный полк –онлайн: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baseline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«Соберем </a:t>
                      </a:r>
                      <a:r>
                        <a:rPr lang="ru-RU" sz="16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героев в одном строю»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27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08.05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Дню Победы 9 мая в ВОВ: «Май 45-го, дошли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!»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77696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по интересам:»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Нейрогимнастика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активного долголетия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Литературный час, посвященный году единства народов России- «Народов много- страна одна»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636014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 участием Всероссийской партии «Единая Россия» на тему «Выборы 2026 года»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Изготовление «сухих душей для участников СВО на площадке добровольческого клуба «Труженики тыла»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6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894332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Литературный час, посвященный  русскому писателю, драматургу М.А. Булгакову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по обучению навыкам финансового планирования, повышению финансовой,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цифровой,правовой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медиаграмотности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«Программа долгосрочных сбережений»</a:t>
                      </a:r>
                    </a:p>
                    <a:p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5">
            <a:extLst>
              <a:ext uri="{FF2B5EF4-FFF2-40B4-BE49-F238E27FC236}">
                <a16:creationId xmlns:a16="http://schemas.microsoft.com/office/drawing/2014/main" xmlns="" id="{577817FE-8F9F-09F1-2DFD-ED728C122E67}"/>
              </a:ext>
            </a:extLst>
          </p:cNvPr>
          <p:cNvSpPr/>
          <p:nvPr/>
        </p:nvSpPr>
        <p:spPr>
          <a:xfrm>
            <a:off x="106323" y="7319022"/>
            <a:ext cx="7345680" cy="3374378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3">
            <a:extLst>
              <a:ext uri="{FF2B5EF4-FFF2-40B4-BE49-F238E27FC236}">
                <a16:creationId xmlns:a16="http://schemas.microsoft.com/office/drawing/2014/main" xmlns="" id="{83662C10-BFD9-5777-44F0-42C92D8E8AC6}"/>
              </a:ext>
            </a:extLst>
          </p:cNvPr>
          <p:cNvSpPr txBox="1"/>
          <p:nvPr/>
        </p:nvSpPr>
        <p:spPr>
          <a:xfrm>
            <a:off x="577850" y="8424288"/>
            <a:ext cx="5114290" cy="21802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: Клиентская служба (на правах отдела) в г.Батайске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г.Батайск, ул. Энгельса,200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86354-56137,4107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 Беляк Г.В.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4D60288B-FB72-D750-E327-A3C73869AA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9" name="object 45">
            <a:extLst>
              <a:ext uri="{FF2B5EF4-FFF2-40B4-BE49-F238E27FC236}">
                <a16:creationId xmlns:a16="http://schemas.microsoft.com/office/drawing/2014/main" xmlns="" id="{1D77ED3A-55A2-F622-FEC9-19EA131E81CB}"/>
              </a:ext>
            </a:extLst>
          </p:cNvPr>
          <p:cNvSpPr txBox="1"/>
          <p:nvPr/>
        </p:nvSpPr>
        <p:spPr>
          <a:xfrm>
            <a:off x="5280571" y="8967053"/>
            <a:ext cx="2300326" cy="35612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2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2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 Ростовской области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xmlns="" id="{5390C5A9-2EC0-4527-624F-443FFF165C40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11" name="object 36">
              <a:extLst>
                <a:ext uri="{FF2B5EF4-FFF2-40B4-BE49-F238E27FC236}">
                  <a16:creationId xmlns:a16="http://schemas.microsoft.com/office/drawing/2014/main" xmlns="" id="{C9AFA6FC-A0FF-A16D-C2E3-B3AF4B2BF06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2" name="object 37">
              <a:extLst>
                <a:ext uri="{FF2B5EF4-FFF2-40B4-BE49-F238E27FC236}">
                  <a16:creationId xmlns:a16="http://schemas.microsoft.com/office/drawing/2014/main" xmlns="" id="{866E707E-5596-A5D7-050E-4B47A93A7123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38">
              <a:extLst>
                <a:ext uri="{FF2B5EF4-FFF2-40B4-BE49-F238E27FC236}">
                  <a16:creationId xmlns:a16="http://schemas.microsoft.com/office/drawing/2014/main" xmlns="" id="{13D95AC7-A221-9B1E-15A9-134962930AE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4" name="object 39">
              <a:extLst>
                <a:ext uri="{FF2B5EF4-FFF2-40B4-BE49-F238E27FC236}">
                  <a16:creationId xmlns:a16="http://schemas.microsoft.com/office/drawing/2014/main" xmlns="" id="{207180C7-280D-AB38-FD71-DEE0063F2ABA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5" name="object 40">
              <a:extLst>
                <a:ext uri="{FF2B5EF4-FFF2-40B4-BE49-F238E27FC236}">
                  <a16:creationId xmlns:a16="http://schemas.microsoft.com/office/drawing/2014/main" xmlns="" id="{277ADDE9-169D-262F-2A71-CE42DC4E34AA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6" name="object 41">
              <a:extLst>
                <a:ext uri="{FF2B5EF4-FFF2-40B4-BE49-F238E27FC236}">
                  <a16:creationId xmlns:a16="http://schemas.microsoft.com/office/drawing/2014/main" xmlns="" id="{E23C02BA-4F08-D590-B91C-133B4D051A83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17" name="object 48">
            <a:extLst>
              <a:ext uri="{FF2B5EF4-FFF2-40B4-BE49-F238E27FC236}">
                <a16:creationId xmlns:a16="http://schemas.microsoft.com/office/drawing/2014/main" xmlns="" id="{041F18DA-26F8-70FF-2CA0-429DCF8E1981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29408" y="8030541"/>
            <a:ext cx="601642" cy="516559"/>
          </a:xfrm>
          <a:prstGeom prst="rect">
            <a:avLst/>
          </a:prstGeom>
        </p:spPr>
      </p:pic>
      <p:sp>
        <p:nvSpPr>
          <p:cNvPr id="18" name="object 44">
            <a:extLst>
              <a:ext uri="{FF2B5EF4-FFF2-40B4-BE49-F238E27FC236}">
                <a16:creationId xmlns:a16="http://schemas.microsoft.com/office/drawing/2014/main" xmlns="" id="{B83B663A-26CD-F9FD-6F06-56D598F85D6C}"/>
              </a:ext>
            </a:extLst>
          </p:cNvPr>
          <p:cNvSpPr txBox="1"/>
          <p:nvPr/>
        </p:nvSpPr>
        <p:spPr>
          <a:xfrm>
            <a:off x="2787650" y="7547224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just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 18:00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>
                <a:solidFill>
                  <a:srgbClr val="58595B"/>
                </a:solidFill>
                <a:latin typeface="Calibri"/>
                <a:cs typeface="Calibri"/>
              </a:rPr>
              <a:t>                 п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ятница 08:00-16:45</a:t>
            </a:r>
            <a:endParaRPr sz="1600" dirty="0">
              <a:latin typeface="Calibri"/>
              <a:cs typeface="Calibri"/>
            </a:endParaRPr>
          </a:p>
        </p:txBody>
      </p:sp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xmlns="" id="{DAD7B0B6-E08D-604D-C9DE-6187A5363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084565"/>
              </p:ext>
            </p:extLst>
          </p:nvPr>
        </p:nvGraphicFramePr>
        <p:xfrm>
          <a:off x="349250" y="415276"/>
          <a:ext cx="6975037" cy="6760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543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2400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8560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431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48311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Онлайн-лекция:Консультирование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 правовым вопросам в компетенции СФР (в форме ВКС)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Профилактическое мероприятие по предотвращению мошенничества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«Как не стать жертвой мошенников» (по материалам МВД России)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l"/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1207183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РГО «Знание»-»Откуда мы родом: пишем историю семьи вместе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Пример активной жизни на пенсии «Увлекательное рукоделие»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483110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26.05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«Последнему звонку» - «Здравствуй лето»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Экскурсия в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музей истории города Батайска: зал Индонезии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6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207183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28.05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Женский день: «Мой элегантный возраст»</a:t>
                      </a:r>
                    </a:p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о продвижении электронных сервисов и формированию электронных удостоверений в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мессенджере</a:t>
                      </a:r>
                      <a:r>
                        <a:rPr lang="ru-RU" sz="16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МАХ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655328"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29.05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Литературный час к дню рождения писателя:</a:t>
                      </a:r>
                      <a:r>
                        <a:rPr lang="ru-RU" sz="1600" b="0" baseline="0" dirty="0">
                          <a:latin typeface="Times New Roman" pitchFamily="18" charset="0"/>
                          <a:cs typeface="Times New Roman" pitchFamily="18" charset="0"/>
                        </a:rPr>
                        <a:t> «Михаил Шолохов-Мировая слава Дона»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95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</TotalTime>
  <Words>357</Words>
  <Application>Microsoft Office PowerPoint</Application>
  <PresentationFormat>Произвольный</PresentationFormat>
  <Paragraphs>82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Беляк Галина Викторовна</cp:lastModifiedBy>
  <cp:revision>92</cp:revision>
  <dcterms:created xsi:type="dcterms:W3CDTF">2025-11-06T11:20:25Z</dcterms:created>
  <dcterms:modified xsi:type="dcterms:W3CDTF">2026-04-28T07:02:33Z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