
<file path=[Content_Types].xml><?xml version="1.0" encoding="utf-8"?>
<Types xmlns="http://schemas.openxmlformats.org/package/2006/content-types"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7556500" cy="10693400"/>
  <p:notesSz cx="6858000" cy="9947275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2370" y="4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393" cy="496643"/>
          </a:xfrm>
          <a:prstGeom prst="rect">
            <a:avLst/>
          </a:prstGeom>
        </p:spPr>
        <p:txBody>
          <a:bodyPr vert="horz" lIns="92610" tIns="46305" rIns="92610" bIns="4630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3991" y="0"/>
            <a:ext cx="2972392" cy="496643"/>
          </a:xfrm>
          <a:prstGeom prst="rect">
            <a:avLst/>
          </a:prstGeom>
        </p:spPr>
        <p:txBody>
          <a:bodyPr vert="horz" lIns="92610" tIns="46305" rIns="92610" bIns="46305" rtlCol="0"/>
          <a:lstStyle>
            <a:lvl1pPr algn="r">
              <a:defRPr sz="1200"/>
            </a:lvl1pPr>
          </a:lstStyle>
          <a:p>
            <a:fld id="{ABDD46FF-3359-423A-8AA8-B76A554A282F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46125"/>
            <a:ext cx="26352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10" tIns="46305" rIns="92610" bIns="4630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316" y="4724516"/>
            <a:ext cx="5487370" cy="4476193"/>
          </a:xfrm>
          <a:prstGeom prst="rect">
            <a:avLst/>
          </a:prstGeom>
        </p:spPr>
        <p:txBody>
          <a:bodyPr vert="horz" lIns="92610" tIns="46305" rIns="92610" bIns="4630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7428"/>
            <a:ext cx="2972393" cy="498244"/>
          </a:xfrm>
          <a:prstGeom prst="rect">
            <a:avLst/>
          </a:prstGeom>
        </p:spPr>
        <p:txBody>
          <a:bodyPr vert="horz" lIns="92610" tIns="46305" rIns="92610" bIns="4630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3991" y="9447428"/>
            <a:ext cx="2972392" cy="498244"/>
          </a:xfrm>
          <a:prstGeom prst="rect">
            <a:avLst/>
          </a:prstGeom>
        </p:spPr>
        <p:txBody>
          <a:bodyPr vert="horz" lIns="92610" tIns="46305" rIns="92610" bIns="46305" rtlCol="0" anchor="b"/>
          <a:lstStyle>
            <a:lvl1pPr algn="r">
              <a:defRPr sz="1200"/>
            </a:lvl1pPr>
          </a:lstStyle>
          <a:p>
            <a:fld id="{A2342FF8-CB28-460B-9D44-29EC99B35F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95522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42FF8-CB28-460B-9D44-29EC99B35F9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42FF8-CB28-460B-9D44-29EC99B35F9E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6.png"/><Relationship Id="rId18" Type="http://schemas.openxmlformats.org/officeDocument/2006/relationships/image" Target="../media/image11.png"/><Relationship Id="rId3" Type="http://schemas.openxmlformats.org/officeDocument/2006/relationships/image" Target="../media/image1.png"/><Relationship Id="rId21" Type="http://schemas.openxmlformats.org/officeDocument/2006/relationships/image" Target="../media/image14.png"/><Relationship Id="rId7" Type="http://schemas.openxmlformats.org/officeDocument/2006/relationships/image" Target="../media/image19.png"/><Relationship Id="rId12" Type="http://schemas.openxmlformats.org/officeDocument/2006/relationships/image" Target="../media/image5.png"/><Relationship Id="rId1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9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4.png"/><Relationship Id="rId5" Type="http://schemas.openxmlformats.org/officeDocument/2006/relationships/image" Target="../media/image17.png"/><Relationship Id="rId15" Type="http://schemas.openxmlformats.org/officeDocument/2006/relationships/image" Target="../media/image8.png"/><Relationship Id="rId10" Type="http://schemas.openxmlformats.org/officeDocument/2006/relationships/image" Target="../media/image3.png"/><Relationship Id="rId19" Type="http://schemas.openxmlformats.org/officeDocument/2006/relationships/image" Target="../media/image12.png"/><Relationship Id="rId4" Type="http://schemas.openxmlformats.org/officeDocument/2006/relationships/image" Target="../media/image16.png"/><Relationship Id="rId9" Type="http://schemas.openxmlformats.org/officeDocument/2006/relationships/image" Target="../media/image2.png"/><Relationship Id="rId14" Type="http://schemas.openxmlformats.org/officeDocument/2006/relationships/image" Target="../media/image7.png"/><Relationship Id="rId22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83050" y="0"/>
            <a:ext cx="3473450" cy="1536700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480299"/>
            <a:ext cx="7172207" cy="3103975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68850" y="241300"/>
            <a:ext cx="2438399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z="2000" spc="-10" dirty="0"/>
              <a:t>МЕРОПРИЯТИЯ </a:t>
            </a:r>
            <a:r>
              <a:rPr sz="2000"/>
              <a:t>НА</a:t>
            </a:r>
            <a:r>
              <a:rPr sz="2000" spc="-5"/>
              <a:t> </a:t>
            </a:r>
            <a:r>
              <a:rPr lang="ru-RU" sz="2000" spc="-5" dirty="0" smtClean="0"/>
              <a:t/>
            </a:r>
            <a:br>
              <a:rPr lang="ru-RU" sz="2000" spc="-5" dirty="0" smtClean="0"/>
            </a:br>
            <a:r>
              <a:rPr lang="ru-RU" sz="2000" spc="-5" dirty="0" smtClean="0"/>
              <a:t>СЕНТЯБРЬ</a:t>
            </a:r>
            <a:endParaRPr sz="2200" spc="-10" dirty="0"/>
          </a:p>
          <a:p>
            <a:pPr marR="5080" algn="r">
              <a:lnSpc>
                <a:spcPts val="2700"/>
              </a:lnSpc>
            </a:pPr>
            <a:r>
              <a:rPr sz="2000" spc="-20" dirty="0"/>
              <a:t>202</a:t>
            </a:r>
            <a:r>
              <a:rPr lang="ru-RU" sz="2000" spc="-20" dirty="0"/>
              <a:t>6</a:t>
            </a:r>
            <a:endParaRPr sz="2000"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928100"/>
            <a:ext cx="5114290" cy="1399935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16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16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16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smtClean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КС (на правах отдела)в                                             </a:t>
            </a:r>
            <a:r>
              <a:rPr lang="ru-RU" sz="13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Верхнедонском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районе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 :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ул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.Советская  24, ст.Казанская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8(86364)31-9-28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Коваленко О.С.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549650" y="8851900"/>
            <a:ext cx="2514600" cy="777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lang="ru-RU" sz="1100" b="1" dirty="0" smtClean="0">
                <a:solidFill>
                  <a:srgbClr val="58595B"/>
                </a:solidFill>
                <a:latin typeface="Calibri"/>
                <a:cs typeface="Calibri"/>
              </a:rPr>
              <a:t>                </a:t>
            </a:r>
            <a:r>
              <a:rPr sz="1100" b="1" smtClean="0">
                <a:solidFill>
                  <a:schemeClr val="bg1"/>
                </a:solidFill>
                <a:latin typeface="Calibri"/>
                <a:cs typeface="Calibri"/>
              </a:rPr>
              <a:t>Время</a:t>
            </a:r>
            <a:r>
              <a:rPr sz="1100" b="1" spc="-65" smtClean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100" b="1" spc="-10">
                <a:solidFill>
                  <a:schemeClr val="bg1"/>
                </a:solidFill>
                <a:latin typeface="Calibri"/>
                <a:cs typeface="Calibri"/>
              </a:rPr>
              <a:t>работы</a:t>
            </a:r>
            <a:r>
              <a:rPr sz="1100" b="1" spc="-10" smtClean="0">
                <a:solidFill>
                  <a:schemeClr val="bg1"/>
                </a:solidFill>
                <a:latin typeface="Calibri"/>
                <a:cs typeface="Calibri"/>
              </a:rPr>
              <a:t>:</a:t>
            </a:r>
            <a:r>
              <a:rPr lang="ru-RU" sz="1100" b="1" spc="-10" dirty="0" smtClean="0">
                <a:solidFill>
                  <a:schemeClr val="bg1"/>
                </a:solidFill>
                <a:latin typeface="Calibri"/>
                <a:cs typeface="Calibri"/>
              </a:rPr>
              <a:t>                       </a:t>
            </a:r>
            <a:r>
              <a:rPr sz="1100" b="1" spc="-10" smtClean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ru-RU" sz="1100" b="1" spc="-10" dirty="0" smtClean="0">
                <a:solidFill>
                  <a:schemeClr val="bg1"/>
                </a:solidFill>
                <a:latin typeface="Calibri"/>
                <a:cs typeface="Calibri"/>
              </a:rPr>
              <a:t>                                   </a:t>
            </a:r>
            <a:r>
              <a:rPr lang="ru-RU" sz="1100" b="1" spc="-10" dirty="0" err="1" smtClean="0">
                <a:solidFill>
                  <a:schemeClr val="bg1"/>
                </a:solidFill>
                <a:latin typeface="Calibri"/>
                <a:cs typeface="Calibri"/>
              </a:rPr>
              <a:t>п</a:t>
            </a:r>
            <a:r>
              <a:rPr sz="1100" b="1" spc="-10" smtClean="0">
                <a:solidFill>
                  <a:schemeClr val="bg1"/>
                </a:solidFill>
                <a:latin typeface="Calibri"/>
                <a:cs typeface="Calibri"/>
              </a:rPr>
              <a:t>онедельник </a:t>
            </a:r>
            <a:r>
              <a:rPr sz="1100" b="1">
                <a:solidFill>
                  <a:schemeClr val="bg1"/>
                </a:solidFill>
                <a:latin typeface="Calibri"/>
                <a:cs typeface="Calibri"/>
              </a:rPr>
              <a:t>–</a:t>
            </a:r>
            <a:r>
              <a:rPr sz="1100" b="1" spc="-1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ru-RU" sz="1100" b="1" dirty="0" smtClean="0">
                <a:solidFill>
                  <a:schemeClr val="bg1"/>
                </a:solidFill>
                <a:latin typeface="Calibri"/>
                <a:cs typeface="Calibri"/>
              </a:rPr>
              <a:t>четверг</a:t>
            </a:r>
            <a:r>
              <a:rPr sz="1100" b="1" spc="-10" smtClean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ru-RU" sz="1100" b="1" dirty="0" smtClean="0">
                <a:solidFill>
                  <a:schemeClr val="bg1"/>
                </a:solidFill>
                <a:latin typeface="Calibri"/>
                <a:cs typeface="Calibri"/>
              </a:rPr>
              <a:t>08</a:t>
            </a:r>
            <a:r>
              <a:rPr sz="1100" b="1" smtClean="0">
                <a:solidFill>
                  <a:schemeClr val="bg1"/>
                </a:solidFill>
                <a:latin typeface="Calibri"/>
                <a:cs typeface="Calibri"/>
              </a:rPr>
              <a:t>:</a:t>
            </a:r>
            <a:r>
              <a:rPr lang="ru-RU" sz="1100" b="1" dirty="0" smtClean="0">
                <a:solidFill>
                  <a:schemeClr val="bg1"/>
                </a:solidFill>
                <a:latin typeface="Calibri"/>
                <a:cs typeface="Calibri"/>
              </a:rPr>
              <a:t>0</a:t>
            </a:r>
            <a:r>
              <a:rPr sz="1100" b="1" smtClean="0">
                <a:solidFill>
                  <a:schemeClr val="bg1"/>
                </a:solidFill>
                <a:latin typeface="Calibri"/>
                <a:cs typeface="Calibri"/>
              </a:rPr>
              <a:t>0</a:t>
            </a:r>
            <a:r>
              <a:rPr sz="1100" b="1" spc="-5" smtClean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100" b="1">
                <a:solidFill>
                  <a:schemeClr val="bg1"/>
                </a:solidFill>
                <a:latin typeface="Calibri"/>
                <a:cs typeface="Calibri"/>
              </a:rPr>
              <a:t>–</a:t>
            </a:r>
            <a:r>
              <a:rPr sz="1100" b="1" spc="-15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100" b="1" spc="-20" smtClean="0">
                <a:solidFill>
                  <a:schemeClr val="bg1"/>
                </a:solidFill>
                <a:latin typeface="Calibri"/>
                <a:cs typeface="Calibri"/>
              </a:rPr>
              <a:t>1</a:t>
            </a:r>
            <a:r>
              <a:rPr lang="ru-RU" sz="1100" b="1" spc="-20" dirty="0" smtClean="0">
                <a:solidFill>
                  <a:schemeClr val="bg1"/>
                </a:solidFill>
                <a:latin typeface="Calibri"/>
                <a:cs typeface="Calibri"/>
              </a:rPr>
              <a:t>8:0</a:t>
            </a:r>
            <a:r>
              <a:rPr sz="1100" b="1" spc="-20" smtClean="0">
                <a:solidFill>
                  <a:schemeClr val="bg1"/>
                </a:solidFill>
                <a:latin typeface="Calibri"/>
                <a:cs typeface="Calibri"/>
              </a:rPr>
              <a:t>0</a:t>
            </a:r>
            <a:r>
              <a:rPr lang="ru-RU" sz="1100" b="1" spc="-20" dirty="0" smtClean="0">
                <a:solidFill>
                  <a:schemeClr val="bg1"/>
                </a:solidFill>
                <a:latin typeface="Calibri"/>
                <a:cs typeface="Calibri"/>
              </a:rPr>
              <a:t>                                         пятница 08:00 - 16.45</a:t>
            </a: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80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800" spc="45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Ростовской</a:t>
            </a:r>
            <a:r>
              <a:rPr sz="800" spc="50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349250" y="317500"/>
            <a:ext cx="2971800" cy="990600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8089900"/>
            <a:ext cx="854708" cy="663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54258449"/>
              </p:ext>
            </p:extLst>
          </p:nvPr>
        </p:nvGraphicFramePr>
        <p:xfrm>
          <a:off x="0" y="1703362"/>
          <a:ext cx="7556501" cy="54727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54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6086702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906259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497705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43569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+mn-lt"/>
                          <a:cs typeface="Calibri"/>
                        </a:rPr>
                        <a:t>01.09</a:t>
                      </a:r>
                      <a:endParaRPr lang="ru-RU" sz="12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baseline="0" dirty="0" smtClean="0">
                          <a:latin typeface="+mn-lt"/>
                          <a:cs typeface="Calibri Light"/>
                        </a:rPr>
                        <a:t> « В </a:t>
                      </a:r>
                      <a:r>
                        <a:rPr lang="ru-RU" sz="1200" b="0" dirty="0" smtClean="0">
                          <a:latin typeface="+mn-lt"/>
                          <a:cs typeface="Calibri Light"/>
                        </a:rPr>
                        <a:t>кругу друзей  » Мероприятие  посвященное «Дню</a:t>
                      </a:r>
                      <a:r>
                        <a:rPr lang="ru-RU" sz="1200" b="0" baseline="0" dirty="0" smtClean="0">
                          <a:latin typeface="+mn-lt"/>
                          <a:cs typeface="Calibri Light"/>
                        </a:rPr>
                        <a:t> знаний».</a:t>
                      </a:r>
                      <a:endParaRPr lang="ru-RU" sz="1200" b="0" dirty="0" smtClean="0">
                        <a:latin typeface="+mn-lt"/>
                        <a:cs typeface="Calibri Light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+mn-lt"/>
                        </a:rPr>
                        <a:t>10:00</a:t>
                      </a:r>
                      <a:endParaRPr lang="ru-RU" sz="1200" b="0" dirty="0">
                        <a:latin typeface="+mn-lt"/>
                      </a:endParaRPr>
                    </a:p>
                  </a:txBody>
                  <a:tcPr/>
                </a:tc>
              </a:tr>
              <a:tr h="27624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 Уроки цифровой грамотности</a:t>
                      </a:r>
                      <a:r>
                        <a:rPr lang="ru-RU" sz="1200" baseline="0" dirty="0" smtClean="0"/>
                        <a:t> – Всё о </a:t>
                      </a:r>
                      <a:r>
                        <a:rPr lang="en-US" sz="1200" baseline="0" dirty="0" smtClean="0"/>
                        <a:t>MAX</a:t>
                      </a:r>
                      <a:r>
                        <a:rPr lang="ru-RU" sz="1200" baseline="0" dirty="0" smtClean="0"/>
                        <a:t> .</a:t>
                      </a:r>
                      <a:endParaRPr lang="ru-RU" sz="12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+mn-lt"/>
                        </a:rPr>
                        <a:t>11:00</a:t>
                      </a:r>
                      <a:endParaRPr lang="ru-RU" sz="1200" b="0" dirty="0">
                        <a:latin typeface="+mn-lt"/>
                      </a:endParaRPr>
                    </a:p>
                  </a:txBody>
                  <a:tcPr/>
                </a:tc>
              </a:tr>
              <a:tr h="43569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+mn-lt"/>
                          <a:cs typeface="Calibri"/>
                        </a:rPr>
                        <a:t>03.09</a:t>
                      </a:r>
                      <a:endParaRPr lang="ru-RU" sz="12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+mn-lt"/>
                          <a:cs typeface="Calibri Light"/>
                        </a:rPr>
                        <a:t>Лекция с РО Знание « Голосуем сердцем- воспитываем примером : выборы в  России»</a:t>
                      </a:r>
                      <a:endParaRPr lang="ru-RU" sz="12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+mn-lt"/>
                        </a:rPr>
                        <a:t>10:00</a:t>
                      </a:r>
                      <a:endParaRPr lang="ru-RU" sz="1200" b="0" dirty="0">
                        <a:latin typeface="+mn-lt"/>
                      </a:endParaRPr>
                    </a:p>
                  </a:txBody>
                  <a:tcPr/>
                </a:tc>
              </a:tr>
              <a:tr h="26808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+mn-lt"/>
                          <a:cs typeface="Calibri"/>
                        </a:rPr>
                        <a:t>04.09</a:t>
                      </a:r>
                      <a:endParaRPr lang="ru-RU" sz="12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Мероприятие с участием партии</a:t>
                      </a:r>
                      <a:r>
                        <a:rPr lang="ru-RU" sz="12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 </a:t>
                      </a:r>
                      <a:r>
                        <a:rPr lang="ru-RU" sz="12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«Единая</a:t>
                      </a:r>
                      <a:r>
                        <a:rPr lang="ru-RU" sz="12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  Россия» -о</a:t>
                      </a:r>
                      <a:r>
                        <a:rPr lang="ru-RU" sz="1200" b="0" dirty="0" smtClean="0">
                          <a:latin typeface="+mn-lt"/>
                          <a:cs typeface="Calibri Light"/>
                        </a:rPr>
                        <a:t>рганизация помощи  УСВ</a:t>
                      </a:r>
                      <a:r>
                        <a:rPr lang="ru-RU" sz="1200" b="0" baseline="0" dirty="0" smtClean="0">
                          <a:latin typeface="+mn-lt"/>
                          <a:cs typeface="Calibri Light"/>
                        </a:rPr>
                        <a:t>О .                                                                  </a:t>
                      </a:r>
                      <a:endParaRPr lang="ru-RU" sz="12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+mn-lt"/>
                        </a:rPr>
                        <a:t>10:00</a:t>
                      </a:r>
                      <a:endParaRPr lang="ru-RU" sz="1200" b="0" dirty="0">
                        <a:latin typeface="+mn-lt"/>
                      </a:endParaRPr>
                    </a:p>
                  </a:txBody>
                  <a:tcPr/>
                </a:tc>
              </a:tr>
              <a:tr h="30071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Проведение  профилактических  мероприятий по предотвращению мошенничества.</a:t>
                      </a:r>
                      <a:endParaRPr lang="ru-RU" sz="12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+mn-lt"/>
                        </a:rPr>
                        <a:t>11:00</a:t>
                      </a:r>
                      <a:endParaRPr lang="ru-RU" sz="1200" b="0" dirty="0">
                        <a:latin typeface="+mn-lt"/>
                      </a:endParaRPr>
                    </a:p>
                  </a:txBody>
                  <a:tcPr/>
                </a:tc>
              </a:tr>
              <a:tr h="43569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07.09</a:t>
                      </a:r>
                      <a:endParaRPr lang="ru-RU" sz="12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+mn-lt"/>
                          <a:cs typeface="Calibri Light"/>
                        </a:rPr>
                        <a:t>«</a:t>
                      </a:r>
                      <a:r>
                        <a:rPr lang="ru-RU" sz="1200" b="0" dirty="0" err="1" smtClean="0">
                          <a:latin typeface="+mn-lt"/>
                          <a:cs typeface="Calibri Light"/>
                        </a:rPr>
                        <a:t>Вместе-целая</a:t>
                      </a:r>
                      <a:r>
                        <a:rPr lang="ru-RU" sz="1200" b="0" dirty="0" smtClean="0">
                          <a:latin typeface="+mn-lt"/>
                          <a:cs typeface="Calibri Light"/>
                        </a:rPr>
                        <a:t> страна»-знакомство с культурой и бытом других регионов.</a:t>
                      </a:r>
                      <a:endParaRPr lang="ru-RU" sz="12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+mn-lt"/>
                        </a:rPr>
                        <a:t>10:00</a:t>
                      </a:r>
                      <a:endParaRPr lang="ru-RU" sz="12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27624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+mn-lt"/>
                          <a:cs typeface="Calibri Light"/>
                        </a:rPr>
                        <a:t>Уроки цифровой грамотности- Все о </a:t>
                      </a:r>
                      <a:r>
                        <a:rPr lang="ru-RU" sz="1200" b="0" smtClean="0">
                          <a:latin typeface="+mn-lt"/>
                          <a:cs typeface="Calibri Light"/>
                        </a:rPr>
                        <a:t>МАХ- формирование электронных</a:t>
                      </a:r>
                      <a:r>
                        <a:rPr lang="ru-RU" sz="1200" b="0" baseline="0" smtClean="0">
                          <a:latin typeface="+mn-lt"/>
                          <a:cs typeface="Calibri Light"/>
                        </a:rPr>
                        <a:t> </a:t>
                      </a:r>
                      <a:r>
                        <a:rPr lang="ru-RU" sz="1200" b="0" baseline="0" dirty="0" smtClean="0">
                          <a:latin typeface="+mn-lt"/>
                          <a:cs typeface="Calibri Light"/>
                        </a:rPr>
                        <a:t>удостоверений в приложении.</a:t>
                      </a:r>
                      <a:endParaRPr lang="ru-RU" sz="12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+mn-lt"/>
                        </a:rPr>
                        <a:t>11:00</a:t>
                      </a:r>
                      <a:endParaRPr lang="ru-RU" sz="1200" b="0" dirty="0">
                        <a:latin typeface="+mn-lt"/>
                      </a:endParaRPr>
                    </a:p>
                  </a:txBody>
                  <a:tcPr/>
                </a:tc>
              </a:tr>
              <a:tr h="43569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+mn-lt"/>
                          <a:cs typeface="Calibri"/>
                        </a:rPr>
                        <a:t>08.09</a:t>
                      </a:r>
                      <a:endParaRPr lang="ru-RU" sz="12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Мероприятие посвящённое Году  единства народов России -</a:t>
                      </a:r>
                      <a:r>
                        <a:rPr lang="ru-RU" sz="1200" b="0" dirty="0" smtClean="0"/>
                        <a:t>День языков народов России.</a:t>
                      </a:r>
                      <a:endParaRPr lang="ru-RU" sz="12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+mn-lt"/>
                        </a:rPr>
                        <a:t>11:00</a:t>
                      </a:r>
                      <a:endParaRPr lang="ru-RU" sz="1200" b="0" dirty="0">
                        <a:latin typeface="+mn-lt"/>
                      </a:endParaRPr>
                    </a:p>
                  </a:txBody>
                  <a:tcPr/>
                </a:tc>
              </a:tr>
              <a:tr h="290772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13.09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Культ-поход: концертная программа ДК посвященная</a:t>
                      </a:r>
                      <a:r>
                        <a:rPr lang="ru-RU" sz="1200" baseline="0" dirty="0" smtClean="0"/>
                        <a:t> Дню ст. Казанской.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10:00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30984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14.09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Мероприятие посвящённое Дню озера Байкал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11:00</a:t>
                      </a:r>
                      <a:endParaRPr lang="ru-RU" sz="1200" dirty="0"/>
                    </a:p>
                  </a:txBody>
                  <a:tcPr/>
                </a:tc>
              </a:tr>
              <a:tr h="261415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17.09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smtClean="0"/>
                        <a:t>Секрет</a:t>
                      </a:r>
                      <a:r>
                        <a:rPr lang="ru-RU" sz="1200" dirty="0" smtClean="0"/>
                        <a:t>ы  садовода – огородника . Обмен опытом.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261415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Беседы по гражданской безопасности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11:30</a:t>
                      </a:r>
                    </a:p>
                  </a:txBody>
                  <a:tcPr/>
                </a:tc>
              </a:tr>
              <a:tr h="261415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18.09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Мероприятие с участием партии</a:t>
                      </a:r>
                      <a:r>
                        <a:rPr lang="ru-RU" sz="12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 </a:t>
                      </a:r>
                      <a:r>
                        <a:rPr lang="ru-RU" sz="12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«Единая</a:t>
                      </a:r>
                      <a:r>
                        <a:rPr lang="ru-RU" sz="12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  Россия» -о</a:t>
                      </a:r>
                      <a:r>
                        <a:rPr lang="ru-RU" sz="1200" b="0" dirty="0" smtClean="0">
                          <a:latin typeface="+mn-lt"/>
                          <a:cs typeface="Calibri Light"/>
                        </a:rPr>
                        <a:t>рганизация помощи  УСВ</a:t>
                      </a:r>
                      <a:r>
                        <a:rPr lang="ru-RU" sz="1200" b="0" baseline="0" dirty="0" smtClean="0">
                          <a:latin typeface="+mn-lt"/>
                          <a:cs typeface="Calibri Light"/>
                        </a:rPr>
                        <a:t>О 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11:00</a:t>
                      </a:r>
                      <a:endParaRPr lang="ru-RU" sz="1200" dirty="0"/>
                    </a:p>
                  </a:txBody>
                  <a:tcPr/>
                </a:tc>
              </a:tr>
              <a:tr h="277763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22.09.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День осеннего равноденствия.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10:00</a:t>
                      </a: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46" name="Группа 45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547100"/>
            <a:ext cx="1147890" cy="152400"/>
            <a:chOff x="644464" y="8176450"/>
            <a:chExt cx="1147890" cy="132842"/>
          </a:xfrm>
        </p:grpSpPr>
        <p:pic>
          <p:nvPicPr>
            <p:cNvPr id="47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69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71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72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73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638298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64050" y="0"/>
            <a:ext cx="3092450" cy="1384301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96849" y="7404099"/>
            <a:ext cx="7260073" cy="3180175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547100"/>
            <a:ext cx="1147890" cy="152400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4" y="316976"/>
            <a:ext cx="238441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z="2000" spc="-10" dirty="0"/>
              <a:t>МЕРОПРИЯТИЯ </a:t>
            </a:r>
            <a:r>
              <a:rPr sz="2000"/>
              <a:t>НА</a:t>
            </a:r>
            <a:r>
              <a:rPr sz="2000" spc="-5"/>
              <a:t> </a:t>
            </a:r>
            <a:r>
              <a:rPr lang="ru-RU" sz="2000" spc="-5" dirty="0" smtClean="0"/>
              <a:t/>
            </a:r>
            <a:br>
              <a:rPr lang="ru-RU" sz="2000" spc="-5" dirty="0" smtClean="0"/>
            </a:br>
            <a:r>
              <a:rPr lang="ru-RU" sz="2000" spc="-5" dirty="0" smtClean="0"/>
              <a:t>СЕНТЯБРЬ</a:t>
            </a:r>
            <a:endParaRPr sz="2200" spc="-10" dirty="0"/>
          </a:p>
          <a:p>
            <a:pPr marR="5080" algn="r">
              <a:lnSpc>
                <a:spcPts val="2700"/>
              </a:lnSpc>
            </a:pPr>
            <a:r>
              <a:rPr sz="2000" spc="-20" dirty="0"/>
              <a:t>202</a:t>
            </a:r>
            <a:r>
              <a:rPr lang="ru-RU" sz="2000" spc="-20" dirty="0"/>
              <a:t>6</a:t>
            </a:r>
            <a:endParaRPr sz="2000"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9080500"/>
            <a:ext cx="5054350" cy="1399935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FFFFFF"/>
                </a:solidFill>
                <a:latin typeface="Calibri"/>
                <a:cs typeface="Calibri"/>
              </a:rPr>
              <a:t>ЖДЕМ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!</a:t>
            </a:r>
            <a:endParaRPr sz="16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smtClean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КС (на правах отдела)в                                                  </a:t>
            </a:r>
            <a:r>
              <a:rPr lang="ru-RU" sz="13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Верхнедонском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районе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 :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ул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.Советская  24, ст.Казанская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8(86364)31-9-28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Коваленко О.С.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625850" y="8775700"/>
            <a:ext cx="2362200" cy="777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lang="ru-RU" sz="1100" b="1" dirty="0" smtClean="0">
                <a:solidFill>
                  <a:schemeClr val="bg1"/>
                </a:solidFill>
                <a:latin typeface="Calibri"/>
                <a:cs typeface="Calibri"/>
              </a:rPr>
              <a:t>                </a:t>
            </a:r>
            <a:r>
              <a:rPr sz="1100" b="1" smtClean="0">
                <a:solidFill>
                  <a:schemeClr val="bg1"/>
                </a:solidFill>
                <a:latin typeface="Calibri"/>
                <a:cs typeface="Calibri"/>
              </a:rPr>
              <a:t>Время</a:t>
            </a:r>
            <a:r>
              <a:rPr sz="1100" b="1" spc="-65" smtClean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100" b="1" spc="-10">
                <a:solidFill>
                  <a:schemeClr val="bg1"/>
                </a:solidFill>
                <a:latin typeface="Calibri"/>
                <a:cs typeface="Calibri"/>
              </a:rPr>
              <a:t>работы</a:t>
            </a:r>
            <a:r>
              <a:rPr sz="1100" b="1" spc="-10" smtClean="0">
                <a:solidFill>
                  <a:schemeClr val="bg1"/>
                </a:solidFill>
                <a:latin typeface="Calibri"/>
                <a:cs typeface="Calibri"/>
              </a:rPr>
              <a:t>:</a:t>
            </a:r>
            <a:r>
              <a:rPr lang="ru-RU" sz="1100" b="1" spc="-10" dirty="0" smtClean="0">
                <a:solidFill>
                  <a:schemeClr val="bg1"/>
                </a:solidFill>
                <a:latin typeface="Calibri"/>
                <a:cs typeface="Calibri"/>
              </a:rPr>
              <a:t>         </a:t>
            </a:r>
            <a:r>
              <a:rPr lang="ru-RU" sz="11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             </a:t>
            </a:r>
            <a:r>
              <a:rPr sz="1100" b="1" spc="-1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1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                                </a:t>
            </a:r>
            <a:r>
              <a:rPr lang="ru-RU" sz="1100" b="1" spc="-10" dirty="0" err="1" smtClean="0">
                <a:solidFill>
                  <a:schemeClr val="bg1"/>
                </a:solidFill>
                <a:latin typeface="Calibri"/>
                <a:cs typeface="Calibri"/>
              </a:rPr>
              <a:t>п</a:t>
            </a:r>
            <a:r>
              <a:rPr sz="1100" b="1" spc="-10" smtClean="0">
                <a:solidFill>
                  <a:schemeClr val="bg1"/>
                </a:solidFill>
                <a:latin typeface="Calibri"/>
                <a:cs typeface="Calibri"/>
              </a:rPr>
              <a:t>онедельник </a:t>
            </a:r>
            <a:r>
              <a:rPr sz="1100" b="1">
                <a:solidFill>
                  <a:schemeClr val="bg1"/>
                </a:solidFill>
                <a:latin typeface="Calibri"/>
                <a:cs typeface="Calibri"/>
              </a:rPr>
              <a:t>–</a:t>
            </a:r>
            <a:r>
              <a:rPr sz="1100" b="1" spc="-1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ru-RU" sz="1100" b="1" dirty="0" smtClean="0">
                <a:solidFill>
                  <a:schemeClr val="bg1"/>
                </a:solidFill>
                <a:latin typeface="Calibri"/>
                <a:cs typeface="Calibri"/>
              </a:rPr>
              <a:t>четверг</a:t>
            </a:r>
            <a:r>
              <a:rPr sz="1100" b="1" spc="-10" smtClean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ru-RU" sz="1100" b="1" dirty="0" smtClean="0">
                <a:solidFill>
                  <a:schemeClr val="bg1"/>
                </a:solidFill>
                <a:latin typeface="Calibri"/>
                <a:cs typeface="Calibri"/>
              </a:rPr>
              <a:t>08</a:t>
            </a:r>
            <a:r>
              <a:rPr sz="1100" b="1" smtClean="0">
                <a:solidFill>
                  <a:schemeClr val="bg1"/>
                </a:solidFill>
                <a:latin typeface="Calibri"/>
                <a:cs typeface="Calibri"/>
              </a:rPr>
              <a:t>:</a:t>
            </a:r>
            <a:r>
              <a:rPr lang="ru-RU" sz="1100" b="1" dirty="0" smtClean="0">
                <a:solidFill>
                  <a:schemeClr val="bg1"/>
                </a:solidFill>
                <a:latin typeface="Calibri"/>
                <a:cs typeface="Calibri"/>
              </a:rPr>
              <a:t>0</a:t>
            </a:r>
            <a:r>
              <a:rPr sz="1100" b="1" smtClean="0">
                <a:solidFill>
                  <a:schemeClr val="bg1"/>
                </a:solidFill>
                <a:latin typeface="Calibri"/>
                <a:cs typeface="Calibri"/>
              </a:rPr>
              <a:t>0</a:t>
            </a:r>
            <a:r>
              <a:rPr sz="1100" b="1" spc="-5" smtClean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100" b="1">
                <a:solidFill>
                  <a:schemeClr val="bg1"/>
                </a:solidFill>
                <a:latin typeface="Calibri"/>
                <a:cs typeface="Calibri"/>
              </a:rPr>
              <a:t>–</a:t>
            </a:r>
            <a:r>
              <a:rPr sz="1100" b="1" spc="-15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100" b="1" spc="-20" smtClean="0">
                <a:solidFill>
                  <a:schemeClr val="bg1"/>
                </a:solidFill>
                <a:latin typeface="Calibri"/>
                <a:cs typeface="Calibri"/>
              </a:rPr>
              <a:t>1</a:t>
            </a:r>
            <a:r>
              <a:rPr lang="ru-RU" sz="1100" b="1" spc="-20" dirty="0" smtClean="0">
                <a:solidFill>
                  <a:schemeClr val="bg1"/>
                </a:solidFill>
                <a:latin typeface="Calibri"/>
                <a:cs typeface="Calibri"/>
              </a:rPr>
              <a:t>8:0</a:t>
            </a:r>
            <a:r>
              <a:rPr sz="1100" b="1" spc="-20" smtClean="0">
                <a:solidFill>
                  <a:schemeClr val="bg1"/>
                </a:solidFill>
                <a:latin typeface="Calibri"/>
                <a:cs typeface="Calibri"/>
              </a:rPr>
              <a:t>0</a:t>
            </a:r>
            <a:r>
              <a:rPr lang="ru-RU" sz="1100" b="1" spc="-20" dirty="0" smtClean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ru-RU" sz="1000" b="1" spc="-20" dirty="0" smtClean="0">
                <a:solidFill>
                  <a:schemeClr val="bg1"/>
                </a:solidFill>
                <a:latin typeface="Calibri"/>
                <a:cs typeface="Calibri"/>
              </a:rPr>
              <a:t>                                        </a:t>
            </a:r>
            <a:r>
              <a:rPr lang="ru-RU" sz="1100" b="1" spc="-20" dirty="0" smtClean="0">
                <a:solidFill>
                  <a:schemeClr val="bg1"/>
                </a:solidFill>
                <a:latin typeface="Calibri"/>
                <a:cs typeface="Calibri"/>
              </a:rPr>
              <a:t>пятница 08:00 - 16.45</a:t>
            </a: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80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800" spc="45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Ростовской</a:t>
            </a:r>
            <a:r>
              <a:rPr sz="800" spc="50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6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7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9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0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1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69819471"/>
              </p:ext>
            </p:extLst>
          </p:nvPr>
        </p:nvGraphicFramePr>
        <p:xfrm>
          <a:off x="120650" y="1567146"/>
          <a:ext cx="743585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0519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6026952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828379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40580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405804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   22.09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Консультация по правовым вопросам в компетенции СФР.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smtClean="0"/>
                        <a:t>11:00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405804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smtClean="0"/>
                        <a:t>   </a:t>
                      </a:r>
                      <a:r>
                        <a:rPr lang="ru-RU" sz="1200" dirty="0" smtClean="0"/>
                        <a:t>23.09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Мероприятия совместно с детьми и внуками «Познавательные процессы: загадки, упражнения для мозга,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dirty="0" smtClean="0"/>
                        <a:t>рисование»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11:30</a:t>
                      </a:r>
                      <a:endParaRPr lang="ru-RU" sz="1200" dirty="0"/>
                    </a:p>
                  </a:txBody>
                  <a:tcPr/>
                </a:tc>
              </a:tr>
              <a:tr h="405804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   24.09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/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+mn-lt"/>
                          <a:cs typeface="Calibri Light"/>
                        </a:rPr>
                        <a:t>Лекция – защита ребенка от интернета.</a:t>
                      </a:r>
                      <a:endParaRPr lang="ru-RU" sz="12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11:00</a:t>
                      </a:r>
                      <a:endParaRPr lang="ru-RU" sz="1200" dirty="0"/>
                    </a:p>
                  </a:txBody>
                  <a:tcPr/>
                </a:tc>
              </a:tr>
              <a:tr h="405804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   27.09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Полезный разговор : «Роль сайта </a:t>
                      </a:r>
                      <a:r>
                        <a:rPr lang="ru-RU" sz="1200" dirty="0" err="1" smtClean="0"/>
                        <a:t>госуслуги</a:t>
                      </a:r>
                      <a:r>
                        <a:rPr lang="ru-RU" sz="1200" dirty="0" smtClean="0"/>
                        <a:t> в современной жизни».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10:00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405804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   30.09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Мероприятие посвященное «Дню интернета</a:t>
                      </a:r>
                      <a:r>
                        <a:rPr lang="ru-RU" sz="1200" baseline="0" dirty="0" smtClean="0"/>
                        <a:t> в России».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smtClean="0"/>
                        <a:t>10:00</a:t>
                      </a:r>
                      <a:endParaRPr lang="ru-RU" sz="1200" dirty="0"/>
                    </a:p>
                  </a:txBody>
                  <a:tcPr/>
                </a:tc>
              </a:tr>
              <a:tr h="243482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243482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</a:tr>
              <a:tr h="243482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</a:tr>
              <a:tr h="243482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</a:tr>
              <a:tr h="243482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</a:tr>
              <a:tr h="243482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1535</TotalTime>
  <Words>351</Words>
  <Application>Microsoft Office PowerPoint</Application>
  <PresentationFormat>Произвольный</PresentationFormat>
  <Paragraphs>85</Paragraphs>
  <Slides>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МЕРОПРИЯТИЯ НА  СЕНТЯБРЬ 2026</vt:lpstr>
      <vt:lpstr>МЕРОПРИЯТИЯ НА  СЕНТЯБРЬ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071KantorAM</cp:lastModifiedBy>
  <cp:revision>272</cp:revision>
  <cp:lastPrinted>2026-08-19T07:15:27Z</cp:lastPrinted>
  <dcterms:created xsi:type="dcterms:W3CDTF">2025-11-06T11:20:25Z</dcterms:created>
  <dcterms:modified xsi:type="dcterms:W3CDTF">2026-08-27T09:31:48Z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