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2148" y="3204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F4305-5E11-45B1-A49D-8D90ACBCDE46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E9CC-0199-4FAE-AB44-346969B5488B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AC8E-2AE3-4ADD-A12A-8DC654DE8289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49F82-40CC-4F7C-8C4B-C60FF90DF5A9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5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663EA-EBD9-4C37-B900-D7E109A9B8A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CB656-43DB-4EAC-83CD-EF8223E771D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D449A-8B56-4C0F-990E-32747993A81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51673-4591-4417-B53F-E6F0C162600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872F5-50B5-40A7-A28E-1A194A23B73E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2D281-6B9E-48DA-83BF-2FBC14C45E7A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94223-2F95-4C8E-B61F-2E18C170712A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B918C-7109-48C8-A379-AF8753C8FCC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ftr" idx="1"/>
          </p:nvPr>
        </p:nvSpPr>
        <p:spPr>
          <a:xfrm>
            <a:off x="2571750" y="9944100"/>
            <a:ext cx="2416175" cy="531813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5445125" y="9944100"/>
            <a:ext cx="1736725" cy="5318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800" b="0" strike="noStrike" spc="-1">
                <a:solidFill>
                  <a:srgbClr val="8B8B8B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D065FFBA-DE10-4C08-80AF-927EC4A8A4FF}" type="slidenum">
              <a:rPr/>
              <a:pPr>
                <a:defRPr/>
              </a:pPr>
              <a:t>‹#›</a:t>
            </a:fld>
            <a:endParaRPr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7825" y="9944100"/>
            <a:ext cx="1736725" cy="531813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ject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0163" y="0"/>
            <a:ext cx="37163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object 35"/>
          <p:cNvSpPr/>
          <p:nvPr/>
        </p:nvSpPr>
        <p:spPr>
          <a:xfrm>
            <a:off x="211138" y="7110413"/>
            <a:ext cx="7342187" cy="357981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4340" name="Группа 1"/>
          <p:cNvGrpSpPr>
            <a:grpSpLocks/>
          </p:cNvGrpSpPr>
          <p:nvPr/>
        </p:nvGrpSpPr>
        <p:grpSpPr bwMode="auto">
          <a:xfrm>
            <a:off x="644525" y="8177213"/>
            <a:ext cx="1144588" cy="128587"/>
            <a:chOff x="644400" y="8177040"/>
            <a:chExt cx="1145160" cy="129240"/>
          </a:xfrm>
        </p:grpSpPr>
        <p:pic>
          <p:nvPicPr>
            <p:cNvPr id="14428" name="object 3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4400" y="8177400"/>
              <a:ext cx="10044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63" y="8178635"/>
              <a:ext cx="92121" cy="12605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4430" name="object 3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88840" y="8177400"/>
              <a:ext cx="28944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1" name="object 3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01680" y="8177040"/>
              <a:ext cx="31608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2" name="object 4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5480" y="8178840"/>
              <a:ext cx="107280" cy="125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3" name="object 4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679400" y="8179200"/>
              <a:ext cx="110160" cy="127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 idx="4294967295"/>
          </p:nvPr>
        </p:nvSpPr>
        <p:spPr>
          <a:xfrm>
            <a:off x="4822825" y="317500"/>
            <a:ext cx="2312988" cy="1106488"/>
          </a:xfrm>
          <a:prstGeom prst="rect">
            <a:avLst/>
          </a:prstGeom>
          <a:ln w="9360"/>
        </p:spPr>
        <p:txBody>
          <a:bodyPr lIns="0" tIns="81360" rIns="0" bIns="0"/>
          <a:lstStyle/>
          <a:p>
            <a:pPr marL="438120" indent="-426960" algn="r" eaLnBrk="1" fontAlgn="auto" hangingPunct="1">
              <a:lnSpc>
                <a:spcPts val="2701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2200" b="1" spc="-1" dirty="0">
                <a:solidFill>
                  <a:srgbClr val="FFFFFF"/>
                </a:solidFill>
                <a:latin typeface="Calibri"/>
              </a:rPr>
              <a:t>МЕРОПРИЯТИЯ НА </a:t>
            </a:r>
            <a:r>
              <a:rPr lang="ru-RU" sz="2200" b="1" spc="-1" dirty="0" smtClean="0">
                <a:solidFill>
                  <a:srgbClr val="FFFFFF"/>
                </a:solidFill>
                <a:latin typeface="Calibri"/>
              </a:rPr>
              <a:t>	СЕНТЯБРЬ</a:t>
            </a:r>
            <a:r>
              <a:rPr sz="2200" dirty="0">
                <a:solidFill>
                  <a:sysClr val="windowText" lastClr="000000"/>
                </a:solidFill>
              </a:rPr>
              <a:t/>
            </a:r>
            <a:br>
              <a:rPr sz="2200" dirty="0">
                <a:solidFill>
                  <a:sysClr val="windowText" lastClr="000000"/>
                </a:solidFill>
              </a:rPr>
            </a:br>
            <a:r>
              <a:rPr lang="ru-RU" sz="2200" b="1" spc="-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200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322263" y="8620125"/>
            <a:ext cx="5568950" cy="2073275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1113">
              <a:lnSpc>
                <a:spcPct val="76000"/>
              </a:lnSpc>
              <a:spcBef>
                <a:spcPts val="1375"/>
              </a:spcBef>
            </a:pPr>
            <a:r>
              <a:rPr lang="ru-RU" sz="3800" b="1">
                <a:solidFill>
                  <a:srgbClr val="FFFFFF"/>
                </a:solidFill>
                <a:latin typeface="Calibri" pitchFamily="34" charset="0"/>
              </a:rPr>
              <a:t>ПРИХОДИТЕ, МЫ ВАС  ЖДЕМ!</a:t>
            </a:r>
          </a:p>
          <a:p>
            <a:pPr marL="11113">
              <a:lnSpc>
                <a:spcPct val="76000"/>
              </a:lnSpc>
              <a:spcBef>
                <a:spcPts val="137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Наши контакты: Клиентская служба(на правах отдела)в Егорлыкском районе</a:t>
            </a:r>
            <a:endParaRPr lang="ru-RU" sz="1300"/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Адрес:ст.Егорлыкская,ул.Ворошилова д.73</a:t>
            </a:r>
            <a:endParaRPr lang="ru-RU" sz="1300"/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Контактный номер+78637075-3-39  </a:t>
            </a:r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ФИО Касьянова Елена Сергеевна</a:t>
            </a:r>
            <a:endParaRPr lang="ru-RU" sz="1300"/>
          </a:p>
        </p:txBody>
      </p:sp>
      <p:sp>
        <p:nvSpPr>
          <p:cNvPr id="50" name="object 45"/>
          <p:cNvSpPr/>
          <p:nvPr/>
        </p:nvSpPr>
        <p:spPr>
          <a:xfrm>
            <a:off x="6159500" y="8786813"/>
            <a:ext cx="914400" cy="64135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1113">
              <a:lnSpc>
                <a:spcPts val="800"/>
              </a:lnSpc>
              <a:spcBef>
                <a:spcPts val="263"/>
              </a:spcBef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Отделение Фонда пенсионного</a:t>
            </a:r>
            <a:endParaRPr lang="ru-RU" sz="800"/>
          </a:p>
          <a:p>
            <a:pPr marL="11113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и социального страхования РФ</a:t>
            </a:r>
            <a:endParaRPr lang="ru-RU" sz="800"/>
          </a:p>
          <a:p>
            <a:pPr marL="11113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по Ростовской области</a:t>
            </a:r>
            <a:endParaRPr lang="ru-RU" sz="800"/>
          </a:p>
        </p:txBody>
      </p:sp>
      <p:grpSp>
        <p:nvGrpSpPr>
          <p:cNvPr id="14344" name="Группа 103"/>
          <p:cNvGrpSpPr>
            <a:grpSpLocks/>
          </p:cNvGrpSpPr>
          <p:nvPr/>
        </p:nvGrpSpPr>
        <p:grpSpPr bwMode="auto">
          <a:xfrm>
            <a:off x="465138" y="377825"/>
            <a:ext cx="2449512" cy="1008063"/>
            <a:chOff x="577800" y="546120"/>
            <a:chExt cx="1521000" cy="682560"/>
          </a:xfrm>
        </p:grpSpPr>
        <p:pic>
          <p:nvPicPr>
            <p:cNvPr id="14408" name="object 4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7800" y="546120"/>
              <a:ext cx="505080" cy="66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object 50"/>
            <p:cNvSpPr/>
            <p:nvPr/>
          </p:nvSpPr>
          <p:spPr>
            <a:xfrm>
              <a:off x="1222475" y="772924"/>
              <a:ext cx="175462" cy="126838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4410" name="object 51"/>
            <p:cNvGrpSpPr>
              <a:grpSpLocks/>
            </p:cNvGrpSpPr>
            <p:nvPr/>
          </p:nvGrpSpPr>
          <p:grpSpPr bwMode="auto">
            <a:xfrm>
              <a:off x="1428480" y="772920"/>
              <a:ext cx="267840" cy="102600"/>
              <a:chOff x="1428480" y="772920"/>
              <a:chExt cx="267840" cy="10260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428496" y="772923"/>
                <a:ext cx="173491" cy="102115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427" name="object 5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25760" y="773280"/>
                <a:ext cx="7056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4411" name="object 5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209960" y="936720"/>
              <a:ext cx="93600" cy="10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412" name="object 55"/>
            <p:cNvGrpSpPr>
              <a:grpSpLocks/>
            </p:cNvGrpSpPr>
            <p:nvPr/>
          </p:nvGrpSpPr>
          <p:grpSpPr bwMode="auto">
            <a:xfrm>
              <a:off x="1334880" y="937800"/>
              <a:ext cx="407160" cy="124920"/>
              <a:chOff x="1334880" y="937800"/>
              <a:chExt cx="407160" cy="124920"/>
            </a:xfrm>
          </p:grpSpPr>
          <p:pic>
            <p:nvPicPr>
              <p:cNvPr id="14424" name="object 56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334880" y="938160"/>
                <a:ext cx="7128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428495" y="937382"/>
                <a:ext cx="313466" cy="125763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4413" name="object 58"/>
            <p:cNvGrpSpPr>
              <a:grpSpLocks/>
            </p:cNvGrpSpPr>
            <p:nvPr/>
          </p:nvGrpSpPr>
          <p:grpSpPr bwMode="auto">
            <a:xfrm>
              <a:off x="1774080" y="938160"/>
              <a:ext cx="173520" cy="101880"/>
              <a:chOff x="1774080" y="938160"/>
              <a:chExt cx="173520" cy="101880"/>
            </a:xfrm>
          </p:grpSpPr>
          <p:pic>
            <p:nvPicPr>
              <p:cNvPr id="14422" name="object 59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774080" y="938160"/>
                <a:ext cx="7560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23" name="object 6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877040" y="938160"/>
                <a:ext cx="7056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4414" name="object 61"/>
            <p:cNvGrpSpPr>
              <a:grpSpLocks/>
            </p:cNvGrpSpPr>
            <p:nvPr/>
          </p:nvGrpSpPr>
          <p:grpSpPr bwMode="auto">
            <a:xfrm>
              <a:off x="1209960" y="1100520"/>
              <a:ext cx="888840" cy="128160"/>
              <a:chOff x="1209960" y="1100520"/>
              <a:chExt cx="888840" cy="128160"/>
            </a:xfrm>
          </p:grpSpPr>
          <p:pic>
            <p:nvPicPr>
              <p:cNvPr id="14415" name="object 6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209960" y="1105560"/>
                <a:ext cx="838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6" name="object 63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1312200" y="1105560"/>
                <a:ext cx="964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7" name="object 64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1428480" y="1100520"/>
                <a:ext cx="215280" cy="128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8" name="object 65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1659960" y="1105560"/>
                <a:ext cx="964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1777448" y="1105067"/>
                <a:ext cx="80831" cy="10104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420" name="object 67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1878480" y="1104840"/>
                <a:ext cx="100440" cy="123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21" name="object 68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1999800" y="1104840"/>
                <a:ext cx="9900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450" y="9593263"/>
            <a:ext cx="871538" cy="855662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8375" y="7937500"/>
            <a:ext cx="811213" cy="812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347" name="object 4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234113" y="8178800"/>
            <a:ext cx="6000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Рисунок 7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159500" y="9599613"/>
            <a:ext cx="85883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6" name="Group 74"/>
          <p:cNvGraphicFramePr>
            <a:graphicFrameLocks noGrp="1"/>
          </p:cNvGraphicFramePr>
          <p:nvPr/>
        </p:nvGraphicFramePr>
        <p:xfrm>
          <a:off x="393874" y="1530276"/>
          <a:ext cx="6951663" cy="5709603"/>
        </p:xfrm>
        <a:graphic>
          <a:graphicData uri="http://schemas.openxmlformats.org/drawingml/2006/table">
            <a:tbl>
              <a:tblPr/>
              <a:tblGrid>
                <a:gridCol w="835025"/>
                <a:gridCol w="4937125"/>
                <a:gridCol w="1179513"/>
              </a:tblGrid>
              <a:tr h="291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Дата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Посещение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Время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начала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01.09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День знаний. Посещение фотовыставки «Звонок на урок». 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10:30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8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Лекция с РО «Знание» - Голосуем сердцем - воспитываем примером : выборы в России.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050" b="0" i="0" u="none" strike="noStrike" cap="none" spc="-1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Посещение патриотического мероприятия «Беслан в нашей памяти».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Times New Roman" pitchFamily="18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12:30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8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Урок цифровой грамотности. Информационно-разъяснительное мероприятие по  работе  с цифровым  сервисом  МАХ.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Настольные игры : «Шахматный мир».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10:30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Акция: «Вместе - целая страна».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Мероприятие посвященное организации помощи УСВО.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2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08.09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«Как не стать жертвой мошенников» (по материалам МВД России).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языков народов Российской Федерации.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Настольные игры : «Шахматный мир».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27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«Открываем Россию вместе с Русским географическим обществом» просмотр фильмов на 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кинопортале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50" b="0" strike="noStrike" spc="-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1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Акция «Мы выбираем здоровье».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Настольные игры : «Шахматный  мир».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22.09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Консультация по правовым вопросам в компетенции СФР .</a:t>
                      </a:r>
                      <a:endParaRPr lang="ru-RU" sz="105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Урок цифровой грамотности. Информационно-разъяснительное мероприятие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по работе  с цифровым  сервисом  МАХ.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«В кругу друзей»- общение/чаепитие/чтение/настольные игры/кроссворды.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2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28.09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 с участием Всероссийской партии «Единая Россия» на тему «Выборы 2026 года».</a:t>
                      </a:r>
                      <a:endParaRPr lang="ru-RU" sz="1050" b="0" strike="noStrike" spc="-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 посвященное организации помощи УСВО.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8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30.09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День воссоединения ДНР, </a:t>
                      </a:r>
                      <a:r>
                        <a:rPr kumimoji="0" lang="ru-RU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ЛНР, Запорожской 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Times New Roman" pitchFamily="18" charset="0"/>
                          <a:ea typeface="Calibri Light"/>
                          <a:cs typeface="Times New Roman" pitchFamily="18" charset="0"/>
                        </a:rPr>
                        <a:t>и Херсонской обл.:«Единая моя Россия».</a:t>
                      </a:r>
                      <a:endParaRPr kumimoji="0" lang="ru-RU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11:00 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77" name="object 44"/>
          <p:cNvSpPr/>
          <p:nvPr/>
        </p:nvSpPr>
        <p:spPr>
          <a:xfrm>
            <a:off x="1834034" y="7434932"/>
            <a:ext cx="5256584" cy="612183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>
            <a:spAutoFit/>
          </a:bodyPr>
          <a:lstStyle/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100" dirty="0" smtClean="0">
                <a:solidFill>
                  <a:srgbClr val="58595B"/>
                </a:solidFill>
                <a:latin typeface="Calibri" pitchFamily="34" charset="0"/>
              </a:rPr>
              <a:t>Время  работы: </a:t>
            </a:r>
          </a:p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100" dirty="0" smtClean="0">
                <a:solidFill>
                  <a:srgbClr val="58595B"/>
                </a:solidFill>
                <a:latin typeface="Calibri" pitchFamily="34" charset="0"/>
              </a:rPr>
              <a:t>Понедельник-четверг  08:00 -18:00     </a:t>
            </a:r>
            <a:endParaRPr lang="ru-RU" sz="1100" dirty="0" smtClean="0">
              <a:solidFill>
                <a:srgbClr val="58595B"/>
              </a:solidFill>
              <a:latin typeface="Calibri" pitchFamily="34" charset="0"/>
            </a:endParaRPr>
          </a:p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100" dirty="0" smtClean="0">
                <a:solidFill>
                  <a:srgbClr val="58595B"/>
                </a:solidFill>
                <a:latin typeface="Calibri" pitchFamily="34" charset="0"/>
              </a:rPr>
              <a:t>пятница  08:00-16.45</a:t>
            </a:r>
            <a:endParaRPr lang="ru-RU" sz="1100" dirty="0" smtClean="0">
              <a:solidFill>
                <a:srgbClr val="58595B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2272</TotalTime>
  <Words>268</Words>
  <Application>Microsoft Office PowerPoint</Application>
  <PresentationFormat>Произвольный</PresentationFormat>
  <Paragraphs>71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171</cp:revision>
  <dcterms:created xsi:type="dcterms:W3CDTF">2025-11-06T11:20:25Z</dcterms:created>
  <dcterms:modified xsi:type="dcterms:W3CDTF">2026-08-26T13:26:56Z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