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7556500" cy="10693400"/>
  <p:notesSz cx="7559675" cy="106918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DejaVu Sans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DejaVu Sans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DejaVu Sans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DejaVu Sans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DejaVu Sans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DejaVu Sans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DejaVu Sans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DejaVu Sans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DejaVu Sans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0" d="100"/>
          <a:sy n="120" d="100"/>
        </p:scale>
        <p:origin x="-2148" y="120"/>
      </p:cViewPr>
      <p:guideLst>
        <p:guide orient="horz" pos="3368"/>
        <p:guide pos="23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r>
              <a:rPr lang="ru-RU"/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1F4305-5E11-45B1-A49D-8D90ACBCDE46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/>
          </a:p>
        </p:txBody>
      </p:sp>
      <p:sp>
        <p:nvSpPr>
          <p:cNvPr id="25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/>
          </a:p>
        </p:txBody>
      </p:sp>
      <p:sp>
        <p:nvSpPr>
          <p:cNvPr id="26" name="PlaceHolder 3"/>
          <p:cNvSpPr>
            <a:spLocks noGrp="1"/>
          </p:cNvSpPr>
          <p:nvPr>
            <p:ph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/>
          </a:p>
        </p:txBody>
      </p:sp>
      <p:sp>
        <p:nvSpPr>
          <p:cNvPr id="5" name="PlaceHolder 4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r>
              <a:rPr lang="ru-RU"/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E3E9CC-0199-4FAE-AB44-346969B5488B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/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/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/>
          </a:p>
        </p:txBody>
      </p:sp>
      <p:sp>
        <p:nvSpPr>
          <p:cNvPr id="30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/>
          </a:p>
        </p:txBody>
      </p:sp>
      <p:sp>
        <p:nvSpPr>
          <p:cNvPr id="31" name="PlaceHolder 5"/>
          <p:cNvSpPr>
            <a:spLocks noGrp="1"/>
          </p:cNvSpPr>
          <p:nvPr>
            <p:ph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/>
          </a:p>
        </p:txBody>
      </p:sp>
      <p:sp>
        <p:nvSpPr>
          <p:cNvPr id="7" name="PlaceHolder 6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r>
              <a:rPr lang="ru-RU"/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4AAC8E-2AE3-4ADD-A12A-8DC654DE8289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/>
          </a:p>
        </p:txBody>
      </p:sp>
      <p:sp>
        <p:nvSpPr>
          <p:cNvPr id="33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/>
          </a:p>
        </p:txBody>
      </p:sp>
      <p:sp>
        <p:nvSpPr>
          <p:cNvPr id="34" name="PlaceHolder 3"/>
          <p:cNvSpPr>
            <a:spLocks noGrp="1"/>
          </p:cNvSpPr>
          <p:nvPr>
            <p:ph/>
          </p:nvPr>
        </p:nvSpPr>
        <p:spPr>
          <a:xfrm>
            <a:off x="267696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/>
          </a:p>
        </p:txBody>
      </p:sp>
      <p:sp>
        <p:nvSpPr>
          <p:cNvPr id="35" name="PlaceHolder 4"/>
          <p:cNvSpPr>
            <a:spLocks noGrp="1"/>
          </p:cNvSpPr>
          <p:nvPr>
            <p:ph/>
          </p:nvPr>
        </p:nvSpPr>
        <p:spPr>
          <a:xfrm>
            <a:off x="4976280" y="250200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/>
          </a:p>
        </p:txBody>
      </p:sp>
      <p:sp>
        <p:nvSpPr>
          <p:cNvPr id="36" name="PlaceHolder 5"/>
          <p:cNvSpPr>
            <a:spLocks noGrp="1"/>
          </p:cNvSpPr>
          <p:nvPr>
            <p:ph/>
          </p:nvPr>
        </p:nvSpPr>
        <p:spPr>
          <a:xfrm>
            <a:off x="37764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/>
          </a:p>
        </p:txBody>
      </p:sp>
      <p:sp>
        <p:nvSpPr>
          <p:cNvPr id="37" name="PlaceHolder 6"/>
          <p:cNvSpPr>
            <a:spLocks noGrp="1"/>
          </p:cNvSpPr>
          <p:nvPr>
            <p:ph/>
          </p:nvPr>
        </p:nvSpPr>
        <p:spPr>
          <a:xfrm>
            <a:off x="267696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/>
          </a:p>
        </p:txBody>
      </p:sp>
      <p:sp>
        <p:nvSpPr>
          <p:cNvPr id="38" name="PlaceHolder 7"/>
          <p:cNvSpPr>
            <a:spLocks noGrp="1"/>
          </p:cNvSpPr>
          <p:nvPr>
            <p:ph/>
          </p:nvPr>
        </p:nvSpPr>
        <p:spPr>
          <a:xfrm>
            <a:off x="4976280" y="5741640"/>
            <a:ext cx="218952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/>
          </a:p>
        </p:txBody>
      </p:sp>
      <p:sp>
        <p:nvSpPr>
          <p:cNvPr id="9" name="PlaceHolder 8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r>
              <a:rPr lang="ru-RU"/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349F82-40CC-4F7C-8C4B-C60FF90DF5A9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/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/>
          </a:p>
        </p:txBody>
      </p:sp>
      <p:sp>
        <p:nvSpPr>
          <p:cNvPr id="5" name="PlaceHolder 3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r>
              <a:rPr lang="ru-RU"/>
              <a:t>Footer</a:t>
            </a:r>
          </a:p>
        </p:txBody>
      </p:sp>
      <p:sp>
        <p:nvSpPr>
          <p:cNvPr id="6" name="PlaceHolder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B663EA-EBD9-4C37-B900-D7E109A9B8A0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7" name="PlaceHolder 5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/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/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r>
              <a:rPr lang="ru-RU"/>
              <a:t>Footer</a:t>
            </a:r>
          </a:p>
        </p:txBody>
      </p:sp>
      <p:sp>
        <p:nvSpPr>
          <p:cNvPr id="7" name="PlaceHolder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DCB656-43DB-4EAC-83CD-EF8223E771D8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8" name="PlaceHolder 5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/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/>
          </a:p>
        </p:txBody>
      </p:sp>
      <p:sp>
        <p:nvSpPr>
          <p:cNvPr id="9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/>
          </a:p>
        </p:txBody>
      </p:sp>
      <p:sp>
        <p:nvSpPr>
          <p:cNvPr id="5" name="PlaceHolder 4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r>
              <a:rPr lang="ru-RU"/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CD449A-8B56-4C0F-990E-32747993A81D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10" name="PlaceHolder 6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/>
          </a:p>
        </p:txBody>
      </p:sp>
      <p:sp>
        <p:nvSpPr>
          <p:cNvPr id="3" name="PlaceHolder 2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r>
              <a:rPr lang="ru-RU"/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751673-4591-4417-B53F-E6F0C1626008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subTitle"/>
          </p:nvPr>
        </p:nvSpPr>
        <p:spPr>
          <a:xfrm>
            <a:off x="377640" y="426600"/>
            <a:ext cx="6800400" cy="8276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/>
          </a:p>
        </p:txBody>
      </p:sp>
      <p:sp>
        <p:nvSpPr>
          <p:cNvPr id="3" name="PlaceHolder 2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r>
              <a:rPr lang="ru-RU"/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6872F5-50B5-40A7-A28E-1A194A23B73E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/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/>
          </a:p>
        </p:txBody>
      </p:sp>
      <p:sp>
        <p:nvSpPr>
          <p:cNvPr id="14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/>
          </a:p>
        </p:txBody>
      </p:sp>
      <p:sp>
        <p:nvSpPr>
          <p:cNvPr id="15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/>
          </a:p>
        </p:txBody>
      </p:sp>
      <p:sp>
        <p:nvSpPr>
          <p:cNvPr id="6" name="PlaceHolder 5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r>
              <a:rPr lang="ru-RU"/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52D281-6B9E-48DA-83BF-2FBC14C45E7A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/>
          </a:p>
        </p:txBody>
      </p:sp>
      <p:sp>
        <p:nvSpPr>
          <p:cNvPr id="17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/>
          </a:p>
        </p:txBody>
      </p:sp>
      <p:sp>
        <p:nvSpPr>
          <p:cNvPr id="18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/>
          </a:p>
        </p:txBody>
      </p:sp>
      <p:sp>
        <p:nvSpPr>
          <p:cNvPr id="19" name="PlaceHolder 4"/>
          <p:cNvSpPr>
            <a:spLocks noGrp="1"/>
          </p:cNvSpPr>
          <p:nvPr>
            <p:ph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/>
          </a:p>
        </p:txBody>
      </p:sp>
      <p:sp>
        <p:nvSpPr>
          <p:cNvPr id="6" name="PlaceHolder 5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r>
              <a:rPr lang="ru-RU"/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F94223-2F95-4C8E-B61F-2E18C170712A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/>
          </a:p>
        </p:txBody>
      </p:sp>
      <p:sp>
        <p:nvSpPr>
          <p:cNvPr id="21" name="PlaceHolder 2"/>
          <p:cNvSpPr>
            <a:spLocks noGrp="1"/>
          </p:cNvSpPr>
          <p:nvPr>
            <p:ph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/>
          </a:p>
        </p:txBody>
      </p:sp>
      <p:sp>
        <p:nvSpPr>
          <p:cNvPr id="22" name="PlaceHolder 3"/>
          <p:cNvSpPr>
            <a:spLocks noGrp="1"/>
          </p:cNvSpPr>
          <p:nvPr>
            <p:ph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/>
          </a:p>
        </p:txBody>
      </p:sp>
      <p:sp>
        <p:nvSpPr>
          <p:cNvPr id="23" name="PlaceHolder 4"/>
          <p:cNvSpPr>
            <a:spLocks noGrp="1"/>
          </p:cNvSpPr>
          <p:nvPr>
            <p:ph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ru-RU"/>
          </a:p>
        </p:txBody>
      </p:sp>
      <p:sp>
        <p:nvSpPr>
          <p:cNvPr id="6" name="PlaceHolder 5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r>
              <a:rPr lang="ru-RU"/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3B918C-7109-48C8-A379-AF8753C8FCCC}" type="slidenum">
              <a:rPr/>
              <a:pPr>
                <a:defRPr/>
              </a:pPr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ftr" idx="1"/>
          </p:nvPr>
        </p:nvSpPr>
        <p:spPr>
          <a:xfrm>
            <a:off x="2571750" y="9944100"/>
            <a:ext cx="2416175" cy="531813"/>
          </a:xfrm>
          <a:prstGeom prst="rect">
            <a:avLst/>
          </a:prstGeom>
          <a:noFill/>
          <a:ln w="0"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 algn="ctr">
              <a:defRPr sz="1400">
                <a:latin typeface="Times New Roman" pitchFamily="18" charset="0"/>
              </a:defRPr>
            </a:lvl1pPr>
          </a:lstStyle>
          <a:p>
            <a:r>
              <a:rPr lang="ru-RU"/>
              <a:t>&lt;нижний колонтитул&gt;</a:t>
            </a:r>
          </a:p>
        </p:txBody>
      </p:sp>
      <p:sp>
        <p:nvSpPr>
          <p:cNvPr id="4" name="PlaceHolder 2"/>
          <p:cNvSpPr>
            <a:spLocks noGrp="1"/>
          </p:cNvSpPr>
          <p:nvPr>
            <p:ph type="sldNum" idx="2"/>
          </p:nvPr>
        </p:nvSpPr>
        <p:spPr>
          <a:xfrm>
            <a:off x="5445125" y="9944100"/>
            <a:ext cx="1736725" cy="531813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ru-RU" sz="1800" b="0" strike="noStrike" spc="-1">
                <a:solidFill>
                  <a:srgbClr val="8B8B8B"/>
                </a:solidFill>
                <a:latin typeface="Arial"/>
                <a:cs typeface="+mn-cs"/>
              </a:defRPr>
            </a:lvl1pPr>
          </a:lstStyle>
          <a:p>
            <a:pPr>
              <a:defRPr/>
            </a:pPr>
            <a:fld id="{D065FFBA-DE10-4C08-80AF-927EC4A8A4FF}" type="slidenum">
              <a:rPr/>
              <a:pPr>
                <a:defRPr/>
              </a:pPr>
              <a:t>‹#›</a:t>
            </a:fld>
            <a:endParaRPr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3"/>
          </p:nvPr>
        </p:nvSpPr>
        <p:spPr>
          <a:xfrm>
            <a:off x="377825" y="9944100"/>
            <a:ext cx="1736725" cy="531813"/>
          </a:xfrm>
          <a:prstGeom prst="rect">
            <a:avLst/>
          </a:prstGeom>
          <a:noFill/>
          <a:ln w="0"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>
            <a:lvl1pPr>
              <a:defRPr sz="1400">
                <a:latin typeface="Times New Roman" pitchFamily="18" charset="0"/>
              </a:defRPr>
            </a:lvl1pPr>
          </a:lstStyle>
          <a:p>
            <a:r>
              <a:rPr lang="ru-RU"/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object 3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40163" y="0"/>
            <a:ext cx="3716337" cy="165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" name="object 35"/>
          <p:cNvSpPr/>
          <p:nvPr/>
        </p:nvSpPr>
        <p:spPr>
          <a:xfrm>
            <a:off x="211138" y="7110413"/>
            <a:ext cx="7342187" cy="3579812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14340" name="Группа 1"/>
          <p:cNvGrpSpPr>
            <a:grpSpLocks/>
          </p:cNvGrpSpPr>
          <p:nvPr/>
        </p:nvGrpSpPr>
        <p:grpSpPr bwMode="auto">
          <a:xfrm>
            <a:off x="644525" y="8177213"/>
            <a:ext cx="1144588" cy="128587"/>
            <a:chOff x="644400" y="8177040"/>
            <a:chExt cx="1145160" cy="129240"/>
          </a:xfrm>
        </p:grpSpPr>
        <p:pic>
          <p:nvPicPr>
            <p:cNvPr id="14428" name="object 36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44400" y="8177400"/>
              <a:ext cx="100440" cy="1288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3" name="object 37"/>
            <p:cNvSpPr/>
            <p:nvPr/>
          </p:nvSpPr>
          <p:spPr>
            <a:xfrm>
              <a:off x="771463" y="8178635"/>
              <a:ext cx="92121" cy="126050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14430" name="object 38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88840" y="8177400"/>
              <a:ext cx="289440" cy="1288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431" name="object 39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201680" y="8177040"/>
              <a:ext cx="316080" cy="1288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432" name="object 40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545480" y="8178840"/>
              <a:ext cx="107280" cy="1252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433" name="object 41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679400" y="8179200"/>
              <a:ext cx="110160" cy="1270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8" name="PlaceHolder 1"/>
          <p:cNvSpPr>
            <a:spLocks noGrp="1"/>
          </p:cNvSpPr>
          <p:nvPr>
            <p:ph type="title" idx="4294967295"/>
          </p:nvPr>
        </p:nvSpPr>
        <p:spPr>
          <a:xfrm>
            <a:off x="4822825" y="317500"/>
            <a:ext cx="2312988" cy="1106488"/>
          </a:xfrm>
          <a:prstGeom prst="rect">
            <a:avLst/>
          </a:prstGeom>
          <a:ln w="9360"/>
        </p:spPr>
        <p:txBody>
          <a:bodyPr lIns="0" tIns="81360" rIns="0" bIns="0"/>
          <a:lstStyle/>
          <a:p>
            <a:pPr marL="438120" indent="-426960" algn="r" eaLnBrk="1" fontAlgn="auto" hangingPunct="1">
              <a:lnSpc>
                <a:spcPts val="2701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  <a:defRPr/>
            </a:pPr>
            <a:r>
              <a:rPr lang="ru-RU" sz="2200" b="1" spc="-1" dirty="0">
                <a:solidFill>
                  <a:srgbClr val="FFFFFF"/>
                </a:solidFill>
                <a:latin typeface="Calibri"/>
              </a:rPr>
              <a:t>МЕРОПРИЯТИЯ НА </a:t>
            </a:r>
            <a:r>
              <a:rPr lang="ru-RU" sz="2200" b="1" spc="-1" dirty="0" smtClean="0">
                <a:solidFill>
                  <a:srgbClr val="FFFFFF"/>
                </a:solidFill>
                <a:latin typeface="Calibri"/>
              </a:rPr>
              <a:t>	АВГУСТ</a:t>
            </a:r>
            <a:r>
              <a:rPr sz="2200" dirty="0">
                <a:solidFill>
                  <a:sysClr val="windowText" lastClr="000000"/>
                </a:solidFill>
              </a:rPr>
              <a:t/>
            </a:r>
            <a:br>
              <a:rPr sz="2200" dirty="0">
                <a:solidFill>
                  <a:sysClr val="windowText" lastClr="000000"/>
                </a:solidFill>
              </a:rPr>
            </a:br>
            <a:r>
              <a:rPr lang="ru-RU" sz="2200" b="1" spc="-1" dirty="0">
                <a:solidFill>
                  <a:srgbClr val="FFFFFF"/>
                </a:solidFill>
                <a:latin typeface="Calibri"/>
              </a:rPr>
              <a:t>2026</a:t>
            </a:r>
            <a:endParaRPr lang="ru-RU" sz="2200" spc="-1" dirty="0">
              <a:solidFill>
                <a:sysClr val="windowText" lastClr="000000"/>
              </a:solidFill>
              <a:latin typeface="Arial"/>
            </a:endParaRPr>
          </a:p>
        </p:txBody>
      </p:sp>
      <p:sp>
        <p:nvSpPr>
          <p:cNvPr id="49" name="object 43"/>
          <p:cNvSpPr/>
          <p:nvPr/>
        </p:nvSpPr>
        <p:spPr>
          <a:xfrm>
            <a:off x="322263" y="8620125"/>
            <a:ext cx="5568950" cy="2073275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>
            <a:spAutoFit/>
          </a:bodyPr>
          <a:lstStyle/>
          <a:p>
            <a:pPr marL="11113">
              <a:lnSpc>
                <a:spcPct val="76000"/>
              </a:lnSpc>
              <a:spcBef>
                <a:spcPts val="1375"/>
              </a:spcBef>
            </a:pPr>
            <a:r>
              <a:rPr lang="ru-RU" sz="3800" b="1">
                <a:solidFill>
                  <a:srgbClr val="FFFFFF"/>
                </a:solidFill>
                <a:latin typeface="Calibri" pitchFamily="34" charset="0"/>
              </a:rPr>
              <a:t>ПРИХОДИТЕ, МЫ ВАС  ЖДЕМ!</a:t>
            </a:r>
          </a:p>
          <a:p>
            <a:pPr marL="11113">
              <a:lnSpc>
                <a:spcPct val="76000"/>
              </a:lnSpc>
              <a:spcBef>
                <a:spcPts val="1375"/>
              </a:spcBef>
            </a:pPr>
            <a:r>
              <a:rPr lang="ru-RU" sz="1300">
                <a:solidFill>
                  <a:srgbClr val="FFFFFF"/>
                </a:solidFill>
                <a:latin typeface="Calibri" pitchFamily="34" charset="0"/>
              </a:rPr>
              <a:t>Наши контакты: Клиентская служба(на правах отдела)в Егорлыкском районе</a:t>
            </a:r>
            <a:endParaRPr lang="ru-RU" sz="1300"/>
          </a:p>
          <a:p>
            <a:pPr marL="11113">
              <a:lnSpc>
                <a:spcPts val="1300"/>
              </a:lnSpc>
              <a:spcBef>
                <a:spcPts val="125"/>
              </a:spcBef>
            </a:pPr>
            <a:r>
              <a:rPr lang="ru-RU" sz="1300">
                <a:solidFill>
                  <a:srgbClr val="FFFFFF"/>
                </a:solidFill>
                <a:latin typeface="Calibri" pitchFamily="34" charset="0"/>
              </a:rPr>
              <a:t>Адрес:ст.Егорлыкская,ул.Ворошилова д.73</a:t>
            </a:r>
            <a:endParaRPr lang="ru-RU" sz="1300"/>
          </a:p>
          <a:p>
            <a:pPr marL="11113">
              <a:lnSpc>
                <a:spcPts val="1300"/>
              </a:lnSpc>
              <a:spcBef>
                <a:spcPts val="125"/>
              </a:spcBef>
            </a:pPr>
            <a:r>
              <a:rPr lang="ru-RU" sz="1300">
                <a:solidFill>
                  <a:srgbClr val="FFFFFF"/>
                </a:solidFill>
                <a:latin typeface="Calibri" pitchFamily="34" charset="0"/>
              </a:rPr>
              <a:t>Контактный номер+78637075-3-39  </a:t>
            </a:r>
          </a:p>
          <a:p>
            <a:pPr marL="11113">
              <a:lnSpc>
                <a:spcPts val="1300"/>
              </a:lnSpc>
              <a:spcBef>
                <a:spcPts val="125"/>
              </a:spcBef>
            </a:pPr>
            <a:r>
              <a:rPr lang="ru-RU" sz="1300">
                <a:solidFill>
                  <a:srgbClr val="FFFFFF"/>
                </a:solidFill>
                <a:latin typeface="Calibri" pitchFamily="34" charset="0"/>
              </a:rPr>
              <a:t>ФИО Касьянова Елена Сергеевна</a:t>
            </a:r>
            <a:endParaRPr lang="ru-RU" sz="1300"/>
          </a:p>
        </p:txBody>
      </p:sp>
      <p:sp>
        <p:nvSpPr>
          <p:cNvPr id="50" name="object 45"/>
          <p:cNvSpPr/>
          <p:nvPr/>
        </p:nvSpPr>
        <p:spPr>
          <a:xfrm>
            <a:off x="6159500" y="8786813"/>
            <a:ext cx="914400" cy="64135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>
            <a:spAutoFit/>
          </a:bodyPr>
          <a:lstStyle/>
          <a:p>
            <a:pPr marL="11113">
              <a:lnSpc>
                <a:spcPts val="800"/>
              </a:lnSpc>
              <a:spcBef>
                <a:spcPts val="263"/>
              </a:spcBef>
            </a:pPr>
            <a:r>
              <a:rPr lang="ru-RU" sz="800">
                <a:solidFill>
                  <a:srgbClr val="FFFFFF"/>
                </a:solidFill>
                <a:latin typeface="Calibri" pitchFamily="34" charset="0"/>
              </a:rPr>
              <a:t>Отделение Фонда пенсионного</a:t>
            </a:r>
            <a:endParaRPr lang="ru-RU" sz="800"/>
          </a:p>
          <a:p>
            <a:pPr marL="11113">
              <a:lnSpc>
                <a:spcPts val="800"/>
              </a:lnSpc>
            </a:pPr>
            <a:r>
              <a:rPr lang="ru-RU" sz="800">
                <a:solidFill>
                  <a:srgbClr val="FFFFFF"/>
                </a:solidFill>
                <a:latin typeface="Calibri" pitchFamily="34" charset="0"/>
              </a:rPr>
              <a:t>и социального страхования РФ</a:t>
            </a:r>
            <a:endParaRPr lang="ru-RU" sz="800"/>
          </a:p>
          <a:p>
            <a:pPr marL="11113">
              <a:lnSpc>
                <a:spcPts val="800"/>
              </a:lnSpc>
            </a:pPr>
            <a:r>
              <a:rPr lang="ru-RU" sz="800">
                <a:solidFill>
                  <a:srgbClr val="FFFFFF"/>
                </a:solidFill>
                <a:latin typeface="Calibri" pitchFamily="34" charset="0"/>
              </a:rPr>
              <a:t>по Ростовской области</a:t>
            </a:r>
            <a:endParaRPr lang="ru-RU" sz="800"/>
          </a:p>
        </p:txBody>
      </p:sp>
      <p:grpSp>
        <p:nvGrpSpPr>
          <p:cNvPr id="14344" name="Группа 103"/>
          <p:cNvGrpSpPr>
            <a:grpSpLocks/>
          </p:cNvGrpSpPr>
          <p:nvPr/>
        </p:nvGrpSpPr>
        <p:grpSpPr bwMode="auto">
          <a:xfrm>
            <a:off x="465138" y="377825"/>
            <a:ext cx="2449512" cy="1008063"/>
            <a:chOff x="577800" y="546120"/>
            <a:chExt cx="1521000" cy="682560"/>
          </a:xfrm>
        </p:grpSpPr>
        <p:pic>
          <p:nvPicPr>
            <p:cNvPr id="14408" name="object 49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577800" y="546120"/>
              <a:ext cx="505080" cy="664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3" name="object 50"/>
            <p:cNvSpPr/>
            <p:nvPr/>
          </p:nvSpPr>
          <p:spPr>
            <a:xfrm>
              <a:off x="1222475" y="772924"/>
              <a:ext cx="175462" cy="126838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9525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grpSp>
          <p:nvGrpSpPr>
            <p:cNvPr id="14410" name="object 51"/>
            <p:cNvGrpSpPr>
              <a:grpSpLocks/>
            </p:cNvGrpSpPr>
            <p:nvPr/>
          </p:nvGrpSpPr>
          <p:grpSpPr bwMode="auto">
            <a:xfrm>
              <a:off x="1428480" y="772920"/>
              <a:ext cx="267840" cy="102600"/>
              <a:chOff x="1428480" y="772920"/>
              <a:chExt cx="267840" cy="102600"/>
            </a:xfrm>
          </p:grpSpPr>
          <p:sp>
            <p:nvSpPr>
              <p:cNvPr id="55" name="object 52"/>
              <p:cNvSpPr/>
              <p:nvPr/>
            </p:nvSpPr>
            <p:spPr>
              <a:xfrm>
                <a:off x="1428496" y="772923"/>
                <a:ext cx="173491" cy="102115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952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pic>
            <p:nvPicPr>
              <p:cNvPr id="14427" name="object 53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1625760" y="773280"/>
                <a:ext cx="70560" cy="1018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4411" name="object 54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209960" y="936720"/>
              <a:ext cx="93600" cy="104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4412" name="object 55"/>
            <p:cNvGrpSpPr>
              <a:grpSpLocks/>
            </p:cNvGrpSpPr>
            <p:nvPr/>
          </p:nvGrpSpPr>
          <p:grpSpPr bwMode="auto">
            <a:xfrm>
              <a:off x="1334880" y="937800"/>
              <a:ext cx="407160" cy="124920"/>
              <a:chOff x="1334880" y="937800"/>
              <a:chExt cx="407160" cy="124920"/>
            </a:xfrm>
          </p:grpSpPr>
          <p:pic>
            <p:nvPicPr>
              <p:cNvPr id="14424" name="object 56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>
                <a:off x="1334880" y="938160"/>
                <a:ext cx="71280" cy="1018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0" name="object 57"/>
              <p:cNvSpPr/>
              <p:nvPr/>
            </p:nvSpPr>
            <p:spPr>
              <a:xfrm>
                <a:off x="1428495" y="937382"/>
                <a:ext cx="313466" cy="125763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952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</p:grpSp>
        <p:grpSp>
          <p:nvGrpSpPr>
            <p:cNvPr id="14413" name="object 58"/>
            <p:cNvGrpSpPr>
              <a:grpSpLocks/>
            </p:cNvGrpSpPr>
            <p:nvPr/>
          </p:nvGrpSpPr>
          <p:grpSpPr bwMode="auto">
            <a:xfrm>
              <a:off x="1774080" y="938160"/>
              <a:ext cx="173520" cy="101880"/>
              <a:chOff x="1774080" y="938160"/>
              <a:chExt cx="173520" cy="101880"/>
            </a:xfrm>
          </p:grpSpPr>
          <p:pic>
            <p:nvPicPr>
              <p:cNvPr id="14422" name="object 59"/>
              <p:cNvPicPr>
                <a:picLocks noChangeAspect="1" noChangeArrowheads="1"/>
              </p:cNvPicPr>
              <p:nvPr/>
            </p:nvPicPr>
            <p:blipFill>
              <a:blip r:embed="rId12" cstate="print"/>
              <a:srcRect/>
              <a:stretch>
                <a:fillRect/>
              </a:stretch>
            </p:blipFill>
            <p:spPr bwMode="auto">
              <a:xfrm>
                <a:off x="1774080" y="938160"/>
                <a:ext cx="75600" cy="1018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4423" name="object 60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1877040" y="938160"/>
                <a:ext cx="70560" cy="1018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14414" name="object 61"/>
            <p:cNvGrpSpPr>
              <a:grpSpLocks/>
            </p:cNvGrpSpPr>
            <p:nvPr/>
          </p:nvGrpSpPr>
          <p:grpSpPr bwMode="auto">
            <a:xfrm>
              <a:off x="1209960" y="1100520"/>
              <a:ext cx="888840" cy="128160"/>
              <a:chOff x="1209960" y="1100520"/>
              <a:chExt cx="888840" cy="128160"/>
            </a:xfrm>
          </p:grpSpPr>
          <p:pic>
            <p:nvPicPr>
              <p:cNvPr id="14415" name="object 62"/>
              <p:cNvPicPr>
                <a:picLocks noChangeAspect="1" noChangeArrowheads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1209960" y="1105560"/>
                <a:ext cx="83880" cy="1054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4416" name="object 63"/>
              <p:cNvPicPr>
                <a:picLocks noChangeAspect="1" noChangeArrowheads="1"/>
              </p:cNvPicPr>
              <p:nvPr/>
            </p:nvPicPr>
            <p:blipFill>
              <a:blip r:embed="rId15" cstate="print"/>
              <a:srcRect/>
              <a:stretch>
                <a:fillRect/>
              </a:stretch>
            </p:blipFill>
            <p:spPr bwMode="auto">
              <a:xfrm>
                <a:off x="1312200" y="1105560"/>
                <a:ext cx="96480" cy="1054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4417" name="object 64"/>
              <p:cNvPicPr>
                <a:picLocks noChangeAspect="1" noChangeArrowheads="1"/>
              </p:cNvPicPr>
              <p:nvPr/>
            </p:nvPicPr>
            <p:blipFill>
              <a:blip r:embed="rId16" cstate="print"/>
              <a:srcRect/>
              <a:stretch>
                <a:fillRect/>
              </a:stretch>
            </p:blipFill>
            <p:spPr bwMode="auto">
              <a:xfrm>
                <a:off x="1428480" y="1100520"/>
                <a:ext cx="215280" cy="1281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4418" name="object 65"/>
              <p:cNvPicPr>
                <a:picLocks noChangeAspect="1" noChangeArrowheads="1"/>
              </p:cNvPicPr>
              <p:nvPr/>
            </p:nvPicPr>
            <p:blipFill>
              <a:blip r:embed="rId17" cstate="print"/>
              <a:srcRect/>
              <a:stretch>
                <a:fillRect/>
              </a:stretch>
            </p:blipFill>
            <p:spPr bwMode="auto">
              <a:xfrm>
                <a:off x="1659960" y="1105560"/>
                <a:ext cx="96480" cy="1054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9" name="object 66"/>
              <p:cNvSpPr/>
              <p:nvPr/>
            </p:nvSpPr>
            <p:spPr>
              <a:xfrm>
                <a:off x="1777448" y="1105067"/>
                <a:ext cx="80831" cy="10104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952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pic>
            <p:nvPicPr>
              <p:cNvPr id="14420" name="object 67"/>
              <p:cNvPicPr>
                <a:picLocks noChangeAspect="1" noChangeArrowheads="1"/>
              </p:cNvPicPr>
              <p:nvPr/>
            </p:nvPicPr>
            <p:blipFill>
              <a:blip r:embed="rId18" cstate="print"/>
              <a:srcRect/>
              <a:stretch>
                <a:fillRect/>
              </a:stretch>
            </p:blipFill>
            <p:spPr bwMode="auto">
              <a:xfrm>
                <a:off x="1878480" y="1104840"/>
                <a:ext cx="100440" cy="1234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4421" name="object 68"/>
              <p:cNvPicPr>
                <a:picLocks noChangeAspect="1" noChangeArrowheads="1"/>
              </p:cNvPicPr>
              <p:nvPr/>
            </p:nvPicPr>
            <p:blipFill>
              <a:blip r:embed="rId19" cstate="print"/>
              <a:srcRect/>
              <a:stretch>
                <a:fillRect/>
              </a:stretch>
            </p:blipFill>
            <p:spPr bwMode="auto">
              <a:xfrm>
                <a:off x="1999800" y="1104840"/>
                <a:ext cx="99000" cy="1018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sp>
        <p:nvSpPr>
          <p:cNvPr id="72" name="Прямоугольник: скругленные углы 2"/>
          <p:cNvSpPr/>
          <p:nvPr/>
        </p:nvSpPr>
        <p:spPr>
          <a:xfrm>
            <a:off x="6140450" y="9593263"/>
            <a:ext cx="871538" cy="855662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3" name="Овал 3"/>
          <p:cNvSpPr/>
          <p:nvPr/>
        </p:nvSpPr>
        <p:spPr>
          <a:xfrm>
            <a:off x="6048375" y="7937500"/>
            <a:ext cx="811213" cy="8128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4347" name="object 48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6234113" y="8178800"/>
            <a:ext cx="6000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8" name="Рисунок 7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6159500" y="9599613"/>
            <a:ext cx="858838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6" name="Group 74"/>
          <p:cNvGraphicFramePr>
            <a:graphicFrameLocks noGrp="1"/>
          </p:cNvGraphicFramePr>
          <p:nvPr/>
        </p:nvGraphicFramePr>
        <p:xfrm>
          <a:off x="393874" y="1530276"/>
          <a:ext cx="6951663" cy="5748139"/>
        </p:xfrm>
        <a:graphic>
          <a:graphicData uri="http://schemas.openxmlformats.org/drawingml/2006/table">
            <a:tbl>
              <a:tblPr/>
              <a:tblGrid>
                <a:gridCol w="835025"/>
                <a:gridCol w="4937125"/>
                <a:gridCol w="1179513"/>
              </a:tblGrid>
              <a:tr h="291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DejaVu Sans" pitchFamily="34" charset="0"/>
                        </a:rPr>
                        <a:t>Дата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DejaVu Sans" pitchFamily="34" charset="0"/>
                        </a:rPr>
                        <a:t> 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DejaVu Sans" pitchFamily="34" charset="0"/>
                      </a:endParaRP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DejaVu Sans" pitchFamily="34" charset="0"/>
                        </a:rPr>
                        <a:t>Мероприятие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DejaVu Sans" pitchFamily="34" charset="0"/>
                      </a:endParaRP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DejaVu Sans" pitchFamily="34" charset="0"/>
                        </a:rPr>
                        <a:t>Время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DejaVu Sans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DejaVu Sans" pitchFamily="34" charset="0"/>
                        </a:rPr>
                        <a:t>начала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DejaVu Sans" pitchFamily="34" charset="0"/>
                      </a:endParaRP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F81BD"/>
                    </a:solidFill>
                  </a:tcPr>
                </a:tc>
              </a:tr>
              <a:tr h="284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DejaVu Sans" pitchFamily="34" charset="0"/>
                        </a:rPr>
                        <a:t>03.08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DejaVu Sans" pitchFamily="34" charset="0"/>
                      </a:endParaRP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Calibri" pitchFamily="34" charset="0"/>
                          <a:ea typeface="Calibri Light"/>
                          <a:cs typeface="Times New Roman" pitchFamily="18" charset="0"/>
                        </a:rPr>
                        <a:t>Участие в тематической встрече «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Calibri" pitchFamily="34" charset="0"/>
                          <a:ea typeface="Calibri Light"/>
                          <a:cs typeface="Times New Roman" pitchFamily="18" charset="0"/>
                        </a:rPr>
                        <a:t>Косник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Calibri" pitchFamily="34" charset="0"/>
                          <a:ea typeface="Calibri Light"/>
                          <a:cs typeface="Times New Roman" pitchFamily="18" charset="0"/>
                        </a:rPr>
                        <a:t> –украшение девичьей косы».</a:t>
                      </a: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DejaVu Sans" pitchFamily="34" charset="0"/>
                        </a:rPr>
                        <a:t>10:30</a:t>
                      </a: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883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DejaVu Sans" pitchFamily="34" charset="0"/>
                        </a:rPr>
                        <a:t>05.08</a:t>
                      </a: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Calibri" pitchFamily="34" charset="0"/>
                          <a:ea typeface="Calibri Light"/>
                          <a:cs typeface="Times New Roman" pitchFamily="18" charset="0"/>
                        </a:rPr>
                        <a:t>Урок цифровой грамотности. Информационно-разъяснительное мероприятие по  работе  с цифровым  сервисом  МАХ.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 Light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 Light"/>
                          <a:cs typeface="Times New Roman" pitchFamily="18" charset="0"/>
                        </a:rPr>
                        <a:t>Мероприятие посвященное организации помощи УСВО.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Calibri" pitchFamily="34" charset="0"/>
                          <a:ea typeface="Calibri Light"/>
                          <a:cs typeface="Times New Roman" pitchFamily="18" charset="0"/>
                        </a:rPr>
                        <a:t> </a:t>
                      </a: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10:00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31F2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14:00</a:t>
                      </a: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93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DejaVu Sans" pitchFamily="34" charset="0"/>
                        </a:rPr>
                        <a:t>07.08</a:t>
                      </a: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Посещение  фотовыставки «Настроение- арбуз».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Calibri" pitchFamily="34" charset="0"/>
                          <a:ea typeface="Calibri Light"/>
                          <a:cs typeface="Times New Roman" pitchFamily="18" charset="0"/>
                        </a:rPr>
                        <a:t>Настольные игры : Шахматный клуб «Белая ладья».</a:t>
                      </a: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10:00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12:00</a:t>
                      </a: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823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Calibri" pitchFamily="34" charset="0"/>
                          <a:cs typeface="DejaVu Sans" pitchFamily="34" charset="0"/>
                        </a:rPr>
                        <a:t>11.08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DejaVu Sans" pitchFamily="34" charset="0"/>
                      </a:endParaRP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Calibri" pitchFamily="34" charset="0"/>
                          <a:ea typeface="Calibri Light"/>
                          <a:cs typeface="Times New Roman" pitchFamily="18" charset="0"/>
                        </a:rPr>
                        <a:t>Мастер-класс «Сочный арбуз» (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Calibri" pitchFamily="34" charset="0"/>
                          <a:ea typeface="Calibri Light"/>
                          <a:cs typeface="Times New Roman" pitchFamily="18" charset="0"/>
                        </a:rPr>
                        <a:t>бумагопластика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Calibri" pitchFamily="34" charset="0"/>
                          <a:ea typeface="Calibri Light"/>
                          <a:cs typeface="Times New Roman" pitchFamily="18" charset="0"/>
                        </a:rPr>
                        <a:t>).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 Light"/>
                        <a:cs typeface="Times New Roman" pitchFamily="18" charset="0"/>
                      </a:endParaRP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10:00</a:t>
                      </a: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42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DejaVu Sans" pitchFamily="34" charset="0"/>
                        </a:rPr>
                        <a:t>14.08</a:t>
                      </a: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Calibri" pitchFamily="34" charset="0"/>
                          <a:ea typeface="Calibri Light"/>
                          <a:cs typeface="Times New Roman" pitchFamily="18" charset="0"/>
                        </a:rPr>
                        <a:t>Настольные игры : Шахматный клуб «Белая ладья».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10:00</a:t>
                      </a: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2411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DejaVu Sans" pitchFamily="34" charset="0"/>
                        </a:rPr>
                        <a:t>17.08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DejaVu Sans" pitchFamily="34" charset="0"/>
                      </a:endParaRP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Calibri" pitchFamily="34" charset="0"/>
                          <a:ea typeface="Calibri Light"/>
                          <a:cs typeface="Times New Roman" pitchFamily="18" charset="0"/>
                        </a:rPr>
                        <a:t>Мероприятие  посвященное Году единства народов России. </a:t>
                      </a: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10:00</a:t>
                      </a: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275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DejaVu Sans" pitchFamily="34" charset="0"/>
                        </a:rPr>
                        <a:t>18.08</a:t>
                      </a: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Calibri" pitchFamily="34" charset="0"/>
                          <a:ea typeface="Calibri Light"/>
                          <a:cs typeface="Times New Roman" pitchFamily="18" charset="0"/>
                        </a:rPr>
                        <a:t>Консультация по правовым вопросам  в компетенции СФР.</a:t>
                      </a:r>
                    </a:p>
                    <a:p>
                      <a:pPr marL="228600" marR="0" lvl="0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Чтим православные традиции «Яблочный спас». 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11:00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14:00</a:t>
                      </a: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717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DejaVu Sans" pitchFamily="34" charset="0"/>
                        </a:rPr>
                        <a:t>21.08</a:t>
                      </a: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Акция «Три цвета славы».</a:t>
                      </a: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Мастер-класс  «Мой 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триколор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»  (</a:t>
                      </a: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бумагопластика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).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Calibri" pitchFamily="34" charset="0"/>
                          <a:ea typeface="Calibri Light"/>
                          <a:cs typeface="Times New Roman" pitchFamily="18" charset="0"/>
                        </a:rPr>
                        <a:t>Настольные игры : Шахматный клуб «Белая ладья».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10:00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11:30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14:00</a:t>
                      </a: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33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DejaVu Sans" pitchFamily="34" charset="0"/>
                        </a:rPr>
                        <a:t>25.08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DejaVu Sans" pitchFamily="34" charset="0"/>
                      </a:endParaRP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Посещение фотовыставки «Гордая Россия».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lang="ru-RU" sz="1100" b="0" strike="noStrike" spc="-1" dirty="0" smtClean="0">
                          <a:solidFill>
                            <a:srgbClr val="000000"/>
                          </a:solidFill>
                          <a:latin typeface="Calibri" pitchFamily="34" charset="0"/>
                        </a:rPr>
                        <a:t>Мероприятия с участием партии «Единая Россия» на тему «Выборы 2026 года».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11:00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12:00</a:t>
                      </a: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85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DejaVu Sans" pitchFamily="34" charset="0"/>
                        </a:rPr>
                        <a:t>27.08</a:t>
                      </a: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Calibri" pitchFamily="34" charset="0"/>
                          <a:ea typeface="Calibri Light"/>
                          <a:cs typeface="Times New Roman" pitchFamily="18" charset="0"/>
                        </a:rPr>
                        <a:t>Урок цифровой грамотности. Информационно-разъяснительное мероприятие</a:t>
                      </a:r>
                    </a:p>
                    <a:p>
                      <a:pPr marL="228600" marR="0" lvl="0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Calibri" pitchFamily="34" charset="0"/>
                          <a:ea typeface="Calibri Light"/>
                          <a:cs typeface="Times New Roman" pitchFamily="18" charset="0"/>
                        </a:rPr>
                        <a:t>по работе  с цифровым  сервисом  МАХ.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 Light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228600" marR="0" lvl="0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Calibri Light"/>
                          <a:cs typeface="Times New Roman" pitchFamily="18" charset="0"/>
                        </a:rPr>
                        <a:t>Акция «Вместе- целая страна».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 Light"/>
                        <a:cs typeface="Times New Roman" pitchFamily="18" charset="0"/>
                      </a:endParaRP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10:00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12:00</a:t>
                      </a: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6246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DejaVu Sans" pitchFamily="34" charset="0"/>
                        </a:rPr>
                        <a:t>28.08</a:t>
                      </a: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Час здоровья :  «Под знаком Гиппократа».</a:t>
                      </a:r>
                    </a:p>
                    <a:p>
                      <a:pPr marL="228600" marR="0" lvl="0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Мероприятие посвященное организации помощи УСВО.</a:t>
                      </a: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10:00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14:00</a:t>
                      </a: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2885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DejaVu Sans" pitchFamily="34" charset="0"/>
                        </a:rPr>
                        <a:t>31.08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DejaVu Sans" pitchFamily="34" charset="0"/>
                      </a:endParaRP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Calibri" pitchFamily="34" charset="0"/>
                          <a:ea typeface="Calibri Light"/>
                          <a:cs typeface="Times New Roman" pitchFamily="18" charset="0"/>
                        </a:rPr>
                        <a:t>«Женский день» (Чаепитие, беседа, настольные игры).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Calibri" pitchFamily="34" charset="0"/>
                          <a:ea typeface="Calibri Light"/>
                          <a:cs typeface="Times New Roman" pitchFamily="18" charset="0"/>
                        </a:rPr>
                        <a:t>Участие в акции «Природа,  общество, человек».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11:00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14:00</a:t>
                      </a:r>
                    </a:p>
                  </a:txBody>
                  <a:tcPr horzOverflow="overflow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sp>
        <p:nvSpPr>
          <p:cNvPr id="77" name="object 44"/>
          <p:cNvSpPr/>
          <p:nvPr/>
        </p:nvSpPr>
        <p:spPr>
          <a:xfrm>
            <a:off x="1041946" y="7506940"/>
            <a:ext cx="6192688" cy="664312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12600" rIns="0" bIns="0">
            <a:spAutoFit/>
          </a:bodyPr>
          <a:lstStyle/>
          <a:p>
            <a:pPr marL="11113" indent="1947863">
              <a:lnSpc>
                <a:spcPct val="113000"/>
              </a:lnSpc>
              <a:spcBef>
                <a:spcPts val="100"/>
              </a:spcBef>
              <a:tabLst>
                <a:tab pos="0" algn="l"/>
              </a:tabLst>
            </a:pPr>
            <a:r>
              <a:rPr lang="ru-RU" sz="1200" b="1" dirty="0" smtClean="0">
                <a:solidFill>
                  <a:srgbClr val="58595B"/>
                </a:solidFill>
                <a:latin typeface="Calibri" pitchFamily="34" charset="0"/>
              </a:rPr>
              <a:t>Время  работы: </a:t>
            </a:r>
          </a:p>
          <a:p>
            <a:pPr marL="11113" indent="1947863">
              <a:lnSpc>
                <a:spcPct val="113000"/>
              </a:lnSpc>
              <a:spcBef>
                <a:spcPts val="100"/>
              </a:spcBef>
              <a:tabLst>
                <a:tab pos="0" algn="l"/>
              </a:tabLst>
            </a:pPr>
            <a:r>
              <a:rPr lang="ru-RU" sz="1200" b="1" dirty="0" smtClean="0">
                <a:solidFill>
                  <a:srgbClr val="58595B"/>
                </a:solidFill>
                <a:latin typeface="Calibri" pitchFamily="34" charset="0"/>
              </a:rPr>
              <a:t>Понедельник-четверг  08:00 -18:00     пятница  08:00-16.45</a:t>
            </a:r>
          </a:p>
          <a:p>
            <a:pPr marL="11113" indent="1947863">
              <a:lnSpc>
                <a:spcPct val="113000"/>
              </a:lnSpc>
              <a:spcBef>
                <a:spcPts val="100"/>
              </a:spcBef>
              <a:tabLst>
                <a:tab pos="0" algn="l"/>
              </a:tabLst>
            </a:pPr>
            <a:endParaRPr lang="ru-RU" sz="1200" b="1" dirty="0" smtClean="0">
              <a:solidFill>
                <a:srgbClr val="58595B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2039</TotalTime>
  <Words>264</Words>
  <Application>Microsoft Office PowerPoint</Application>
  <PresentationFormat>Произвольный</PresentationFormat>
  <Paragraphs>72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 АВГУСТ 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071KantorAM</cp:lastModifiedBy>
  <cp:revision>154</cp:revision>
  <dcterms:created xsi:type="dcterms:W3CDTF">2025-11-06T11:20:25Z</dcterms:created>
  <dcterms:modified xsi:type="dcterms:W3CDTF">2026-07-17T08:25:31Z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Adobe PDF Library 17.0</vt:lpwstr>
  </property>
  <property fmtid="{D5CDD505-2E9C-101B-9397-08002B2CF9AE}" pid="7" name="Slides">
    <vt:i4>1</vt:i4>
  </property>
</Properties>
</file>