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7556500" cy="10693400"/>
  <p:notesSz cx="7556500" cy="106934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2022" y="22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B8B78-20E8-4145-A50B-D4B3314DE1E3}" type="datetimeFigureOut">
              <a:rPr lang="en-US"/>
              <a:pPr>
                <a:defRPr/>
              </a:pPr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93667-45C6-4237-9DDB-D7CF4DCB4620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42D1B-2564-4037-8011-C25398C158F0}" type="datetimeFigureOut">
              <a:rPr lang="en-US"/>
              <a:pPr>
                <a:defRPr/>
              </a:pPr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0FCC4-1989-430D-B229-4E557C011B2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87AB8-AD0F-4393-B7A9-118F52D8E33C}" type="datetimeFigureOut">
              <a:rPr lang="en-US"/>
              <a:pPr>
                <a:defRPr/>
              </a:pPr>
              <a:t>8/27/2026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CB5C8-B07D-49A0-9756-5F7C92D0FE09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E5291-E94C-4AC1-A615-D33C0290F54A}" type="datetimeFigureOut">
              <a:rPr lang="en-US"/>
              <a:pPr>
                <a:defRPr/>
              </a:pPr>
              <a:t>8/27/2026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C040E-1153-4212-BE8C-992A2398A8D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7A566-8FAD-4A79-AD4A-6358B27341E9}" type="datetimeFigureOut">
              <a:rPr lang="en-US"/>
              <a:pPr>
                <a:defRPr/>
              </a:pPr>
              <a:t>8/27/2026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29C5-3DAC-4DC7-ACE8-D43B4F21EF6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Holder 2"/>
          <p:cNvSpPr>
            <a:spLocks noGrp="1"/>
          </p:cNvSpPr>
          <p:nvPr>
            <p:ph type="title"/>
          </p:nvPr>
        </p:nvSpPr>
        <p:spPr bwMode="auto">
          <a:xfrm>
            <a:off x="4822825" y="317500"/>
            <a:ext cx="2316163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1027" name="Holder 3"/>
          <p:cNvSpPr>
            <a:spLocks noGrp="1"/>
          </p:cNvSpPr>
          <p:nvPr>
            <p:ph type="body" idx="1"/>
          </p:nvPr>
        </p:nvSpPr>
        <p:spPr bwMode="auto">
          <a:xfrm>
            <a:off x="377825" y="2459038"/>
            <a:ext cx="6807200" cy="705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750" y="9944100"/>
            <a:ext cx="2419350" cy="534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100"/>
            <a:ext cx="1739900" cy="534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4F5A67-D6A7-4366-B993-C9511D0319C4}" type="datetimeFigureOut">
              <a:rPr lang="en-US"/>
              <a:pPr>
                <a:defRPr/>
              </a:pPr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125" y="9944100"/>
            <a:ext cx="1739900" cy="534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CF1CB95-6632-449F-AB91-AB28B35E514E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object 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2050" y="88900"/>
            <a:ext cx="3719512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7851" y="1725428"/>
          <a:ext cx="6705599" cy="5179103"/>
        </p:xfrm>
        <a:graphic>
          <a:graphicData uri="http://schemas.openxmlformats.org/drawingml/2006/table">
            <a:tbl>
              <a:tblPr/>
              <a:tblGrid>
                <a:gridCol w="663191"/>
                <a:gridCol w="5158153"/>
                <a:gridCol w="884255"/>
              </a:tblGrid>
              <a:tr h="6363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Дата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Время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начала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16176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03.09</a:t>
                      </a:r>
                    </a:p>
                    <a:p>
                      <a:r>
                        <a:rPr lang="ru-RU" sz="1000" dirty="0" smtClean="0"/>
                        <a:t>04.09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Лекция с РО Знание на тему: Голосуем сердцем- воспитываем примером: выбор в России</a:t>
                      </a:r>
                    </a:p>
                    <a:p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Серебряное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волонтёрство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» : на базе волонтерской группы « Сила в Единстве» </a:t>
                      </a:r>
                    </a:p>
                    <a:p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(помощь УСВО: шьем подушки)»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10:00</a:t>
                      </a:r>
                    </a:p>
                    <a:p>
                      <a:endParaRPr lang="ru-RU" sz="1000" dirty="0" smtClean="0"/>
                    </a:p>
                    <a:p>
                      <a:r>
                        <a:rPr lang="ru-RU" sz="1000" dirty="0" smtClean="0"/>
                        <a:t>11:00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24223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07.09</a:t>
                      </a:r>
                    </a:p>
                    <a:p>
                      <a:r>
                        <a:rPr lang="ru-RU" sz="1000" dirty="0" smtClean="0"/>
                        <a:t>08.09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Вместе –целая страна ( продолжаем знакомится с культурой и бытом других народов)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Праздничное мероприятие , посвященного Дню языков народов России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10:00</a:t>
                      </a:r>
                    </a:p>
                    <a:p>
                      <a:r>
                        <a:rPr lang="ru-RU" sz="1000" dirty="0" smtClean="0"/>
                        <a:t>11:00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93922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09.09</a:t>
                      </a:r>
                    </a:p>
                    <a:p>
                      <a:r>
                        <a:rPr lang="ru-RU" sz="1000" dirty="0" smtClean="0"/>
                        <a:t>10.09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Консультация по оформлению цифровых документов МАХ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Обучение компьютерной грамотности : «Интернет в нашей жизни»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10:30</a:t>
                      </a:r>
                    </a:p>
                    <a:p>
                      <a:r>
                        <a:rPr lang="ru-RU" sz="1000" dirty="0" smtClean="0"/>
                        <a:t>11:00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93922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11.09</a:t>
                      </a:r>
                    </a:p>
                    <a:p>
                      <a:r>
                        <a:rPr lang="ru-RU" sz="1000" dirty="0" smtClean="0"/>
                        <a:t>14.09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Calibri Light"/>
                        </a:rPr>
                        <a:t>Акция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Calibri Light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Calibri Light"/>
                        </a:rPr>
                        <a:t>Коробка добра с участием Всероссийской партии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Calibri Light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Calibri Light"/>
                        </a:rPr>
                        <a:t>«Единая Россия»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Мероприятие посвященное «Году единства народов России»,</a:t>
                      </a:r>
                      <a:r>
                        <a:rPr lang="ru-RU" sz="1000" b="0" i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«Сила России — в единстве народов</a:t>
                      </a:r>
                      <a:endParaRPr lang="ru-RU" sz="1000" b="1" i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10:00</a:t>
                      </a:r>
                    </a:p>
                    <a:p>
                      <a:r>
                        <a:rPr lang="ru-RU" sz="1000" dirty="0" smtClean="0"/>
                        <a:t>11:00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55216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16.09</a:t>
                      </a:r>
                    </a:p>
                    <a:p>
                      <a:r>
                        <a:rPr lang="ru-RU" sz="1000" dirty="0" smtClean="0"/>
                        <a:t>17.09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i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Квест</a:t>
                      </a:r>
                      <a:r>
                        <a:rPr lang="ru-RU" sz="1000" b="0" i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«Путешествие в мир народных промыслов»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Тренинг познавательных процессов . Загадки и упражнения для мозга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10:00</a:t>
                      </a:r>
                    </a:p>
                    <a:p>
                      <a:r>
                        <a:rPr lang="ru-RU" sz="1000" dirty="0" smtClean="0"/>
                        <a:t>11:00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16176">
                <a:tc>
                  <a:txBody>
                    <a:bodyPr/>
                    <a:lstStyle/>
                    <a:p>
                      <a:r>
                        <a:rPr lang="ru-RU" sz="1000" smtClean="0"/>
                        <a:t>18.09</a:t>
                      </a:r>
                      <a:endParaRPr lang="ru-RU" sz="1000" dirty="0" smtClean="0"/>
                    </a:p>
                    <a:p>
                      <a:r>
                        <a:rPr lang="ru-RU" sz="1000" dirty="0" smtClean="0"/>
                        <a:t>18.09</a:t>
                      </a:r>
                    </a:p>
                    <a:p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Литературная гостиная  «Поэзия женской души»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Профилактическое мероприятие по предотвращению мошенничества « Как не стать жертвой мошенничества ( по материалом МВД России 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10:00</a:t>
                      </a:r>
                    </a:p>
                    <a:p>
                      <a:r>
                        <a:rPr lang="ru-RU" sz="1000" dirty="0" smtClean="0"/>
                        <a:t>11:00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47169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21.09</a:t>
                      </a:r>
                    </a:p>
                    <a:p>
                      <a:r>
                        <a:rPr lang="ru-RU" sz="1000" dirty="0" smtClean="0"/>
                        <a:t>22.09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РГО просмотр фильма «Великий  Северный Путь»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Консультация по правовым вопросам в компетенции СФР 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10:00</a:t>
                      </a:r>
                    </a:p>
                    <a:p>
                      <a:r>
                        <a:rPr lang="ru-RU" sz="1000" dirty="0" smtClean="0"/>
                        <a:t>11:00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93922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23.09</a:t>
                      </a:r>
                    </a:p>
                    <a:p>
                      <a:r>
                        <a:rPr lang="ru-RU" sz="1000" dirty="0" smtClean="0"/>
                        <a:t>24.09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</a:pPr>
                      <a:r>
                        <a:rPr lang="ru-RU" sz="1000" baseline="0" dirty="0" smtClean="0"/>
                        <a:t>Лекция « Как сохранить здоровье осенью»</a:t>
                      </a:r>
                    </a:p>
                    <a:p>
                      <a:pPr marL="3600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smtClean="0"/>
                        <a:t>В кругу друзей ( общение, чтение, настольные игры, кроссворды)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11:00</a:t>
                      </a:r>
                    </a:p>
                    <a:p>
                      <a:r>
                        <a:rPr lang="ru-RU" sz="1000" dirty="0" smtClean="0"/>
                        <a:t>10:00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92889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25.09</a:t>
                      </a:r>
                    </a:p>
                    <a:p>
                      <a:r>
                        <a:rPr lang="ru-RU" sz="1000" dirty="0" smtClean="0"/>
                        <a:t>28.09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Calibri Light"/>
                        </a:rPr>
                        <a:t>Секрет садовода: Цветы в нашей жизни</a:t>
                      </a:r>
                    </a:p>
                    <a:p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Calibri Light"/>
                        </a:rPr>
                        <a:t>Мобильная грамотность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10:30</a:t>
                      </a:r>
                    </a:p>
                    <a:p>
                      <a:r>
                        <a:rPr lang="ru-RU" sz="1000" dirty="0" smtClean="0"/>
                        <a:t>11:30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25249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29.09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Старшее поколение в движении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: 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«секреты бодрости и оптимизма»</a:t>
                      </a:r>
                      <a:endParaRPr lang="ru-RU" sz="1000" b="0" dirty="0" smtClean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10:00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41067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30.09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Акция «Сказки народов мира» </a:t>
                      </a:r>
                      <a:r>
                        <a:rPr lang="ru-RU" sz="1000" b="0" i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«Сказка – ложь, да в ней намёк»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11:00</a:t>
                      </a:r>
                      <a:endParaRPr lang="ru-RU" sz="100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2105" name="object 35"/>
          <p:cNvSpPr>
            <a:spLocks/>
          </p:cNvSpPr>
          <p:nvPr/>
        </p:nvSpPr>
        <p:spPr bwMode="auto">
          <a:xfrm>
            <a:off x="0" y="6565900"/>
            <a:ext cx="7556500" cy="4127500"/>
          </a:xfrm>
          <a:custGeom>
            <a:avLst/>
            <a:gdLst>
              <a:gd name="T0" fmla="*/ 3859 w 7345680"/>
              <a:gd name="T1" fmla="*/ 362748508 h 3583940"/>
              <a:gd name="T2" fmla="*/ 17850579 w 7345680"/>
              <a:gd name="T3" fmla="*/ 141566625 h 3583940"/>
              <a:gd name="T4" fmla="*/ 17493366 w 7345680"/>
              <a:gd name="T5" fmla="*/ 144214608 h 3583940"/>
              <a:gd name="T6" fmla="*/ 17120306 w 7345680"/>
              <a:gd name="T7" fmla="*/ 146599162 h 3583940"/>
              <a:gd name="T8" fmla="*/ 16732297 w 7345680"/>
              <a:gd name="T9" fmla="*/ 148713141 h 3583940"/>
              <a:gd name="T10" fmla="*/ 16330133 w 7345680"/>
              <a:gd name="T11" fmla="*/ 150552267 h 3583940"/>
              <a:gd name="T12" fmla="*/ 15914785 w 7345680"/>
              <a:gd name="T13" fmla="*/ 152109834 h 3583940"/>
              <a:gd name="T14" fmla="*/ 15486986 w 7345680"/>
              <a:gd name="T15" fmla="*/ 153380904 h 3583940"/>
              <a:gd name="T16" fmla="*/ 15047599 w 7345680"/>
              <a:gd name="T17" fmla="*/ 154359285 h 3583940"/>
              <a:gd name="T18" fmla="*/ 14597465 w 7345680"/>
              <a:gd name="T19" fmla="*/ 155038749 h 3583940"/>
              <a:gd name="T20" fmla="*/ 14137439 w 7345680"/>
              <a:gd name="T21" fmla="*/ 155415095 h 3583940"/>
              <a:gd name="T22" fmla="*/ 13668385 w 7345680"/>
              <a:gd name="T23" fmla="*/ 155481726 h 3583940"/>
              <a:gd name="T24" fmla="*/ 13191109 w 7345680"/>
              <a:gd name="T25" fmla="*/ 155232597 h 3583940"/>
              <a:gd name="T26" fmla="*/ 12706468 w 7345680"/>
              <a:gd name="T27" fmla="*/ 154663140 h 3583940"/>
              <a:gd name="T28" fmla="*/ 12215277 w 7345680"/>
              <a:gd name="T29" fmla="*/ 153766611 h 3583940"/>
              <a:gd name="T30" fmla="*/ 11718398 w 7345680"/>
              <a:gd name="T31" fmla="*/ 152537627 h 3583940"/>
              <a:gd name="T32" fmla="*/ 11216665 w 7345680"/>
              <a:gd name="T33" fmla="*/ 150970331 h 3583940"/>
              <a:gd name="T34" fmla="*/ 10710956 w 7345680"/>
              <a:gd name="T35" fmla="*/ 149060077 h 3583940"/>
              <a:gd name="T36" fmla="*/ 10202054 w 7345680"/>
              <a:gd name="T37" fmla="*/ 146798981 h 3583940"/>
              <a:gd name="T38" fmla="*/ 9690848 w 7345680"/>
              <a:gd name="T39" fmla="*/ 144183209 h 3583940"/>
              <a:gd name="T40" fmla="*/ 9178177 w 7345680"/>
              <a:gd name="T41" fmla="*/ 141206790 h 3583940"/>
              <a:gd name="T42" fmla="*/ 8664823 w 7345680"/>
              <a:gd name="T43" fmla="*/ 137863828 h 3583940"/>
              <a:gd name="T44" fmla="*/ 8151714 w 7345680"/>
              <a:gd name="T45" fmla="*/ 134148059 h 3583940"/>
              <a:gd name="T46" fmla="*/ 7639648 w 7345680"/>
              <a:gd name="T47" fmla="*/ 130054543 h 3583940"/>
              <a:gd name="T48" fmla="*/ 7129446 w 7345680"/>
              <a:gd name="T49" fmla="*/ 125577017 h 3583940"/>
              <a:gd name="T50" fmla="*/ 6748555 w 7345680"/>
              <a:gd name="T51" fmla="*/ 121963994 h 3583940"/>
              <a:gd name="T52" fmla="*/ 6495660 w 7345680"/>
              <a:gd name="T53" fmla="*/ 119432616 h 3583940"/>
              <a:gd name="T54" fmla="*/ 6243682 w 7345680"/>
              <a:gd name="T55" fmla="*/ 116801439 h 3583940"/>
              <a:gd name="T56" fmla="*/ 5992798 w 7345680"/>
              <a:gd name="T57" fmla="*/ 114071126 h 3583940"/>
              <a:gd name="T58" fmla="*/ 5743047 w 7345680"/>
              <a:gd name="T59" fmla="*/ 111239836 h 3583940"/>
              <a:gd name="T60" fmla="*/ 5494554 w 7345680"/>
              <a:gd name="T61" fmla="*/ 108307420 h 3583940"/>
              <a:gd name="T62" fmla="*/ 5247448 w 7345680"/>
              <a:gd name="T63" fmla="*/ 105272773 h 3583940"/>
              <a:gd name="T64" fmla="*/ 5001782 w 7345680"/>
              <a:gd name="T65" fmla="*/ 102135748 h 3583940"/>
              <a:gd name="T66" fmla="*/ 4757709 w 7345680"/>
              <a:gd name="T67" fmla="*/ 98895164 h 3583940"/>
              <a:gd name="T68" fmla="*/ 4515327 w 7345680"/>
              <a:gd name="T69" fmla="*/ 95550287 h 3583940"/>
              <a:gd name="T70" fmla="*/ 4274715 w 7345680"/>
              <a:gd name="T71" fmla="*/ 92101040 h 3583940"/>
              <a:gd name="T72" fmla="*/ 4036003 w 7345680"/>
              <a:gd name="T73" fmla="*/ 88546025 h 3583940"/>
              <a:gd name="T74" fmla="*/ 3799287 w 7345680"/>
              <a:gd name="T75" fmla="*/ 84884651 h 3583940"/>
              <a:gd name="T76" fmla="*/ 3564684 w 7345680"/>
              <a:gd name="T77" fmla="*/ 81116476 h 3583940"/>
              <a:gd name="T78" fmla="*/ 3332278 w 7345680"/>
              <a:gd name="T79" fmla="*/ 77240598 h 3583940"/>
              <a:gd name="T80" fmla="*/ 3102187 w 7345680"/>
              <a:gd name="T81" fmla="*/ 73256279 h 3583940"/>
              <a:gd name="T82" fmla="*/ 2874511 w 7345680"/>
              <a:gd name="T83" fmla="*/ 69162726 h 3583940"/>
              <a:gd name="T84" fmla="*/ 2649374 w 7345680"/>
              <a:gd name="T85" fmla="*/ 64959646 h 3583940"/>
              <a:gd name="T86" fmla="*/ 2426858 w 7345680"/>
              <a:gd name="T87" fmla="*/ 60645821 h 3583940"/>
              <a:gd name="T88" fmla="*/ 2207070 w 7345680"/>
              <a:gd name="T89" fmla="*/ 56220811 h 3583940"/>
              <a:gd name="T90" fmla="*/ 1990122 w 7345680"/>
              <a:gd name="T91" fmla="*/ 51683840 h 3583940"/>
              <a:gd name="T92" fmla="*/ 1776130 w 7345680"/>
              <a:gd name="T93" fmla="*/ 47034208 h 3583940"/>
              <a:gd name="T94" fmla="*/ 1565176 w 7345680"/>
              <a:gd name="T95" fmla="*/ 42271216 h 3583940"/>
              <a:gd name="T96" fmla="*/ 1357381 w 7345680"/>
              <a:gd name="T97" fmla="*/ 37393969 h 3583940"/>
              <a:gd name="T98" fmla="*/ 1152843 w 7345680"/>
              <a:gd name="T99" fmla="*/ 32402155 h 3583940"/>
              <a:gd name="T100" fmla="*/ 951681 w 7345680"/>
              <a:gd name="T101" fmla="*/ 27294676 h 3583940"/>
              <a:gd name="T102" fmla="*/ 753980 w 7345680"/>
              <a:gd name="T103" fmla="*/ 22071073 h 3583940"/>
              <a:gd name="T104" fmla="*/ 559856 w 7345680"/>
              <a:gd name="T105" fmla="*/ 16730466 h 3583940"/>
              <a:gd name="T106" fmla="*/ 369413 w 7345680"/>
              <a:gd name="T107" fmla="*/ 11272227 h 3583940"/>
              <a:gd name="T108" fmla="*/ 182760 w 7345680"/>
              <a:gd name="T109" fmla="*/ 5695645 h 3583940"/>
              <a:gd name="T110" fmla="*/ 0 w 7345680"/>
              <a:gd name="T111" fmla="*/ 0 h 358394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7345680"/>
              <a:gd name="T169" fmla="*/ 0 h 3583940"/>
              <a:gd name="T170" fmla="*/ 7345680 w 7345680"/>
              <a:gd name="T171" fmla="*/ 3583940 h 358394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644525" y="8177213"/>
            <a:ext cx="1147763" cy="131762"/>
            <a:chOff x="644464" y="8176450"/>
            <a:chExt cx="1147890" cy="132842"/>
          </a:xfrm>
        </p:grpSpPr>
        <p:pic>
          <p:nvPicPr>
            <p:cNvPr id="2136" name="object 3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44464" y="8176460"/>
              <a:ext cx="103162" cy="13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37" name="object 37"/>
            <p:cNvSpPr>
              <a:spLocks/>
            </p:cNvSpPr>
            <p:nvPr/>
          </p:nvSpPr>
          <p:spPr bwMode="auto">
            <a:xfrm>
              <a:off x="771347" y="8178076"/>
              <a:ext cx="94615" cy="129539"/>
            </a:xfrm>
            <a:custGeom>
              <a:avLst/>
              <a:gdLst>
                <a:gd name="T0" fmla="*/ 94272 w 94615"/>
                <a:gd name="T1" fmla="*/ 0 h 129540"/>
                <a:gd name="T2" fmla="*/ 0 w 94615"/>
                <a:gd name="T3" fmla="*/ 0 h 129540"/>
                <a:gd name="T4" fmla="*/ 0 w 94615"/>
                <a:gd name="T5" fmla="*/ 20320 h 129540"/>
                <a:gd name="T6" fmla="*/ 0 w 94615"/>
                <a:gd name="T7" fmla="*/ 59690 h 129540"/>
                <a:gd name="T8" fmla="*/ 0 w 94615"/>
                <a:gd name="T9" fmla="*/ 79980 h 129540"/>
                <a:gd name="T10" fmla="*/ 0 w 94615"/>
                <a:gd name="T11" fmla="*/ 129510 h 129540"/>
                <a:gd name="T12" fmla="*/ 23952 w 94615"/>
                <a:gd name="T13" fmla="*/ 129510 h 129540"/>
                <a:gd name="T14" fmla="*/ 23952 w 94615"/>
                <a:gd name="T15" fmla="*/ 79980 h 129540"/>
                <a:gd name="T16" fmla="*/ 86321 w 94615"/>
                <a:gd name="T17" fmla="*/ 79980 h 129540"/>
                <a:gd name="T18" fmla="*/ 86321 w 94615"/>
                <a:gd name="T19" fmla="*/ 59690 h 129540"/>
                <a:gd name="T20" fmla="*/ 23952 w 94615"/>
                <a:gd name="T21" fmla="*/ 59690 h 129540"/>
                <a:gd name="T22" fmla="*/ 23952 w 94615"/>
                <a:gd name="T23" fmla="*/ 20320 h 129540"/>
                <a:gd name="T24" fmla="*/ 94272 w 94615"/>
                <a:gd name="T25" fmla="*/ 20320 h 129540"/>
                <a:gd name="T26" fmla="*/ 94272 w 94615"/>
                <a:gd name="T27" fmla="*/ 0 h 1295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4615"/>
                <a:gd name="T43" fmla="*/ 0 h 129540"/>
                <a:gd name="T44" fmla="*/ 94615 w 94615"/>
                <a:gd name="T45" fmla="*/ 129540 h 12954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2138" name="object 3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88787" y="8176459"/>
              <a:ext cx="292329" cy="13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39" name="object 3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01703" y="8176450"/>
              <a:ext cx="319170" cy="132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40" name="object 4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5588" y="8178271"/>
              <a:ext cx="110324" cy="129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41" name="object 4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679286" y="8178274"/>
              <a:ext cx="113068" cy="13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07" name="object 42"/>
          <p:cNvSpPr>
            <a:spLocks noGrp="1"/>
          </p:cNvSpPr>
          <p:nvPr>
            <p:ph type="title"/>
          </p:nvPr>
        </p:nvSpPr>
        <p:spPr>
          <a:xfrm>
            <a:off x="4822825" y="241301"/>
            <a:ext cx="2316163" cy="1120820"/>
          </a:xfrm>
        </p:spPr>
        <p:txBody>
          <a:bodyPr tIns="81280"/>
          <a:lstStyle/>
          <a:p>
            <a:pPr marL="438150" indent="-427038" algn="r" eaLnBrk="1" hangingPunct="1">
              <a:lnSpc>
                <a:spcPts val="2700"/>
              </a:lnSpc>
            </a:pPr>
            <a:r>
              <a:rPr lang="ru-RU" sz="2400" dirty="0" smtClean="0">
                <a:latin typeface="Calibri" pitchFamily="34" charset="0"/>
                <a:cs typeface="Calibri" pitchFamily="34" charset="0"/>
              </a:rPr>
              <a:t>МЕРОПРИЯТИЯ</a:t>
            </a:r>
            <a:br>
              <a:rPr lang="ru-RU" sz="2400" dirty="0" smtClean="0">
                <a:latin typeface="Calibri" pitchFamily="34" charset="0"/>
                <a:cs typeface="Calibri" pitchFamily="34" charset="0"/>
              </a:rPr>
            </a:br>
            <a:r>
              <a:rPr lang="ru-RU" sz="2400" dirty="0" smtClean="0">
                <a:latin typeface="Calibri" pitchFamily="34" charset="0"/>
                <a:cs typeface="Calibri" pitchFamily="34" charset="0"/>
              </a:rPr>
              <a:t>НА СЕНТЯБРЬ </a:t>
            </a:r>
            <a:br>
              <a:rPr lang="ru-RU" sz="2400" dirty="0" smtClean="0">
                <a:latin typeface="Calibri" pitchFamily="34" charset="0"/>
                <a:cs typeface="Calibri" pitchFamily="34" charset="0"/>
              </a:rPr>
            </a:br>
            <a:r>
              <a:rPr lang="ru-RU" sz="2400" dirty="0" smtClean="0">
                <a:latin typeface="Calibri" pitchFamily="34" charset="0"/>
                <a:cs typeface="Calibri" pitchFamily="34" charset="0"/>
              </a:rPr>
              <a:t>2026</a:t>
            </a:r>
          </a:p>
        </p:txBody>
      </p:sp>
      <p:sp>
        <p:nvSpPr>
          <p:cNvPr id="2100" name="object 43"/>
          <p:cNvSpPr txBox="1">
            <a:spLocks noChangeArrowheads="1"/>
          </p:cNvSpPr>
          <p:nvPr/>
        </p:nvSpPr>
        <p:spPr bwMode="auto">
          <a:xfrm>
            <a:off x="425450" y="8177213"/>
            <a:ext cx="4749800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74625" rIns="0" bIns="0">
            <a:spAutoFit/>
          </a:bodyPr>
          <a:lstStyle/>
          <a:p>
            <a:pPr marL="12700">
              <a:lnSpc>
                <a:spcPct val="76000"/>
              </a:lnSpc>
              <a:spcBef>
                <a:spcPts val="1375"/>
              </a:spcBef>
              <a:defRPr/>
            </a:pPr>
            <a:r>
              <a:rPr lang="ru-RU" sz="4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ПРИХОДИТЕ, МЫ ВАС ЖДЕМ!</a:t>
            </a:r>
            <a:endParaRPr lang="ru-RU" sz="4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  <a:defRPr/>
            </a:pPr>
            <a:r>
              <a:rPr lang="ru-RU" sz="13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Наши контакты:</a:t>
            </a:r>
          </a:p>
          <a:p>
            <a:pPr>
              <a:spcBef>
                <a:spcPts val="0"/>
              </a:spcBef>
              <a:defRPr/>
            </a:pPr>
            <a:r>
              <a:rPr lang="ru-RU" sz="13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КС(на правах отдела) в Заветинском районе</a:t>
            </a:r>
            <a:endParaRPr lang="ru-RU" sz="13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700">
              <a:lnSpc>
                <a:spcPts val="1300"/>
              </a:lnSpc>
              <a:spcBef>
                <a:spcPts val="125"/>
              </a:spcBef>
              <a:defRPr/>
            </a:pPr>
            <a:r>
              <a:rPr lang="ru-RU" sz="13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Адрес: Ростовская область Заветинский район, с.Заветное, ул.Ломоносова 25 </a:t>
            </a:r>
            <a:br>
              <a:rPr lang="ru-RU" sz="13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3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Контактный номер 9286140068</a:t>
            </a:r>
          </a:p>
          <a:p>
            <a:pPr marL="12700">
              <a:lnSpc>
                <a:spcPts val="1300"/>
              </a:lnSpc>
              <a:spcBef>
                <a:spcPts val="125"/>
              </a:spcBef>
              <a:defRPr/>
            </a:pPr>
            <a:r>
              <a:rPr lang="ru-RU" sz="13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Торопцова Наталья Ивановна </a:t>
            </a:r>
            <a:endParaRPr lang="ru-RU" sz="13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55" name="object 44"/>
          <p:cNvSpPr txBox="1">
            <a:spLocks noChangeArrowheads="1"/>
          </p:cNvSpPr>
          <p:nvPr/>
        </p:nvSpPr>
        <p:spPr bwMode="auto">
          <a:xfrm>
            <a:off x="4083050" y="7175500"/>
            <a:ext cx="3276600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marL="12700" indent="-12700">
              <a:lnSpc>
                <a:spcPct val="113000"/>
              </a:lnSpc>
              <a:spcBef>
                <a:spcPts val="100"/>
              </a:spcBef>
              <a:defRPr/>
            </a:pPr>
            <a:r>
              <a:rPr lang="ru-RU" sz="1600" b="1" dirty="0">
                <a:latin typeface="Calibri" pitchFamily="34" charset="0"/>
                <a:cs typeface="Calibri" pitchFamily="34" charset="0"/>
              </a:rPr>
              <a:t>Время работы: </a:t>
            </a:r>
          </a:p>
          <a:p>
            <a:pPr marL="12700" indent="-12700">
              <a:lnSpc>
                <a:spcPct val="113000"/>
              </a:lnSpc>
              <a:spcBef>
                <a:spcPts val="100"/>
              </a:spcBef>
              <a:defRPr/>
            </a:pPr>
            <a:r>
              <a:rPr lang="ru-RU" sz="1600" b="1" dirty="0">
                <a:latin typeface="Calibri" pitchFamily="34" charset="0"/>
                <a:cs typeface="Calibri" pitchFamily="34" charset="0"/>
              </a:rPr>
              <a:t>понедельник – четверг 08:00 – 18:00</a:t>
            </a:r>
          </a:p>
          <a:p>
            <a:pPr marL="12700" indent="-12700">
              <a:lnSpc>
                <a:spcPct val="113000"/>
              </a:lnSpc>
              <a:spcBef>
                <a:spcPts val="100"/>
              </a:spcBef>
              <a:defRPr/>
            </a:pPr>
            <a:r>
              <a:rPr lang="ru-RU" sz="1600" b="1" dirty="0">
                <a:latin typeface="Calibri" pitchFamily="34" charset="0"/>
                <a:cs typeface="Calibri" pitchFamily="34" charset="0"/>
              </a:rPr>
              <a:t>пятница 08:00-16:45</a:t>
            </a:r>
          </a:p>
          <a:p>
            <a:pPr marL="12700" indent="1947863">
              <a:lnSpc>
                <a:spcPct val="113000"/>
              </a:lnSpc>
              <a:spcBef>
                <a:spcPts val="100"/>
              </a:spcBef>
              <a:defRPr/>
            </a:pP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10" name="object 45"/>
          <p:cNvSpPr txBox="1">
            <a:spLocks noChangeArrowheads="1"/>
          </p:cNvSpPr>
          <p:nvPr/>
        </p:nvSpPr>
        <p:spPr bwMode="auto">
          <a:xfrm>
            <a:off x="6122988" y="8786813"/>
            <a:ext cx="917575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3019" rIns="0" bIns="0">
            <a:spAutoFit/>
          </a:bodyPr>
          <a:lstStyle/>
          <a:p>
            <a:pPr marL="12700">
              <a:lnSpc>
                <a:spcPts val="800"/>
              </a:lnSpc>
              <a:spcBef>
                <a:spcPts val="263"/>
              </a:spcBef>
            </a:pPr>
            <a:r>
              <a:rPr lang="ru-RU" sz="80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Отделение Фонда пенсионного</a:t>
            </a:r>
            <a:endParaRPr lang="ru-RU" sz="80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700">
              <a:lnSpc>
                <a:spcPts val="800"/>
              </a:lnSpc>
            </a:pPr>
            <a:r>
              <a:rPr lang="ru-RU" sz="80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и социального страхования РФ</a:t>
            </a:r>
            <a:endParaRPr lang="ru-RU" sz="80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700">
              <a:lnSpc>
                <a:spcPts val="800"/>
              </a:lnSpc>
            </a:pPr>
            <a:r>
              <a:rPr lang="ru-RU" sz="80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по Ростовской  области</a:t>
            </a:r>
            <a:endParaRPr lang="ru-RU" sz="80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" name="Группа 103"/>
          <p:cNvGrpSpPr>
            <a:grpSpLocks/>
          </p:cNvGrpSpPr>
          <p:nvPr/>
        </p:nvGrpSpPr>
        <p:grpSpPr bwMode="auto">
          <a:xfrm>
            <a:off x="512763" y="488950"/>
            <a:ext cx="2517775" cy="984250"/>
            <a:chOff x="512394" y="489204"/>
            <a:chExt cx="2518182" cy="983928"/>
          </a:xfrm>
        </p:grpSpPr>
        <p:pic>
          <p:nvPicPr>
            <p:cNvPr id="2116" name="object 49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12394" y="489204"/>
              <a:ext cx="839343" cy="957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17" name="object 50"/>
            <p:cNvSpPr>
              <a:spLocks/>
            </p:cNvSpPr>
            <p:nvPr/>
          </p:nvSpPr>
          <p:spPr bwMode="auto">
            <a:xfrm>
              <a:off x="1577060" y="814692"/>
              <a:ext cx="295275" cy="185420"/>
            </a:xfrm>
            <a:custGeom>
              <a:avLst/>
              <a:gdLst>
                <a:gd name="T0" fmla="*/ 149402 w 295275"/>
                <a:gd name="T1" fmla="*/ 132110 h 185419"/>
                <a:gd name="T2" fmla="*/ 126225 w 295275"/>
                <a:gd name="T3" fmla="*/ 132110 h 185419"/>
                <a:gd name="T4" fmla="*/ 126225 w 295275"/>
                <a:gd name="T5" fmla="*/ 0 h 185419"/>
                <a:gd name="T6" fmla="*/ 104965 w 295275"/>
                <a:gd name="T7" fmla="*/ 0 h 185419"/>
                <a:gd name="T8" fmla="*/ 104965 w 295275"/>
                <a:gd name="T9" fmla="*/ 132110 h 185419"/>
                <a:gd name="T10" fmla="*/ 21259 w 295275"/>
                <a:gd name="T11" fmla="*/ 132110 h 185419"/>
                <a:gd name="T12" fmla="*/ 21259 w 295275"/>
                <a:gd name="T13" fmla="*/ 0 h 185419"/>
                <a:gd name="T14" fmla="*/ 0 w 295275"/>
                <a:gd name="T15" fmla="*/ 0 h 185419"/>
                <a:gd name="T16" fmla="*/ 0 w 295275"/>
                <a:gd name="T17" fmla="*/ 132110 h 185419"/>
                <a:gd name="T18" fmla="*/ 0 w 295275"/>
                <a:gd name="T19" fmla="*/ 151160 h 185419"/>
                <a:gd name="T20" fmla="*/ 129438 w 295275"/>
                <a:gd name="T21" fmla="*/ 151160 h 185419"/>
                <a:gd name="T22" fmla="*/ 129438 w 295275"/>
                <a:gd name="T23" fmla="*/ 185450 h 185419"/>
                <a:gd name="T24" fmla="*/ 149402 w 295275"/>
                <a:gd name="T25" fmla="*/ 185450 h 185419"/>
                <a:gd name="T26" fmla="*/ 149402 w 295275"/>
                <a:gd name="T27" fmla="*/ 151160 h 185419"/>
                <a:gd name="T28" fmla="*/ 149402 w 295275"/>
                <a:gd name="T29" fmla="*/ 132110 h 185419"/>
                <a:gd name="T30" fmla="*/ 295008 w 295275"/>
                <a:gd name="T31" fmla="*/ 132110 h 185419"/>
                <a:gd name="T32" fmla="*/ 207429 w 295275"/>
                <a:gd name="T33" fmla="*/ 132110 h 185419"/>
                <a:gd name="T34" fmla="*/ 207429 w 295275"/>
                <a:gd name="T35" fmla="*/ 83820 h 185419"/>
                <a:gd name="T36" fmla="*/ 282778 w 295275"/>
                <a:gd name="T37" fmla="*/ 83820 h 185419"/>
                <a:gd name="T38" fmla="*/ 282778 w 295275"/>
                <a:gd name="T39" fmla="*/ 64770 h 185419"/>
                <a:gd name="T40" fmla="*/ 207429 w 295275"/>
                <a:gd name="T41" fmla="*/ 64770 h 185419"/>
                <a:gd name="T42" fmla="*/ 207429 w 295275"/>
                <a:gd name="T43" fmla="*/ 19050 h 185419"/>
                <a:gd name="T44" fmla="*/ 291998 w 295275"/>
                <a:gd name="T45" fmla="*/ 19050 h 185419"/>
                <a:gd name="T46" fmla="*/ 291998 w 295275"/>
                <a:gd name="T47" fmla="*/ 0 h 185419"/>
                <a:gd name="T48" fmla="*/ 185966 w 295275"/>
                <a:gd name="T49" fmla="*/ 0 h 185419"/>
                <a:gd name="T50" fmla="*/ 185966 w 295275"/>
                <a:gd name="T51" fmla="*/ 19050 h 185419"/>
                <a:gd name="T52" fmla="*/ 185966 w 295275"/>
                <a:gd name="T53" fmla="*/ 64770 h 185419"/>
                <a:gd name="T54" fmla="*/ 185966 w 295275"/>
                <a:gd name="T55" fmla="*/ 83820 h 185419"/>
                <a:gd name="T56" fmla="*/ 185966 w 295275"/>
                <a:gd name="T57" fmla="*/ 132110 h 185419"/>
                <a:gd name="T58" fmla="*/ 185966 w 295275"/>
                <a:gd name="T59" fmla="*/ 151160 h 185419"/>
                <a:gd name="T60" fmla="*/ 295008 w 295275"/>
                <a:gd name="T61" fmla="*/ 151160 h 185419"/>
                <a:gd name="T62" fmla="*/ 295008 w 295275"/>
                <a:gd name="T63" fmla="*/ 132110 h 18541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95275"/>
                <a:gd name="T97" fmla="*/ 0 h 185419"/>
                <a:gd name="T98" fmla="*/ 295275 w 295275"/>
                <a:gd name="T99" fmla="*/ 185419 h 18541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grpSp>
          <p:nvGrpSpPr>
            <p:cNvPr id="7" name="object 51"/>
            <p:cNvGrpSpPr>
              <a:grpSpLocks/>
            </p:cNvGrpSpPr>
            <p:nvPr/>
          </p:nvGrpSpPr>
          <p:grpSpPr bwMode="auto"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2134" name="object 52"/>
              <p:cNvSpPr>
                <a:spLocks/>
              </p:cNvSpPr>
              <p:nvPr/>
            </p:nvSpPr>
            <p:spPr bwMode="auto">
              <a:xfrm>
                <a:off x="1917865" y="814806"/>
                <a:ext cx="290830" cy="151130"/>
              </a:xfrm>
              <a:custGeom>
                <a:avLst/>
                <a:gdLst>
                  <a:gd name="T0" fmla="*/ 129222 w 290830"/>
                  <a:gd name="T1" fmla="*/ 381 h 151130"/>
                  <a:gd name="T2" fmla="*/ 107759 w 290830"/>
                  <a:gd name="T3" fmla="*/ 381 h 151130"/>
                  <a:gd name="T4" fmla="*/ 107759 w 290830"/>
                  <a:gd name="T5" fmla="*/ 65151 h 151130"/>
                  <a:gd name="T6" fmla="*/ 21463 w 290830"/>
                  <a:gd name="T7" fmla="*/ 65151 h 151130"/>
                  <a:gd name="T8" fmla="*/ 21463 w 290830"/>
                  <a:gd name="T9" fmla="*/ 381 h 151130"/>
                  <a:gd name="T10" fmla="*/ 0 w 290830"/>
                  <a:gd name="T11" fmla="*/ 381 h 151130"/>
                  <a:gd name="T12" fmla="*/ 0 w 290830"/>
                  <a:gd name="T13" fmla="*/ 65151 h 151130"/>
                  <a:gd name="T14" fmla="*/ 0 w 290830"/>
                  <a:gd name="T15" fmla="*/ 84201 h 151130"/>
                  <a:gd name="T16" fmla="*/ 0 w 290830"/>
                  <a:gd name="T17" fmla="*/ 150241 h 151130"/>
                  <a:gd name="T18" fmla="*/ 21463 w 290830"/>
                  <a:gd name="T19" fmla="*/ 150241 h 151130"/>
                  <a:gd name="T20" fmla="*/ 21463 w 290830"/>
                  <a:gd name="T21" fmla="*/ 84201 h 151130"/>
                  <a:gd name="T22" fmla="*/ 107759 w 290830"/>
                  <a:gd name="T23" fmla="*/ 84201 h 151130"/>
                  <a:gd name="T24" fmla="*/ 107759 w 290830"/>
                  <a:gd name="T25" fmla="*/ 150241 h 151130"/>
                  <a:gd name="T26" fmla="*/ 129222 w 290830"/>
                  <a:gd name="T27" fmla="*/ 150241 h 151130"/>
                  <a:gd name="T28" fmla="*/ 129222 w 290830"/>
                  <a:gd name="T29" fmla="*/ 84201 h 151130"/>
                  <a:gd name="T30" fmla="*/ 129222 w 290830"/>
                  <a:gd name="T31" fmla="*/ 65151 h 151130"/>
                  <a:gd name="T32" fmla="*/ 129222 w 290830"/>
                  <a:gd name="T33" fmla="*/ 381 h 151130"/>
                  <a:gd name="T34" fmla="*/ 290398 w 290830"/>
                  <a:gd name="T35" fmla="*/ 0 h 151130"/>
                  <a:gd name="T36" fmla="*/ 166535 w 290830"/>
                  <a:gd name="T37" fmla="*/ 0 h 151130"/>
                  <a:gd name="T38" fmla="*/ 166535 w 290830"/>
                  <a:gd name="T39" fmla="*/ 19050 h 151130"/>
                  <a:gd name="T40" fmla="*/ 217843 w 290830"/>
                  <a:gd name="T41" fmla="*/ 19050 h 151130"/>
                  <a:gd name="T42" fmla="*/ 217843 w 290830"/>
                  <a:gd name="T43" fmla="*/ 151130 h 151130"/>
                  <a:gd name="T44" fmla="*/ 238874 w 290830"/>
                  <a:gd name="T45" fmla="*/ 151130 h 151130"/>
                  <a:gd name="T46" fmla="*/ 238874 w 290830"/>
                  <a:gd name="T47" fmla="*/ 19050 h 151130"/>
                  <a:gd name="T48" fmla="*/ 290398 w 290830"/>
                  <a:gd name="T49" fmla="*/ 19050 h 151130"/>
                  <a:gd name="T50" fmla="*/ 290398 w 290830"/>
                  <a:gd name="T51" fmla="*/ 0 h 15113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90830"/>
                  <a:gd name="T79" fmla="*/ 0 h 151130"/>
                  <a:gd name="T80" fmla="*/ 290830 w 290830"/>
                  <a:gd name="T81" fmla="*/ 151130 h 15113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pic>
            <p:nvPicPr>
              <p:cNvPr id="2135" name="object 5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2244123" y="815176"/>
                <a:ext cx="121272" cy="1502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119" name="object 5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56735" y="1049816"/>
              <a:ext cx="159702" cy="153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object 55"/>
            <p:cNvGrpSpPr>
              <a:grpSpLocks/>
            </p:cNvGrpSpPr>
            <p:nvPr/>
          </p:nvGrpSpPr>
          <p:grpSpPr bwMode="auto"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2132" name="object 56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763029" y="1051534"/>
                <a:ext cx="122783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33" name="object 57"/>
              <p:cNvSpPr>
                <a:spLocks/>
              </p:cNvSpPr>
              <p:nvPr/>
            </p:nvSpPr>
            <p:spPr bwMode="auto">
              <a:xfrm>
                <a:off x="1917865" y="1051038"/>
                <a:ext cx="522605" cy="183515"/>
              </a:xfrm>
              <a:custGeom>
                <a:avLst/>
                <a:gdLst>
                  <a:gd name="T0" fmla="*/ 104749 w 522605"/>
                  <a:gd name="T1" fmla="*/ 495 h 183515"/>
                  <a:gd name="T2" fmla="*/ 83718 w 522605"/>
                  <a:gd name="T3" fmla="*/ 495 h 183515"/>
                  <a:gd name="T4" fmla="*/ 83718 w 522605"/>
                  <a:gd name="T5" fmla="*/ 132080 h 183515"/>
                  <a:gd name="T6" fmla="*/ 104749 w 522605"/>
                  <a:gd name="T7" fmla="*/ 132080 h 183515"/>
                  <a:gd name="T8" fmla="*/ 104749 w 522605"/>
                  <a:gd name="T9" fmla="*/ 495 h 183515"/>
                  <a:gd name="T10" fmla="*/ 210794 w 522605"/>
                  <a:gd name="T11" fmla="*/ 132575 h 183515"/>
                  <a:gd name="T12" fmla="*/ 188252 w 522605"/>
                  <a:gd name="T13" fmla="*/ 132575 h 183515"/>
                  <a:gd name="T14" fmla="*/ 188252 w 522605"/>
                  <a:gd name="T15" fmla="*/ 495 h 183515"/>
                  <a:gd name="T16" fmla="*/ 167220 w 522605"/>
                  <a:gd name="T17" fmla="*/ 495 h 183515"/>
                  <a:gd name="T18" fmla="*/ 167220 w 522605"/>
                  <a:gd name="T19" fmla="*/ 132575 h 183515"/>
                  <a:gd name="T20" fmla="*/ 166789 w 522605"/>
                  <a:gd name="T21" fmla="*/ 132575 h 183515"/>
                  <a:gd name="T22" fmla="*/ 21247 w 522605"/>
                  <a:gd name="T23" fmla="*/ 132575 h 183515"/>
                  <a:gd name="T24" fmla="*/ 21247 w 522605"/>
                  <a:gd name="T25" fmla="*/ 495 h 183515"/>
                  <a:gd name="T26" fmla="*/ 0 w 522605"/>
                  <a:gd name="T27" fmla="*/ 495 h 183515"/>
                  <a:gd name="T28" fmla="*/ 0 w 522605"/>
                  <a:gd name="T29" fmla="*/ 132575 h 183515"/>
                  <a:gd name="T30" fmla="*/ 0 w 522605"/>
                  <a:gd name="T31" fmla="*/ 150355 h 183515"/>
                  <a:gd name="T32" fmla="*/ 166789 w 522605"/>
                  <a:gd name="T33" fmla="*/ 150355 h 183515"/>
                  <a:gd name="T34" fmla="*/ 188252 w 522605"/>
                  <a:gd name="T35" fmla="*/ 150355 h 183515"/>
                  <a:gd name="T36" fmla="*/ 191046 w 522605"/>
                  <a:gd name="T37" fmla="*/ 150355 h 183515"/>
                  <a:gd name="T38" fmla="*/ 191046 w 522605"/>
                  <a:gd name="T39" fmla="*/ 183375 h 183515"/>
                  <a:gd name="T40" fmla="*/ 210794 w 522605"/>
                  <a:gd name="T41" fmla="*/ 183375 h 183515"/>
                  <a:gd name="T42" fmla="*/ 210794 w 522605"/>
                  <a:gd name="T43" fmla="*/ 150355 h 183515"/>
                  <a:gd name="T44" fmla="*/ 210794 w 522605"/>
                  <a:gd name="T45" fmla="*/ 132575 h 183515"/>
                  <a:gd name="T46" fmla="*/ 352691 w 522605"/>
                  <a:gd name="T47" fmla="*/ 132080 h 183515"/>
                  <a:gd name="T48" fmla="*/ 265112 w 522605"/>
                  <a:gd name="T49" fmla="*/ 132080 h 183515"/>
                  <a:gd name="T50" fmla="*/ 265112 w 522605"/>
                  <a:gd name="T51" fmla="*/ 83820 h 183515"/>
                  <a:gd name="T52" fmla="*/ 340461 w 522605"/>
                  <a:gd name="T53" fmla="*/ 83820 h 183515"/>
                  <a:gd name="T54" fmla="*/ 340461 w 522605"/>
                  <a:gd name="T55" fmla="*/ 64770 h 183515"/>
                  <a:gd name="T56" fmla="*/ 265112 w 522605"/>
                  <a:gd name="T57" fmla="*/ 64770 h 183515"/>
                  <a:gd name="T58" fmla="*/ 265112 w 522605"/>
                  <a:gd name="T59" fmla="*/ 19050 h 183515"/>
                  <a:gd name="T60" fmla="*/ 349681 w 522605"/>
                  <a:gd name="T61" fmla="*/ 19050 h 183515"/>
                  <a:gd name="T62" fmla="*/ 349681 w 522605"/>
                  <a:gd name="T63" fmla="*/ 0 h 183515"/>
                  <a:gd name="T64" fmla="*/ 243649 w 522605"/>
                  <a:gd name="T65" fmla="*/ 0 h 183515"/>
                  <a:gd name="T66" fmla="*/ 243649 w 522605"/>
                  <a:gd name="T67" fmla="*/ 19050 h 183515"/>
                  <a:gd name="T68" fmla="*/ 243649 w 522605"/>
                  <a:gd name="T69" fmla="*/ 64770 h 183515"/>
                  <a:gd name="T70" fmla="*/ 243649 w 522605"/>
                  <a:gd name="T71" fmla="*/ 83820 h 183515"/>
                  <a:gd name="T72" fmla="*/ 243649 w 522605"/>
                  <a:gd name="T73" fmla="*/ 132080 h 183515"/>
                  <a:gd name="T74" fmla="*/ 243649 w 522605"/>
                  <a:gd name="T75" fmla="*/ 151130 h 183515"/>
                  <a:gd name="T76" fmla="*/ 352691 w 522605"/>
                  <a:gd name="T77" fmla="*/ 151130 h 183515"/>
                  <a:gd name="T78" fmla="*/ 352691 w 522605"/>
                  <a:gd name="T79" fmla="*/ 132080 h 183515"/>
                  <a:gd name="T80" fmla="*/ 522490 w 522605"/>
                  <a:gd name="T81" fmla="*/ 495 h 183515"/>
                  <a:gd name="T82" fmla="*/ 501027 w 522605"/>
                  <a:gd name="T83" fmla="*/ 495 h 183515"/>
                  <a:gd name="T84" fmla="*/ 501027 w 522605"/>
                  <a:gd name="T85" fmla="*/ 65265 h 183515"/>
                  <a:gd name="T86" fmla="*/ 414731 w 522605"/>
                  <a:gd name="T87" fmla="*/ 65265 h 183515"/>
                  <a:gd name="T88" fmla="*/ 414731 w 522605"/>
                  <a:gd name="T89" fmla="*/ 495 h 183515"/>
                  <a:gd name="T90" fmla="*/ 393268 w 522605"/>
                  <a:gd name="T91" fmla="*/ 495 h 183515"/>
                  <a:gd name="T92" fmla="*/ 393268 w 522605"/>
                  <a:gd name="T93" fmla="*/ 65265 h 183515"/>
                  <a:gd name="T94" fmla="*/ 393268 w 522605"/>
                  <a:gd name="T95" fmla="*/ 84315 h 183515"/>
                  <a:gd name="T96" fmla="*/ 393268 w 522605"/>
                  <a:gd name="T97" fmla="*/ 150355 h 183515"/>
                  <a:gd name="T98" fmla="*/ 414731 w 522605"/>
                  <a:gd name="T99" fmla="*/ 150355 h 183515"/>
                  <a:gd name="T100" fmla="*/ 414731 w 522605"/>
                  <a:gd name="T101" fmla="*/ 84315 h 183515"/>
                  <a:gd name="T102" fmla="*/ 501027 w 522605"/>
                  <a:gd name="T103" fmla="*/ 84315 h 183515"/>
                  <a:gd name="T104" fmla="*/ 501027 w 522605"/>
                  <a:gd name="T105" fmla="*/ 150355 h 183515"/>
                  <a:gd name="T106" fmla="*/ 522490 w 522605"/>
                  <a:gd name="T107" fmla="*/ 150355 h 183515"/>
                  <a:gd name="T108" fmla="*/ 522490 w 522605"/>
                  <a:gd name="T109" fmla="*/ 84315 h 183515"/>
                  <a:gd name="T110" fmla="*/ 522490 w 522605"/>
                  <a:gd name="T111" fmla="*/ 65265 h 183515"/>
                  <a:gd name="T112" fmla="*/ 522490 w 522605"/>
                  <a:gd name="T113" fmla="*/ 495 h 18351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22605"/>
                  <a:gd name="T172" fmla="*/ 0 h 183515"/>
                  <a:gd name="T173" fmla="*/ 522605 w 522605"/>
                  <a:gd name="T174" fmla="*/ 183515 h 18351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</p:grpSp>
        <p:grpSp>
          <p:nvGrpSpPr>
            <p:cNvPr id="9" name="object 58"/>
            <p:cNvGrpSpPr>
              <a:grpSpLocks/>
            </p:cNvGrpSpPr>
            <p:nvPr/>
          </p:nvGrpSpPr>
          <p:grpSpPr bwMode="auto"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2130" name="object 59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2489099" y="1051534"/>
                <a:ext cx="129870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31" name="object 60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659128" y="1051534"/>
                <a:ext cx="121069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0" name="object 61"/>
            <p:cNvGrpSpPr>
              <a:grpSpLocks/>
            </p:cNvGrpSpPr>
            <p:nvPr/>
          </p:nvGrpSpPr>
          <p:grpSpPr bwMode="auto"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2123" name="object 62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556741" y="1291915"/>
                <a:ext cx="143383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24" name="object 63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1725970" y="1291908"/>
                <a:ext cx="164426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25" name="object 64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1917862" y="1284537"/>
                <a:ext cx="360368" cy="1880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26" name="object 65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2300183" y="1291908"/>
                <a:ext cx="164426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27" name="object 66"/>
              <p:cNvSpPr>
                <a:spLocks/>
              </p:cNvSpPr>
              <p:nvPr/>
            </p:nvSpPr>
            <p:spPr bwMode="auto">
              <a:xfrm>
                <a:off x="2494216" y="1290980"/>
                <a:ext cx="138430" cy="149860"/>
              </a:xfrm>
              <a:custGeom>
                <a:avLst/>
                <a:gdLst>
                  <a:gd name="T0" fmla="*/ 137807 w 138430"/>
                  <a:gd name="T1" fmla="*/ 0 h 149859"/>
                  <a:gd name="T2" fmla="*/ 103035 w 138430"/>
                  <a:gd name="T3" fmla="*/ 0 h 149859"/>
                  <a:gd name="T4" fmla="*/ 103035 w 138430"/>
                  <a:gd name="T5" fmla="*/ 59690 h 149859"/>
                  <a:gd name="T6" fmla="*/ 34772 w 138430"/>
                  <a:gd name="T7" fmla="*/ 59690 h 149859"/>
                  <a:gd name="T8" fmla="*/ 34772 w 138430"/>
                  <a:gd name="T9" fmla="*/ 0 h 149859"/>
                  <a:gd name="T10" fmla="*/ 0 w 138430"/>
                  <a:gd name="T11" fmla="*/ 0 h 149859"/>
                  <a:gd name="T12" fmla="*/ 0 w 138430"/>
                  <a:gd name="T13" fmla="*/ 59690 h 149859"/>
                  <a:gd name="T14" fmla="*/ 0 w 138430"/>
                  <a:gd name="T15" fmla="*/ 88930 h 149859"/>
                  <a:gd name="T16" fmla="*/ 0 w 138430"/>
                  <a:gd name="T17" fmla="*/ 149890 h 149859"/>
                  <a:gd name="T18" fmla="*/ 34772 w 138430"/>
                  <a:gd name="T19" fmla="*/ 149890 h 149859"/>
                  <a:gd name="T20" fmla="*/ 34772 w 138430"/>
                  <a:gd name="T21" fmla="*/ 88930 h 149859"/>
                  <a:gd name="T22" fmla="*/ 103035 w 138430"/>
                  <a:gd name="T23" fmla="*/ 88930 h 149859"/>
                  <a:gd name="T24" fmla="*/ 103035 w 138430"/>
                  <a:gd name="T25" fmla="*/ 149890 h 149859"/>
                  <a:gd name="T26" fmla="*/ 137807 w 138430"/>
                  <a:gd name="T27" fmla="*/ 149890 h 149859"/>
                  <a:gd name="T28" fmla="*/ 137807 w 138430"/>
                  <a:gd name="T29" fmla="*/ 88930 h 149859"/>
                  <a:gd name="T30" fmla="*/ 137807 w 138430"/>
                  <a:gd name="T31" fmla="*/ 59690 h 149859"/>
                  <a:gd name="T32" fmla="*/ 137807 w 138430"/>
                  <a:gd name="T33" fmla="*/ 0 h 14985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8430"/>
                  <a:gd name="T52" fmla="*/ 0 h 149859"/>
                  <a:gd name="T53" fmla="*/ 138430 w 138430"/>
                  <a:gd name="T54" fmla="*/ 149859 h 14985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pic>
            <p:nvPicPr>
              <p:cNvPr id="2128" name="object 67"/>
              <p:cNvPicPr>
                <a:picLocks noChangeAspect="1" noChangeArrowheads="1"/>
              </p:cNvPicPr>
              <p:nvPr/>
            </p:nvPicPr>
            <p:blipFill>
              <a:blip r:embed="rId18" cstate="print"/>
              <a:srcRect/>
              <a:stretch>
                <a:fillRect/>
              </a:stretch>
            </p:blipFill>
            <p:spPr bwMode="auto">
              <a:xfrm>
                <a:off x="2661643" y="1290981"/>
                <a:ext cx="170433" cy="181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29" name="object 68"/>
              <p:cNvPicPr>
                <a:picLocks noChangeAspect="1" noChangeArrowheads="1"/>
              </p:cNvPicPr>
              <p:nvPr/>
            </p:nvPicPr>
            <p:blipFill>
              <a:blip r:embed="rId19" cstate="print"/>
              <a:srcRect/>
              <a:stretch>
                <a:fillRect/>
              </a:stretch>
            </p:blipFill>
            <p:spPr bwMode="auto">
              <a:xfrm>
                <a:off x="2861684" y="1290979"/>
                <a:ext cx="168503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/>
            </a:extLst>
          </p:cNvPr>
          <p:cNvSpPr/>
          <p:nvPr/>
        </p:nvSpPr>
        <p:spPr>
          <a:xfrm>
            <a:off x="6140450" y="9593263"/>
            <a:ext cx="874713" cy="858837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4" name="Овал 3">
            <a:extLst>
              <a:ext uri="{FF2B5EF4-FFF2-40B4-BE49-F238E27FC236}"/>
            </a:extLst>
          </p:cNvPr>
          <p:cNvSpPr/>
          <p:nvPr/>
        </p:nvSpPr>
        <p:spPr>
          <a:xfrm>
            <a:off x="6048375" y="7937500"/>
            <a:ext cx="814388" cy="815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pic>
        <p:nvPicPr>
          <p:cNvPr id="2114" name="object 4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140450" y="8089900"/>
            <a:ext cx="601663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15" name="Рисунок 7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140450" y="9561513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947</TotalTime>
  <Words>303</Words>
  <Application>Microsoft Office PowerPoint</Application>
  <PresentationFormat>Произвольный</PresentationFormat>
  <Paragraphs>77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106</cp:revision>
  <dcterms:created xsi:type="dcterms:W3CDTF">2025-11-06T11:20:25Z</dcterms:created>
  <dcterms:modified xsi:type="dcterms:W3CDTF">2026-08-27T07:01:04Z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