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0801350" cy="144018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28" y="66"/>
      </p:cViewPr>
      <p:guideLst>
        <p:guide orient="horz" pos="3879"/>
        <p:guide pos="30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61571188" cy="6157118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786" y="4464563"/>
            <a:ext cx="9188862" cy="577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569" y="8065016"/>
            <a:ext cx="75673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525" y="3312420"/>
            <a:ext cx="4702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7376" y="3312420"/>
            <a:ext cx="4702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3"/>
            <a:ext cx="3311202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521" y="3312420"/>
            <a:ext cx="972938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5551" y="13393679"/>
            <a:ext cx="34593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524" y="13393679"/>
            <a:ext cx="24863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3511" y="13393679"/>
            <a:ext cx="24863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24080">
        <a:defRPr>
          <a:latin typeface="+mn-lt"/>
          <a:ea typeface="+mn-ea"/>
          <a:cs typeface="+mn-cs"/>
        </a:defRPr>
      </a:lvl2pPr>
      <a:lvl3pPr marL="1248159">
        <a:defRPr>
          <a:latin typeface="+mn-lt"/>
          <a:ea typeface="+mn-ea"/>
          <a:cs typeface="+mn-cs"/>
        </a:defRPr>
      </a:lvl3pPr>
      <a:lvl4pPr marL="1872238">
        <a:defRPr>
          <a:latin typeface="+mn-lt"/>
          <a:ea typeface="+mn-ea"/>
          <a:cs typeface="+mn-cs"/>
        </a:defRPr>
      </a:lvl4pPr>
      <a:lvl5pPr marL="2496319">
        <a:defRPr>
          <a:latin typeface="+mn-lt"/>
          <a:ea typeface="+mn-ea"/>
          <a:cs typeface="+mn-cs"/>
        </a:defRPr>
      </a:lvl5pPr>
      <a:lvl6pPr marL="3120397">
        <a:defRPr>
          <a:latin typeface="+mn-lt"/>
          <a:ea typeface="+mn-ea"/>
          <a:cs typeface="+mn-cs"/>
        </a:defRPr>
      </a:lvl6pPr>
      <a:lvl7pPr marL="3744478">
        <a:defRPr>
          <a:latin typeface="+mn-lt"/>
          <a:ea typeface="+mn-ea"/>
          <a:cs typeface="+mn-cs"/>
        </a:defRPr>
      </a:lvl7pPr>
      <a:lvl8pPr marL="4368557">
        <a:defRPr>
          <a:latin typeface="+mn-lt"/>
          <a:ea typeface="+mn-ea"/>
          <a:cs typeface="+mn-cs"/>
        </a:defRPr>
      </a:lvl8pPr>
      <a:lvl9pPr marL="499263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24080">
        <a:defRPr>
          <a:latin typeface="+mn-lt"/>
          <a:ea typeface="+mn-ea"/>
          <a:cs typeface="+mn-cs"/>
        </a:defRPr>
      </a:lvl2pPr>
      <a:lvl3pPr marL="1248159">
        <a:defRPr>
          <a:latin typeface="+mn-lt"/>
          <a:ea typeface="+mn-ea"/>
          <a:cs typeface="+mn-cs"/>
        </a:defRPr>
      </a:lvl3pPr>
      <a:lvl4pPr marL="1872238">
        <a:defRPr>
          <a:latin typeface="+mn-lt"/>
          <a:ea typeface="+mn-ea"/>
          <a:cs typeface="+mn-cs"/>
        </a:defRPr>
      </a:lvl4pPr>
      <a:lvl5pPr marL="2496319">
        <a:defRPr>
          <a:latin typeface="+mn-lt"/>
          <a:ea typeface="+mn-ea"/>
          <a:cs typeface="+mn-cs"/>
        </a:defRPr>
      </a:lvl5pPr>
      <a:lvl6pPr marL="3120397">
        <a:defRPr>
          <a:latin typeface="+mn-lt"/>
          <a:ea typeface="+mn-ea"/>
          <a:cs typeface="+mn-cs"/>
        </a:defRPr>
      </a:lvl6pPr>
      <a:lvl7pPr marL="3744478">
        <a:defRPr>
          <a:latin typeface="+mn-lt"/>
          <a:ea typeface="+mn-ea"/>
          <a:cs typeface="+mn-cs"/>
        </a:defRPr>
      </a:lvl7pPr>
      <a:lvl8pPr marL="4368557">
        <a:defRPr>
          <a:latin typeface="+mn-lt"/>
          <a:ea typeface="+mn-ea"/>
          <a:cs typeface="+mn-cs"/>
        </a:defRPr>
      </a:lvl8pPr>
      <a:lvl9pPr marL="499263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00679" y="0"/>
            <a:ext cx="5400671" cy="1590675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12029208"/>
            <a:ext cx="10801350" cy="237259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921212" y="11011995"/>
            <a:ext cx="1640806" cy="178909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900" y="263525"/>
            <a:ext cx="9169400" cy="1060998"/>
          </a:xfrm>
          <a:prstGeom prst="rect">
            <a:avLst/>
          </a:prstGeom>
        </p:spPr>
        <p:txBody>
          <a:bodyPr vert="horz" wrap="square" lIns="0" tIns="110937" rIns="0" bIns="0" rtlCol="0">
            <a:spAutoFit/>
          </a:bodyPr>
          <a:lstStyle/>
          <a:p>
            <a:pPr marL="599809" marR="7801" indent="-583341" algn="r">
              <a:lnSpc>
                <a:spcPts val="3685"/>
              </a:lnSpc>
              <a:spcBef>
                <a:spcPts val="874"/>
              </a:spcBef>
            </a:pPr>
            <a:r>
              <a:rPr lang="ru-RU" sz="2700" spc="-13" dirty="0" smtClean="0"/>
              <a:t>ПЛАН МЕРОПРИЯТИЙ </a:t>
            </a:r>
            <a:br>
              <a:rPr lang="ru-RU" sz="2700" spc="-13" dirty="0" smtClean="0"/>
            </a:br>
            <a:r>
              <a:rPr lang="ru-RU" sz="2700" spc="-13" dirty="0" smtClean="0"/>
              <a:t>АВГУСТ </a:t>
            </a:r>
            <a:r>
              <a:rPr sz="2700" spc="-27" smtClean="0"/>
              <a:t>202</a:t>
            </a:r>
            <a:r>
              <a:rPr lang="ru-RU" sz="2700" spc="-27" dirty="0" smtClean="0"/>
              <a:t>6</a:t>
            </a:r>
            <a:endParaRPr sz="2700" spc="-27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212725" y="12811125"/>
            <a:ext cx="7097702" cy="1380983"/>
          </a:xfrm>
          <a:prstGeom prst="rect">
            <a:avLst/>
          </a:prstGeom>
        </p:spPr>
        <p:txBody>
          <a:bodyPr vert="horz" wrap="square" lIns="0" tIns="238343" rIns="0" bIns="0" rtlCol="0">
            <a:spAutoFit/>
          </a:bodyPr>
          <a:lstStyle/>
          <a:p>
            <a:pPr marL="17336" marR="1633008">
              <a:lnSpc>
                <a:spcPct val="75800"/>
              </a:lnSpc>
              <a:spcBef>
                <a:spcPts val="1878"/>
              </a:spcBef>
            </a:pPr>
            <a:r>
              <a:rPr b="1" spc="-13" smtClean="0">
                <a:solidFill>
                  <a:srgbClr val="FFFFFF"/>
                </a:solidFill>
                <a:latin typeface="Calibri"/>
                <a:cs typeface="Calibri"/>
              </a:rPr>
              <a:t>ПРИХОДИТЕ</a:t>
            </a:r>
            <a:r>
              <a:rPr b="1" spc="-13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b="1" smtClean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lang="ru-RU" b="1" dirty="0" smtClean="0">
                <a:solidFill>
                  <a:srgbClr val="FFFFFF"/>
                </a:solidFill>
                <a:latin typeface="Calibri"/>
                <a:cs typeface="Calibri"/>
              </a:rPr>
              <a:t>Ы </a:t>
            </a:r>
            <a:r>
              <a:rPr b="1" smtClean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b="1" spc="-18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b="1" spc="-18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13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b="1" spc="-13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7336" marR="1633008">
              <a:lnSpc>
                <a:spcPct val="75800"/>
              </a:lnSpc>
              <a:spcBef>
                <a:spcPts val="1878"/>
              </a:spcBef>
            </a:pPr>
            <a:r>
              <a:rPr lang="ru-RU" sz="1700" spc="-13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</a:t>
            </a:r>
            <a:r>
              <a:rPr lang="ru-RU" sz="1700" spc="-13" dirty="0">
                <a:solidFill>
                  <a:srgbClr val="FFFFFF"/>
                </a:solidFill>
                <a:latin typeface="Calibri"/>
                <a:cs typeface="Calibri"/>
              </a:rPr>
              <a:t>служба (на правах отдела) в Каменском районе</a:t>
            </a:r>
            <a:endParaRPr sz="1700" dirty="0">
              <a:latin typeface="Calibri"/>
              <a:cs typeface="Calibri"/>
            </a:endParaRPr>
          </a:p>
          <a:p>
            <a:pPr marL="20803" marR="6934">
              <a:lnSpc>
                <a:spcPts val="1774"/>
              </a:lnSpc>
              <a:spcBef>
                <a:spcPts val="178"/>
              </a:spcBef>
            </a:pPr>
            <a:r>
              <a:rPr lang="ru-RU" sz="1700" dirty="0" smtClean="0">
                <a:solidFill>
                  <a:srgbClr val="FFFFFF"/>
                </a:solidFill>
                <a:latin typeface="Calibri"/>
                <a:cs typeface="Calibri"/>
              </a:rPr>
              <a:t>рп. Глубокий, пер. Чкалова, 24</a:t>
            </a:r>
            <a:br>
              <a:rPr lang="ru-RU" sz="17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400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ru-RU" sz="1400" dirty="0" smtClean="0">
                <a:solidFill>
                  <a:schemeClr val="bg1"/>
                </a:solidFill>
              </a:rPr>
              <a:t>8 863 65) 95-4-69 Майская А.А. пн-чт: 08:00-18:00 пт: 08:00-16:45</a:t>
            </a:r>
            <a:endParaRPr lang="ru-RU" sz="1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969125" y="13474700"/>
            <a:ext cx="2254410" cy="750828"/>
          </a:xfrm>
          <a:prstGeom prst="rect">
            <a:avLst/>
          </a:prstGeom>
        </p:spPr>
        <p:txBody>
          <a:bodyPr vert="horz" wrap="square" lIns="0" tIns="45067" rIns="0" bIns="0" rtlCol="0">
            <a:spAutoFit/>
          </a:bodyPr>
          <a:lstStyle/>
          <a:p>
            <a:pPr marL="17336" marR="164687">
              <a:lnSpc>
                <a:spcPts val="1093"/>
              </a:lnSpc>
              <a:spcBef>
                <a:spcPts val="354"/>
              </a:spcBef>
            </a:pP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1600" spc="6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1600" dirty="0">
              <a:latin typeface="Calibri"/>
              <a:cs typeface="Calibri"/>
            </a:endParaRPr>
          </a:p>
          <a:p>
            <a:pPr marL="17336" marR="294704">
              <a:lnSpc>
                <a:spcPts val="1093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1600" spc="6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1600" spc="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1600" dirty="0">
              <a:latin typeface="Calibri"/>
              <a:cs typeface="Calibri"/>
            </a:endParaRPr>
          </a:p>
          <a:p>
            <a:pPr marL="17336" marR="6934">
              <a:lnSpc>
                <a:spcPts val="1093"/>
              </a:lnSpc>
            </a:pPr>
            <a:r>
              <a:rPr lang="ru-RU" sz="1600" dirty="0">
                <a:solidFill>
                  <a:srgbClr val="FFFFFF"/>
                </a:solidFill>
                <a:latin typeface="Calibri"/>
                <a:cs typeface="Calibri"/>
              </a:rPr>
              <a:t>по Ростовской области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0" y="-1"/>
            <a:ext cx="3409950" cy="1228725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8886152" y="9253418"/>
            <a:ext cx="1165558" cy="10981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805" tIns="62403" rIns="124805" bIns="62403"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943600" y="13474700"/>
            <a:ext cx="772702" cy="685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450" y="13233400"/>
            <a:ext cx="1025525" cy="966252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212724" y="1590674"/>
          <a:ext cx="10375898" cy="10315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323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7398597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613978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85095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</a:rPr>
                        <a:t>Дата 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</a:rPr>
                        <a:t>Мероприятие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2200" dirty="0">
                          <a:latin typeface="+mn-lt"/>
                        </a:rPr>
                        <a:t>начала</a:t>
                      </a: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91630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03.08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«Дружные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посиделки» (чаепитие, беседа, настольные игры).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Скандинавская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ходьба.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13:00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61472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05.08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Книжный клуб. Знакомство со сказками народов мира.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113151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07.08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Лекция по вопросам здорового старения и активного долголетия:</a:t>
                      </a:r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«Живая вода».</a:t>
                      </a:r>
                    </a:p>
                    <a:p>
                      <a:endParaRPr lang="ru-RU" sz="16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Финансовая грамотность.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13:00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117773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Мнемотехника. Загадки для ума.</a:t>
                      </a:r>
                    </a:p>
                    <a:p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Клуб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садоводов-огородников.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13:00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62446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Профилактическая беседа на тему: «Незнакомый номер».</a:t>
                      </a:r>
                    </a:p>
                    <a:p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117773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Консультация по правовым вопросам, относящимся к компетенции СФР.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Мобильная грамотность: «Цифровой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ID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упрощает жизнь».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143916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2026 – Год единства народов России.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«Ярмарка ремёсел</a:t>
                      </a: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народная душа!»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b="0" i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Зарядка онлайн.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13:00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93419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Мероприятие с участием Всероссийской партии</a:t>
                      </a:r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«Единая Россия».</a:t>
                      </a:r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Сбор гуманитарной помощи для бойцов в зоне СВО.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91630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Акция «Вместе – целая страна!»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48573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31.08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Компьютерная грамотность.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</TotalTime>
  <Words>189</Words>
  <Application>Microsoft Office PowerPoint</Application>
  <PresentationFormat>Произвольный</PresentationFormat>
  <Paragraphs>63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ПЛАН МЕРОПРИЯТИЙ 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61</cp:revision>
  <dcterms:created xsi:type="dcterms:W3CDTF">2025-11-06T11:20:25Z</dcterms:created>
  <dcterms:modified xsi:type="dcterms:W3CDTF">2026-07-15T12:16:15Z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