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0801350" cy="144018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746" y="-78"/>
      </p:cViewPr>
      <p:guideLst>
        <p:guide orient="horz" pos="3879"/>
        <p:guide pos="30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61571188" cy="615711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0786" y="4464563"/>
            <a:ext cx="9188862" cy="5771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1569" y="8065016"/>
            <a:ext cx="75673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0525" y="3312420"/>
            <a:ext cx="47025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7376" y="3312420"/>
            <a:ext cx="47025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8"/>
            <a:ext cx="3311202" cy="57710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3824" y="426903"/>
            <a:ext cx="331120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0521" y="3312420"/>
            <a:ext cx="97293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75551" y="13393679"/>
            <a:ext cx="34593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0524" y="13393679"/>
            <a:ext cx="2486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83511" y="13393679"/>
            <a:ext cx="2486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24080">
        <a:defRPr>
          <a:latin typeface="+mn-lt"/>
          <a:ea typeface="+mn-ea"/>
          <a:cs typeface="+mn-cs"/>
        </a:defRPr>
      </a:lvl2pPr>
      <a:lvl3pPr marL="1248159">
        <a:defRPr>
          <a:latin typeface="+mn-lt"/>
          <a:ea typeface="+mn-ea"/>
          <a:cs typeface="+mn-cs"/>
        </a:defRPr>
      </a:lvl3pPr>
      <a:lvl4pPr marL="1872238">
        <a:defRPr>
          <a:latin typeface="+mn-lt"/>
          <a:ea typeface="+mn-ea"/>
          <a:cs typeface="+mn-cs"/>
        </a:defRPr>
      </a:lvl4pPr>
      <a:lvl5pPr marL="2496319">
        <a:defRPr>
          <a:latin typeface="+mn-lt"/>
          <a:ea typeface="+mn-ea"/>
          <a:cs typeface="+mn-cs"/>
        </a:defRPr>
      </a:lvl5pPr>
      <a:lvl6pPr marL="3120397">
        <a:defRPr>
          <a:latin typeface="+mn-lt"/>
          <a:ea typeface="+mn-ea"/>
          <a:cs typeface="+mn-cs"/>
        </a:defRPr>
      </a:lvl6pPr>
      <a:lvl7pPr marL="3744478">
        <a:defRPr>
          <a:latin typeface="+mn-lt"/>
          <a:ea typeface="+mn-ea"/>
          <a:cs typeface="+mn-cs"/>
        </a:defRPr>
      </a:lvl7pPr>
      <a:lvl8pPr marL="4368557">
        <a:defRPr>
          <a:latin typeface="+mn-lt"/>
          <a:ea typeface="+mn-ea"/>
          <a:cs typeface="+mn-cs"/>
        </a:defRPr>
      </a:lvl8pPr>
      <a:lvl9pPr marL="499263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24080">
        <a:defRPr>
          <a:latin typeface="+mn-lt"/>
          <a:ea typeface="+mn-ea"/>
          <a:cs typeface="+mn-cs"/>
        </a:defRPr>
      </a:lvl2pPr>
      <a:lvl3pPr marL="1248159">
        <a:defRPr>
          <a:latin typeface="+mn-lt"/>
          <a:ea typeface="+mn-ea"/>
          <a:cs typeface="+mn-cs"/>
        </a:defRPr>
      </a:lvl3pPr>
      <a:lvl4pPr marL="1872238">
        <a:defRPr>
          <a:latin typeface="+mn-lt"/>
          <a:ea typeface="+mn-ea"/>
          <a:cs typeface="+mn-cs"/>
        </a:defRPr>
      </a:lvl4pPr>
      <a:lvl5pPr marL="2496319">
        <a:defRPr>
          <a:latin typeface="+mn-lt"/>
          <a:ea typeface="+mn-ea"/>
          <a:cs typeface="+mn-cs"/>
        </a:defRPr>
      </a:lvl5pPr>
      <a:lvl6pPr marL="3120397">
        <a:defRPr>
          <a:latin typeface="+mn-lt"/>
          <a:ea typeface="+mn-ea"/>
          <a:cs typeface="+mn-cs"/>
        </a:defRPr>
      </a:lvl6pPr>
      <a:lvl7pPr marL="3744478">
        <a:defRPr>
          <a:latin typeface="+mn-lt"/>
          <a:ea typeface="+mn-ea"/>
          <a:cs typeface="+mn-cs"/>
        </a:defRPr>
      </a:lvl7pPr>
      <a:lvl8pPr marL="4368557">
        <a:defRPr>
          <a:latin typeface="+mn-lt"/>
          <a:ea typeface="+mn-ea"/>
          <a:cs typeface="+mn-cs"/>
        </a:defRPr>
      </a:lvl8pPr>
      <a:lvl9pPr marL="499263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00679" y="0"/>
            <a:ext cx="5400671" cy="1590675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12328524"/>
            <a:ext cx="10801350" cy="20732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921212" y="11011995"/>
            <a:ext cx="1640806" cy="178909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8900" y="0"/>
            <a:ext cx="9169400" cy="1060998"/>
          </a:xfrm>
          <a:prstGeom prst="rect">
            <a:avLst/>
          </a:prstGeom>
        </p:spPr>
        <p:txBody>
          <a:bodyPr vert="horz" wrap="square" lIns="0" tIns="110937" rIns="0" bIns="0" rtlCol="0">
            <a:spAutoFit/>
          </a:bodyPr>
          <a:lstStyle/>
          <a:p>
            <a:pPr marL="599809" marR="7801" indent="-583341" algn="r">
              <a:lnSpc>
                <a:spcPts val="3685"/>
              </a:lnSpc>
              <a:spcBef>
                <a:spcPts val="874"/>
              </a:spcBef>
            </a:pPr>
            <a:r>
              <a:rPr lang="ru-RU" sz="2700" spc="-13" dirty="0" smtClean="0"/>
              <a:t>ПЛАН МЕРОПРИЯТИЙ </a:t>
            </a:r>
            <a:br>
              <a:rPr lang="ru-RU" sz="2700" spc="-13" dirty="0" smtClean="0"/>
            </a:br>
            <a:r>
              <a:rPr lang="ru-RU" sz="2700" spc="-13" dirty="0" smtClean="0"/>
              <a:t>Ноябрь </a:t>
            </a:r>
            <a:r>
              <a:rPr sz="2700" spc="-27" smtClean="0"/>
              <a:t>202</a:t>
            </a:r>
            <a:r>
              <a:rPr lang="ru-RU" sz="2700" spc="-27" dirty="0" smtClean="0"/>
              <a:t>6</a:t>
            </a:r>
            <a:endParaRPr sz="2700" spc="-27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212725" y="12811125"/>
            <a:ext cx="7097702" cy="1380983"/>
          </a:xfrm>
          <a:prstGeom prst="rect">
            <a:avLst/>
          </a:prstGeom>
        </p:spPr>
        <p:txBody>
          <a:bodyPr vert="horz" wrap="square" lIns="0" tIns="238343" rIns="0" bIns="0" rtlCol="0">
            <a:spAutoFit/>
          </a:bodyPr>
          <a:lstStyle/>
          <a:p>
            <a:pPr marL="17336" marR="1633008">
              <a:lnSpc>
                <a:spcPct val="75800"/>
              </a:lnSpc>
              <a:spcBef>
                <a:spcPts val="1878"/>
              </a:spcBef>
            </a:pPr>
            <a:r>
              <a:rPr lang="ru-RU" b="1" spc="-13" dirty="0" smtClean="0">
                <a:solidFill>
                  <a:srgbClr val="FFFFFF"/>
                </a:solidFill>
                <a:latin typeface="Calibri"/>
                <a:cs typeface="Calibri"/>
              </a:rPr>
              <a:t>ДОБРО ПОЖАЛОВАТЬ!</a:t>
            </a:r>
            <a:endParaRPr lang="ru-RU" b="1" spc="-13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7336" marR="1633008">
              <a:lnSpc>
                <a:spcPct val="75800"/>
              </a:lnSpc>
              <a:spcBef>
                <a:spcPts val="1878"/>
              </a:spcBef>
            </a:pPr>
            <a:r>
              <a:rPr lang="ru-RU" sz="1700" spc="-13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</a:t>
            </a:r>
            <a:r>
              <a:rPr lang="ru-RU" sz="1700" spc="-13" dirty="0">
                <a:solidFill>
                  <a:srgbClr val="FFFFFF"/>
                </a:solidFill>
                <a:latin typeface="Calibri"/>
                <a:cs typeface="Calibri"/>
              </a:rPr>
              <a:t>служба (на правах отдела) в Каменском районе</a:t>
            </a:r>
            <a:endParaRPr sz="1700" dirty="0">
              <a:latin typeface="Calibri"/>
              <a:cs typeface="Calibri"/>
            </a:endParaRPr>
          </a:p>
          <a:p>
            <a:pPr marL="20803" marR="6934">
              <a:lnSpc>
                <a:spcPts val="1774"/>
              </a:lnSpc>
              <a:spcBef>
                <a:spcPts val="178"/>
              </a:spcBef>
            </a:pPr>
            <a:r>
              <a:rPr lang="ru-RU" sz="1700" dirty="0" smtClean="0">
                <a:solidFill>
                  <a:srgbClr val="FFFFFF"/>
                </a:solidFill>
                <a:latin typeface="Calibri"/>
                <a:cs typeface="Calibri"/>
              </a:rPr>
              <a:t>рп. Глубокий, пер. Чкалова, 24</a:t>
            </a:r>
            <a:br>
              <a:rPr lang="ru-RU" sz="17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400" dirty="0" smtClean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lang="ru-RU" sz="1400" dirty="0" smtClean="0">
                <a:solidFill>
                  <a:schemeClr val="bg1"/>
                </a:solidFill>
              </a:rPr>
              <a:t>8 863 65) 95-4-69 Майская А.А. пн-чт: 08:00-18:00 пт: 08:00-16:45</a:t>
            </a:r>
            <a:endParaRPr lang="ru-RU"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969125" y="13474700"/>
            <a:ext cx="2254410" cy="750828"/>
          </a:xfrm>
          <a:prstGeom prst="rect">
            <a:avLst/>
          </a:prstGeom>
        </p:spPr>
        <p:txBody>
          <a:bodyPr vert="horz" wrap="square" lIns="0" tIns="45067" rIns="0" bIns="0" rtlCol="0">
            <a:spAutoFit/>
          </a:bodyPr>
          <a:lstStyle/>
          <a:p>
            <a:pPr marL="17336" marR="164687">
              <a:lnSpc>
                <a:spcPts val="1093"/>
              </a:lnSpc>
              <a:spcBef>
                <a:spcPts val="354"/>
              </a:spcBef>
            </a:pP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1600" spc="6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1600" dirty="0">
              <a:latin typeface="Calibri"/>
              <a:cs typeface="Calibri"/>
            </a:endParaRPr>
          </a:p>
          <a:p>
            <a:pPr marL="17336" marR="294704">
              <a:lnSpc>
                <a:spcPts val="1093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1600" spc="68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1600" spc="1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34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1600" dirty="0">
              <a:latin typeface="Calibri"/>
              <a:cs typeface="Calibri"/>
            </a:endParaRPr>
          </a:p>
          <a:p>
            <a:pPr marL="17336" marR="6934">
              <a:lnSpc>
                <a:spcPts val="1093"/>
              </a:lnSpc>
            </a:pPr>
            <a:r>
              <a:rPr lang="ru-RU" sz="1600" dirty="0">
                <a:solidFill>
                  <a:srgbClr val="FFFFFF"/>
                </a:solidFill>
                <a:latin typeface="Calibri"/>
                <a:cs typeface="Calibri"/>
              </a:rPr>
              <a:t>по Ростовской области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0" y="0"/>
            <a:ext cx="3409950" cy="987425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8886152" y="9253418"/>
            <a:ext cx="1165558" cy="10981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4805" tIns="62403" rIns="124805" bIns="62403"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943600" y="13474700"/>
            <a:ext cx="772702" cy="685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42450" y="13233400"/>
            <a:ext cx="1025525" cy="966252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0" y="1108074"/>
          <a:ext cx="10801350" cy="11869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943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7487732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74967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76865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</a:rPr>
                        <a:t>Дата 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+mn-lt"/>
                        </a:rPr>
                        <a:t>Мероприятие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2200" dirty="0">
                          <a:latin typeface="+mn-lt"/>
                        </a:rPr>
                        <a:t>начала</a:t>
                      </a: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118012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03.11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2026 – Год единства народов России.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Лекторий «Кухня как язык единства: блюда, которые объединяют».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Женский день (чаепитие, беседа, настольные игры).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916243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06.11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Киновстреча: виртуальное путешествие по России «ВсемВозможные </a:t>
                      </a:r>
                      <a:r>
                        <a:rPr lang="ru-RU" sz="1800" b="0" baseline="0" smtClean="0">
                          <a:latin typeface="Times New Roman" pitchFamily="18" charset="0"/>
                          <a:cs typeface="Times New Roman" pitchFamily="18" charset="0"/>
                        </a:rPr>
                        <a:t>маршруты». При 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поддержке Российского Географического Общества.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  <a:p>
                      <a:pPr algn="ctr"/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1181903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10.11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Лекция по вопросам здорового старения и активного долголетия: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«Шаги к долголетию».</a:t>
                      </a:r>
                    </a:p>
                    <a:p>
                      <a:endParaRPr lang="ru-RU" sz="18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Финансовая грамотность.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118190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12.11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Онлайн-лекция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тему: «Кино большой страны: искусство, которое объединяет»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Книжный клуб.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171322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17.11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Консультация по правовым вопросам, относящимся к компетенции СФР.</a:t>
                      </a:r>
                      <a:endParaRPr lang="ru-RU" sz="18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Онлайн-занятие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финансовой грамотности от Банка России: «Финансовое мошенничество: как распознать уловки и защитить свои деньги».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 marL="130704" marR="130704" marT="61576" marB="61576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65058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20.11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Скандинавская ходьба.</a:t>
                      </a:r>
                      <a:endParaRPr lang="ru-RU" sz="18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118190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25.11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Сценарии использования Цифрового 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ID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от подтверждения возраста до льгот.</a:t>
                      </a:r>
                    </a:p>
                    <a:p>
                      <a:endParaRPr lang="ru-RU" sz="18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Изготовление окопных свечей.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129997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27.11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Мероприятие с участием Всероссийской партии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«Единая Россия</a:t>
                      </a:r>
                      <a:r>
                        <a:rPr lang="ru-RU" sz="180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».</a:t>
                      </a:r>
                      <a:r>
                        <a:rPr lang="ru-RU" sz="1800" baseline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Шахматный турнир.</a:t>
                      </a:r>
                      <a:endParaRPr lang="ru-RU" sz="18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8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Зарядка онлайн.</a:t>
                      </a: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</a:tr>
              <a:tr h="144756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30.11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Женский день (чаепитие, беседа, настольные игры).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Литературно-музыкальный вечер «Осенние мелодии души».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0704" marR="130704" marT="61576" marB="6157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</a:txBody>
                  <a:tcPr marL="130704" marR="130704" marT="61576" marB="6157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</TotalTime>
  <Words>222</Words>
  <Application>Microsoft Office PowerPoint</Application>
  <PresentationFormat>Произвольный</PresentationFormat>
  <Paragraphs>69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ПЛАН МЕРОПРИЯТИЙ 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70</cp:revision>
  <dcterms:created xsi:type="dcterms:W3CDTF">2025-11-06T11:20:25Z</dcterms:created>
  <dcterms:modified xsi:type="dcterms:W3CDTF">2026-10-23T09:00:43Z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