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10801350" cy="144018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80" d="100"/>
          <a:sy n="80" d="100"/>
        </p:scale>
        <p:origin x="-2820" y="120"/>
      </p:cViewPr>
      <p:guideLst>
        <p:guide orient="horz" pos="3879"/>
        <p:guide pos="308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61571188" cy="6157118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10786" y="4464563"/>
            <a:ext cx="9188862" cy="5771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21569" y="8065016"/>
            <a:ext cx="756730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93824" y="426908"/>
            <a:ext cx="3311202" cy="577107"/>
          </a:xfrm>
        </p:spPr>
        <p:txBody>
          <a:bodyPr lIns="0" tIns="0" rIns="0" bIns="0"/>
          <a:lstStyle>
            <a:lvl1pPr>
              <a:defRPr sz="3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93824" y="426908"/>
            <a:ext cx="3311202" cy="577107"/>
          </a:xfrm>
        </p:spPr>
        <p:txBody>
          <a:bodyPr lIns="0" tIns="0" rIns="0" bIns="0"/>
          <a:lstStyle>
            <a:lvl1pPr>
              <a:defRPr sz="3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40525" y="3312420"/>
            <a:ext cx="470253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67376" y="3312420"/>
            <a:ext cx="470253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93824" y="426908"/>
            <a:ext cx="3311202" cy="577107"/>
          </a:xfrm>
        </p:spPr>
        <p:txBody>
          <a:bodyPr lIns="0" tIns="0" rIns="0" bIns="0"/>
          <a:lstStyle>
            <a:lvl1pPr>
              <a:defRPr sz="3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93824" y="426903"/>
            <a:ext cx="3311202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40521" y="3312420"/>
            <a:ext cx="972938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75551" y="13393679"/>
            <a:ext cx="345933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40524" y="13393679"/>
            <a:ext cx="248639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783511" y="13393679"/>
            <a:ext cx="248639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24080">
        <a:defRPr>
          <a:latin typeface="+mn-lt"/>
          <a:ea typeface="+mn-ea"/>
          <a:cs typeface="+mn-cs"/>
        </a:defRPr>
      </a:lvl2pPr>
      <a:lvl3pPr marL="1248159">
        <a:defRPr>
          <a:latin typeface="+mn-lt"/>
          <a:ea typeface="+mn-ea"/>
          <a:cs typeface="+mn-cs"/>
        </a:defRPr>
      </a:lvl3pPr>
      <a:lvl4pPr marL="1872238">
        <a:defRPr>
          <a:latin typeface="+mn-lt"/>
          <a:ea typeface="+mn-ea"/>
          <a:cs typeface="+mn-cs"/>
        </a:defRPr>
      </a:lvl4pPr>
      <a:lvl5pPr marL="2496319">
        <a:defRPr>
          <a:latin typeface="+mn-lt"/>
          <a:ea typeface="+mn-ea"/>
          <a:cs typeface="+mn-cs"/>
        </a:defRPr>
      </a:lvl5pPr>
      <a:lvl6pPr marL="3120397">
        <a:defRPr>
          <a:latin typeface="+mn-lt"/>
          <a:ea typeface="+mn-ea"/>
          <a:cs typeface="+mn-cs"/>
        </a:defRPr>
      </a:lvl6pPr>
      <a:lvl7pPr marL="3744478">
        <a:defRPr>
          <a:latin typeface="+mn-lt"/>
          <a:ea typeface="+mn-ea"/>
          <a:cs typeface="+mn-cs"/>
        </a:defRPr>
      </a:lvl7pPr>
      <a:lvl8pPr marL="4368557">
        <a:defRPr>
          <a:latin typeface="+mn-lt"/>
          <a:ea typeface="+mn-ea"/>
          <a:cs typeface="+mn-cs"/>
        </a:defRPr>
      </a:lvl8pPr>
      <a:lvl9pPr marL="499263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24080">
        <a:defRPr>
          <a:latin typeface="+mn-lt"/>
          <a:ea typeface="+mn-ea"/>
          <a:cs typeface="+mn-cs"/>
        </a:defRPr>
      </a:lvl2pPr>
      <a:lvl3pPr marL="1248159">
        <a:defRPr>
          <a:latin typeface="+mn-lt"/>
          <a:ea typeface="+mn-ea"/>
          <a:cs typeface="+mn-cs"/>
        </a:defRPr>
      </a:lvl3pPr>
      <a:lvl4pPr marL="1872238">
        <a:defRPr>
          <a:latin typeface="+mn-lt"/>
          <a:ea typeface="+mn-ea"/>
          <a:cs typeface="+mn-cs"/>
        </a:defRPr>
      </a:lvl4pPr>
      <a:lvl5pPr marL="2496319">
        <a:defRPr>
          <a:latin typeface="+mn-lt"/>
          <a:ea typeface="+mn-ea"/>
          <a:cs typeface="+mn-cs"/>
        </a:defRPr>
      </a:lvl5pPr>
      <a:lvl6pPr marL="3120397">
        <a:defRPr>
          <a:latin typeface="+mn-lt"/>
          <a:ea typeface="+mn-ea"/>
          <a:cs typeface="+mn-cs"/>
        </a:defRPr>
      </a:lvl6pPr>
      <a:lvl7pPr marL="3744478">
        <a:defRPr>
          <a:latin typeface="+mn-lt"/>
          <a:ea typeface="+mn-ea"/>
          <a:cs typeface="+mn-cs"/>
        </a:defRPr>
      </a:lvl7pPr>
      <a:lvl8pPr marL="4368557">
        <a:defRPr>
          <a:latin typeface="+mn-lt"/>
          <a:ea typeface="+mn-ea"/>
          <a:cs typeface="+mn-cs"/>
        </a:defRPr>
      </a:lvl8pPr>
      <a:lvl9pPr marL="4992637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00679" y="0"/>
            <a:ext cx="5400671" cy="1590675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0" y="12029208"/>
            <a:ext cx="10801350" cy="2372592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921212" y="11011995"/>
            <a:ext cx="1640806" cy="178909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58900" y="263525"/>
            <a:ext cx="9169400" cy="1060998"/>
          </a:xfrm>
          <a:prstGeom prst="rect">
            <a:avLst/>
          </a:prstGeom>
        </p:spPr>
        <p:txBody>
          <a:bodyPr vert="horz" wrap="square" lIns="0" tIns="110937" rIns="0" bIns="0" rtlCol="0">
            <a:spAutoFit/>
          </a:bodyPr>
          <a:lstStyle/>
          <a:p>
            <a:pPr marL="599809" marR="7801" indent="-583341" algn="r">
              <a:lnSpc>
                <a:spcPts val="3685"/>
              </a:lnSpc>
              <a:spcBef>
                <a:spcPts val="874"/>
              </a:spcBef>
            </a:pPr>
            <a:r>
              <a:rPr lang="ru-RU" sz="2700" spc="-13" dirty="0" smtClean="0"/>
              <a:t>ПЛАН МЕРОПРИЯТИЙ </a:t>
            </a:r>
            <a:br>
              <a:rPr lang="ru-RU" sz="2700" spc="-13" dirty="0" smtClean="0"/>
            </a:br>
            <a:r>
              <a:rPr lang="ru-RU" sz="2700" spc="-13" dirty="0" smtClean="0"/>
              <a:t>АВГУСТ </a:t>
            </a:r>
            <a:r>
              <a:rPr sz="2700" spc="-27" smtClean="0"/>
              <a:t>202</a:t>
            </a:r>
            <a:r>
              <a:rPr lang="ru-RU" sz="2700" spc="-27" dirty="0" smtClean="0"/>
              <a:t>6</a:t>
            </a:r>
            <a:endParaRPr sz="2700" spc="-27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273049" y="12811125"/>
            <a:ext cx="7037377" cy="1137326"/>
          </a:xfrm>
          <a:prstGeom prst="rect">
            <a:avLst/>
          </a:prstGeom>
        </p:spPr>
        <p:txBody>
          <a:bodyPr vert="horz" wrap="square" lIns="0" tIns="238343" rIns="0" bIns="0" rtlCol="0">
            <a:spAutoFit/>
          </a:bodyPr>
          <a:lstStyle/>
          <a:p>
            <a:pPr marL="17336" marR="1633008">
              <a:lnSpc>
                <a:spcPct val="75800"/>
              </a:lnSpc>
              <a:spcBef>
                <a:spcPts val="1878"/>
              </a:spcBef>
            </a:pPr>
            <a:r>
              <a:rPr b="1" spc="-13" smtClean="0">
                <a:solidFill>
                  <a:srgbClr val="FFFFFF"/>
                </a:solidFill>
                <a:latin typeface="Calibri"/>
                <a:cs typeface="Calibri"/>
              </a:rPr>
              <a:t>ПРИХОДИТЕ</a:t>
            </a:r>
            <a:r>
              <a:rPr b="1" spc="-13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b="1" smtClean="0">
                <a:solidFill>
                  <a:srgbClr val="FFFFFF"/>
                </a:solidFill>
                <a:latin typeface="Calibri"/>
                <a:cs typeface="Calibri"/>
              </a:rPr>
              <a:t>М</a:t>
            </a:r>
            <a:r>
              <a:rPr lang="ru-RU" b="1" dirty="0" smtClean="0">
                <a:solidFill>
                  <a:srgbClr val="FFFFFF"/>
                </a:solidFill>
                <a:latin typeface="Calibri"/>
                <a:cs typeface="Calibri"/>
              </a:rPr>
              <a:t>Ы </a:t>
            </a:r>
            <a:r>
              <a:rPr b="1" smtClean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b="1" spc="-185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b="1" spc="-18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b="1" spc="-13" smtClean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r>
              <a:rPr lang="ru-RU" sz="1700" spc="-13" dirty="0" smtClean="0">
                <a:solidFill>
                  <a:srgbClr val="FFFFFF"/>
                </a:solidFill>
                <a:latin typeface="Calibri"/>
                <a:cs typeface="Calibri"/>
              </a:rPr>
              <a:t>Клиентская </a:t>
            </a:r>
            <a:r>
              <a:rPr lang="ru-RU" sz="1700" spc="-13" dirty="0">
                <a:solidFill>
                  <a:srgbClr val="FFFFFF"/>
                </a:solidFill>
                <a:latin typeface="Calibri"/>
                <a:cs typeface="Calibri"/>
              </a:rPr>
              <a:t>служба (на правах отдела) в </a:t>
            </a:r>
            <a:r>
              <a:rPr lang="ru-RU" sz="1700" spc="-13" dirty="0" err="1" smtClean="0">
                <a:solidFill>
                  <a:srgbClr val="FFFFFF"/>
                </a:solidFill>
                <a:latin typeface="Calibri"/>
                <a:cs typeface="Calibri"/>
              </a:rPr>
              <a:t>Мартыновском</a:t>
            </a:r>
            <a:r>
              <a:rPr lang="ru-RU" sz="1700" spc="-13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700" spc="-13" dirty="0">
                <a:solidFill>
                  <a:srgbClr val="FFFFFF"/>
                </a:solidFill>
                <a:latin typeface="Calibri"/>
                <a:cs typeface="Calibri"/>
              </a:rPr>
              <a:t>районе</a:t>
            </a:r>
            <a:endParaRPr sz="1700" dirty="0">
              <a:latin typeface="Calibri"/>
              <a:cs typeface="Calibri"/>
            </a:endParaRPr>
          </a:p>
          <a:p>
            <a:pPr marL="20803" marR="6934">
              <a:lnSpc>
                <a:spcPts val="1774"/>
              </a:lnSpc>
              <a:spcBef>
                <a:spcPts val="178"/>
              </a:spcBef>
            </a:pPr>
            <a:r>
              <a:rPr lang="ru-RU" sz="1700" dirty="0" smtClean="0">
                <a:solidFill>
                  <a:srgbClr val="FFFFFF"/>
                </a:solidFill>
                <a:latin typeface="Calibri"/>
                <a:cs typeface="Calibri"/>
              </a:rPr>
              <a:t>сл.Большая </a:t>
            </a:r>
            <a:r>
              <a:rPr lang="ru-RU" sz="1700" dirty="0" err="1" smtClean="0">
                <a:solidFill>
                  <a:srgbClr val="FFFFFF"/>
                </a:solidFill>
                <a:latin typeface="Calibri"/>
                <a:cs typeface="Calibri"/>
              </a:rPr>
              <a:t>Мартыновка</a:t>
            </a:r>
            <a:r>
              <a:rPr lang="ru-RU" sz="1700" dirty="0" smtClean="0">
                <a:solidFill>
                  <a:srgbClr val="FFFFFF"/>
                </a:solidFill>
                <a:latin typeface="Calibri"/>
                <a:cs typeface="Calibri"/>
              </a:rPr>
              <a:t>, ул. Советская, д. 84 а</a:t>
            </a:r>
            <a:br>
              <a:rPr lang="ru-RU" sz="1700" dirty="0" smtClean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400" dirty="0" smtClean="0">
                <a:solidFill>
                  <a:schemeClr val="bg1"/>
                </a:solidFill>
              </a:rPr>
              <a:t>8 -988-548-12-40 Галушко Е.И.,  пн-чт: 08:00-18:00 пт: 08:00-16:45</a:t>
            </a:r>
            <a:endParaRPr lang="ru-RU" sz="14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969125" y="13474700"/>
            <a:ext cx="2254410" cy="750828"/>
          </a:xfrm>
          <a:prstGeom prst="rect">
            <a:avLst/>
          </a:prstGeom>
        </p:spPr>
        <p:txBody>
          <a:bodyPr vert="horz" wrap="square" lIns="0" tIns="45067" rIns="0" bIns="0" rtlCol="0">
            <a:spAutoFit/>
          </a:bodyPr>
          <a:lstStyle/>
          <a:p>
            <a:pPr marL="17336" marR="164687">
              <a:lnSpc>
                <a:spcPts val="1093"/>
              </a:lnSpc>
              <a:spcBef>
                <a:spcPts val="354"/>
              </a:spcBef>
            </a:pPr>
            <a:r>
              <a:rPr sz="1600" spc="-13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1600" spc="68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3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1600" dirty="0">
              <a:latin typeface="Calibri"/>
              <a:cs typeface="Calibri"/>
            </a:endParaRPr>
          </a:p>
          <a:p>
            <a:pPr marL="17336" marR="294704">
              <a:lnSpc>
                <a:spcPts val="1093"/>
              </a:lnSpc>
            </a:pP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600" spc="-13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1600" spc="68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3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1600" spc="1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34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1600" dirty="0">
              <a:latin typeface="Calibri"/>
              <a:cs typeface="Calibri"/>
            </a:endParaRPr>
          </a:p>
          <a:p>
            <a:pPr marL="17336" marR="6934">
              <a:lnSpc>
                <a:spcPts val="1093"/>
              </a:lnSpc>
            </a:pPr>
            <a:r>
              <a:rPr lang="ru-RU" sz="1600" dirty="0">
                <a:solidFill>
                  <a:srgbClr val="FFFFFF"/>
                </a:solidFill>
                <a:latin typeface="Calibri"/>
                <a:cs typeface="Calibri"/>
              </a:rPr>
              <a:t>по Ростовской области</a:t>
            </a:r>
            <a:endParaRPr sz="16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0" y="-1"/>
            <a:ext cx="3409950" cy="1228725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8886152" y="9253418"/>
            <a:ext cx="1165558" cy="10981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4805" tIns="62403" rIns="124805" bIns="62403"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5943600" y="13474700"/>
            <a:ext cx="772702" cy="6858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42450" y="13233400"/>
            <a:ext cx="1025525" cy="966252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46103775"/>
              </p:ext>
            </p:extLst>
          </p:nvPr>
        </p:nvGraphicFramePr>
        <p:xfrm>
          <a:off x="0" y="1530350"/>
          <a:ext cx="10801350" cy="11206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9550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7641642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680158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77520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+mn-lt"/>
                        </a:rPr>
                        <a:t>Дата </a:t>
                      </a: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+mn-lt"/>
                        </a:rPr>
                        <a:t>Мероприятие</a:t>
                      </a: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sz="2200" dirty="0">
                          <a:latin typeface="+mn-lt"/>
                        </a:rPr>
                        <a:t>начала</a:t>
                      </a:r>
                    </a:p>
                  </a:txBody>
                  <a:tcPr marL="130704" marR="130704" marT="61576" marB="61576"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834748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04.08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Мероприятие с участием Всероссийской партии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«Единая Россия».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Сбор гуманитарной помощи для бойцов в зоне СВО.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Мероприятие: «День заветного сундучка».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11:00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12:00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1072904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spc="-1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06.08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Международный день «Врачи мира за мир»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Мероприятие по здоровому и активному долголетию: «Дыхательная гимнастика».</a:t>
                      </a:r>
                      <a:endParaRPr lang="ru-RU" sz="16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11:00</a:t>
                      </a:r>
                    </a:p>
                    <a:p>
                      <a:pPr algn="ctr"/>
                      <a:endParaRPr lang="ru-RU" sz="16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12:00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955997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11.08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Мероприятие с участием Всероссийской партии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«Единая Россия».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(нарезка тканевых лент).</a:t>
                      </a:r>
                    </a:p>
                    <a:p>
                      <a:endParaRPr lang="ru-RU" sz="16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Мобильная грамотность.</a:t>
                      </a: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11:00</a:t>
                      </a:r>
                    </a:p>
                    <a:p>
                      <a:pPr algn="ctr"/>
                      <a:endParaRPr lang="ru-RU" sz="16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12:00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</a:tr>
              <a:tr h="702035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13.08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Выездное мероприятие:  посещение музея, в х. «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Старозолотовский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 </a:t>
                      </a:r>
                      <a:endParaRPr lang="ru-RU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11:00</a:t>
                      </a:r>
                    </a:p>
                  </a:txBody>
                  <a:tcPr marL="130704" marR="130704" marT="61576" marB="61576"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  <a:tr h="834748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18.08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Консультация по правовым вопросам, относящимся к компетенции СФР.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Дыхательная гимнастика</a:t>
                      </a: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11:00</a:t>
                      </a:r>
                    </a:p>
                    <a:p>
                      <a:pPr algn="ctr"/>
                      <a:endParaRPr lang="ru-RU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12:00</a:t>
                      </a:r>
                    </a:p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extLst>
                  <a:ext uri="{0D108BD9-81ED-4DB2-BD59-A6C34878D82A}">
                    <a16:rowId xmlns:a16="http://schemas.microsoft.com/office/drawing/2014/main" xmlns="" val="663888923"/>
                  </a:ext>
                </a:extLst>
              </a:tr>
              <a:tr h="1072904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20.08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– Год единства народов России.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Акция «Сказки народов мира».</a:t>
                      </a:r>
                      <a:endParaRPr lang="ru-RU" sz="16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«Дружные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посиделки» (чаепитие, беседа, настольные игры).</a:t>
                      </a:r>
                      <a:endParaRPr lang="ru-RU" sz="16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12:00</a:t>
                      </a:r>
                    </a:p>
                    <a:p>
                      <a:pPr algn="ctr"/>
                      <a:endParaRPr lang="ru-RU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13:00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</a:tr>
              <a:tr h="1072904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25.08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Консультация по правовым вопросам, относящимся к компетенции СФР.</a:t>
                      </a:r>
                    </a:p>
                    <a:p>
                      <a:endParaRPr lang="ru-RU" sz="1600" b="0" i="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600" b="0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кругу друзей: «День десерта».</a:t>
                      </a: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11:00</a:t>
                      </a:r>
                    </a:p>
                    <a:p>
                      <a:pPr algn="ctr"/>
                      <a:endParaRPr lang="ru-RU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12:00</a:t>
                      </a:r>
                    </a:p>
                    <a:p>
                      <a:pPr algn="ctr"/>
                      <a:endParaRPr lang="ru-RU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</a:tr>
              <a:tr h="711713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26.08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marL="457200" marR="0" indent="-45720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День рождения нашего Центра общения - нам исполнился 1 год.</a:t>
                      </a:r>
                    </a:p>
                    <a:p>
                      <a:pPr marL="457200" marR="0" indent="-45720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457200" marR="0" indent="-45720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Праздничное чаепитие . </a:t>
                      </a: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11:00</a:t>
                      </a:r>
                    </a:p>
                    <a:p>
                      <a:pPr algn="ctr"/>
                      <a:endParaRPr lang="ru-RU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12:00</a:t>
                      </a:r>
                    </a:p>
                  </a:txBody>
                  <a:tcPr marL="130704" marR="130704" marT="61576" marB="61576"/>
                </a:tc>
              </a:tr>
              <a:tr h="580941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27.08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Акция «Вместе целая страна!» </a:t>
                      </a:r>
                      <a:endParaRPr lang="ru-RU" sz="16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11:00</a:t>
                      </a:r>
                    </a:p>
                  </a:txBody>
                  <a:tcPr marL="130704" marR="130704" marT="61576" marB="61576"/>
                </a:tc>
              </a:tr>
              <a:tr h="786764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28.08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День Российского кино.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День «МЕЧТЫ».  </a:t>
                      </a:r>
                      <a:endParaRPr lang="ru-RU" sz="16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11:00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12:00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</a:tr>
              <a:tr h="532501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31.08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Ярмарка народных промыслов.  Мастер класс: «</a:t>
                      </a:r>
                      <a:r>
                        <a:rPr lang="ru-RU" sz="1600" b="0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Алмазная мозаика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Книжный клуб.  </a:t>
                      </a:r>
                    </a:p>
                  </a:txBody>
                  <a:tcPr marL="130704" marR="130704" marT="61576" marB="6157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11:00</a:t>
                      </a:r>
                    </a:p>
                    <a:p>
                      <a:pPr algn="ctr"/>
                      <a:endParaRPr lang="ru-RU" sz="16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12:00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30704" marR="130704" marT="61576" marB="61576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651</TotalTime>
  <Words>245</Words>
  <Application>Microsoft Office PowerPoint</Application>
  <PresentationFormat>Произвольный</PresentationFormat>
  <Paragraphs>80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ПЛАН МЕРОПРИЯТИЙ  АВГУСТ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071KantorAM</cp:lastModifiedBy>
  <cp:revision>88</cp:revision>
  <dcterms:created xsi:type="dcterms:W3CDTF">2025-11-06T11:20:25Z</dcterms:created>
  <dcterms:modified xsi:type="dcterms:W3CDTF">2026-07-16T07:01:57Z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