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2148" y="2136"/>
      </p:cViewPr>
      <p:guideLst>
        <p:guide orient="horz" pos="3368"/>
        <p:guide pos="23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556307B-C649-48F2-B57C-7617935A0D62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6C3747D-F2BE-4BCE-81BE-19BCF9B902A3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5C585A2-5498-4206-9EBB-618981D661EB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8D2EB5B-04B6-4EBE-9FA2-ECD3573789BA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1CF2CC4-DAFF-49D7-884E-DF3AD0A3D98E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EF02C94-8C99-43A2-8569-4167DA0CD716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E8049AA-DF3C-4129-8A45-D62BD06F0CEF}" type="slidenum">
              <a:rPr/>
              <a:pPr/>
              <a:t>‹#›</a:t>
            </a:fld>
            <a:endParaRPr/>
          </a:p>
        </p:txBody>
      </p:sp>
      <p:sp>
        <p:nvSpPr>
          <p:cNvPr id="2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AC45755-A378-44CB-8CE1-2191256E362B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B437AAC-F5CE-4966-A7E0-83230592BF27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4194BA6-7C0D-48B8-BFCC-D3708F68175B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037A163-06BB-4DA4-B46D-1F1529D5DCDA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7E7111C-56FD-412E-98D5-4BBBC8D2E7BF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20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B2B2B2"/>
                </a:solidFill>
                <a:latin typeface="Times New Roman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AE99A7D-7686-42B3-8EE1-59E16448A457}" type="slidenum">
              <a:rPr lang="ru-RU" sz="1400" b="0" strike="noStrike" spc="-1">
                <a:solidFill>
                  <a:srgbClr val="B2B2B2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ject 33"/>
          <p:cNvPicPr/>
          <p:nvPr/>
        </p:nvPicPr>
        <p:blipFill>
          <a:blip r:embed="rId2" cstate="print"/>
          <a:stretch/>
        </p:blipFill>
        <p:spPr>
          <a:xfrm>
            <a:off x="3731760" y="108000"/>
            <a:ext cx="3719160" cy="1657440"/>
          </a:xfrm>
          <a:prstGeom prst="rect">
            <a:avLst/>
          </a:prstGeom>
          <a:ln w="0">
            <a:noFill/>
          </a:ln>
        </p:spPr>
      </p:pic>
      <p:sp>
        <p:nvSpPr>
          <p:cNvPr id="40" name="object 35"/>
          <p:cNvSpPr/>
          <p:nvPr/>
        </p:nvSpPr>
        <p:spPr>
          <a:xfrm>
            <a:off x="111240" y="7000200"/>
            <a:ext cx="7344720" cy="358272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1" name="Группа 1"/>
          <p:cNvGrpSpPr/>
          <p:nvPr/>
        </p:nvGrpSpPr>
        <p:grpSpPr>
          <a:xfrm>
            <a:off x="644400" y="8176320"/>
            <a:ext cx="1146960" cy="131760"/>
            <a:chOff x="644400" y="8176320"/>
            <a:chExt cx="1146960" cy="131760"/>
          </a:xfrm>
        </p:grpSpPr>
        <p:pic>
          <p:nvPicPr>
            <p:cNvPr id="42" name="object 36"/>
            <p:cNvPicPr/>
            <p:nvPr/>
          </p:nvPicPr>
          <p:blipFill>
            <a:blip r:embed="rId3" cstate="print"/>
            <a:stretch/>
          </p:blipFill>
          <p:spPr>
            <a:xfrm>
              <a:off x="644400" y="8176320"/>
              <a:ext cx="102240" cy="131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3" name="object 37"/>
            <p:cNvSpPr/>
            <p:nvPr/>
          </p:nvSpPr>
          <p:spPr>
            <a:xfrm>
              <a:off x="771480" y="8178120"/>
              <a:ext cx="93600" cy="12852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4" name="object 38"/>
            <p:cNvPicPr/>
            <p:nvPr/>
          </p:nvPicPr>
          <p:blipFill>
            <a:blip r:embed="rId4" cstate="print"/>
            <a:stretch/>
          </p:blipFill>
          <p:spPr>
            <a:xfrm>
              <a:off x="888840" y="8176320"/>
              <a:ext cx="291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39"/>
            <p:cNvPicPr/>
            <p:nvPr/>
          </p:nvPicPr>
          <p:blipFill>
            <a:blip r:embed="rId5" cstate="print"/>
            <a:stretch/>
          </p:blipFill>
          <p:spPr>
            <a:xfrm>
              <a:off x="1201680" y="8176320"/>
              <a:ext cx="318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" name="object 40"/>
            <p:cNvPicPr/>
            <p:nvPr/>
          </p:nvPicPr>
          <p:blipFill>
            <a:blip r:embed="rId6" cstate="print"/>
            <a:stretch/>
          </p:blipFill>
          <p:spPr>
            <a:xfrm>
              <a:off x="1545480" y="8178120"/>
              <a:ext cx="109080" cy="1281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41"/>
            <p:cNvPicPr/>
            <p:nvPr/>
          </p:nvPicPr>
          <p:blipFill>
            <a:blip r:embed="rId7" cstate="print"/>
            <a:stretch/>
          </p:blipFill>
          <p:spPr>
            <a:xfrm>
              <a:off x="1679400" y="8178120"/>
              <a:ext cx="111960" cy="1299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520" cy="18662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>
                <a:solidFill>
                  <a:srgbClr val="FFFFFF"/>
                </a:solidFill>
                <a:latin typeface="Calibri"/>
              </a:rPr>
              <a:t> АВГУСТ</a:t>
            </a:r>
            <a:endParaRPr lang="ru-RU" sz="2700" b="0" strike="noStrike" spc="-1">
              <a:latin typeface="Arial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>
              <a:latin typeface="Arial"/>
            </a:endParaRPr>
          </a:p>
        </p:txBody>
      </p:sp>
      <p:sp>
        <p:nvSpPr>
          <p:cNvPr id="49" name="object 43"/>
          <p:cNvSpPr/>
          <p:nvPr/>
        </p:nvSpPr>
        <p:spPr>
          <a:xfrm>
            <a:off x="537480" y="8307000"/>
            <a:ext cx="5281920" cy="220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 Клиентская служба (на правах отдела) в Неклиновском районе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Неклиновский район, с. Покровское, пер. Тургеневский, д.26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8(86347) 2-48-68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 Глебова Вера Ивановна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50" name="object 44"/>
          <p:cNvSpPr/>
          <p:nvPr/>
        </p:nvSpPr>
        <p:spPr>
          <a:xfrm>
            <a:off x="2977560" y="7368120"/>
            <a:ext cx="3724200" cy="138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четверг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–18:00                                                               пятница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                            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1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6:45</a:t>
            </a:r>
            <a:endParaRPr lang="ru-RU" sz="1600" b="0" strike="noStrike" spc="-1"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buNone/>
              <a:tabLst>
                <a:tab pos="0" algn="l"/>
              </a:tabLst>
            </a:pPr>
            <a:endParaRPr lang="ru-RU" sz="1600" b="0" strike="noStrike" spc="-1">
              <a:latin typeface="Arial"/>
            </a:endParaRPr>
          </a:p>
        </p:txBody>
      </p:sp>
      <p:sp>
        <p:nvSpPr>
          <p:cNvPr id="51" name="object 45"/>
          <p:cNvSpPr/>
          <p:nvPr/>
        </p:nvSpPr>
        <p:spPr>
          <a:xfrm>
            <a:off x="6123240" y="8786520"/>
            <a:ext cx="9165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  <a:buNone/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9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9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4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38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  <a:ea typeface="DejaVu Sans"/>
              </a:rPr>
              <a:t>Ростовской области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52" name="Группа 103"/>
          <p:cNvGrpSpPr/>
          <p:nvPr/>
        </p:nvGrpSpPr>
        <p:grpSpPr>
          <a:xfrm>
            <a:off x="512280" y="489240"/>
            <a:ext cx="2516760" cy="982080"/>
            <a:chOff x="512280" y="489240"/>
            <a:chExt cx="2516760" cy="982080"/>
          </a:xfrm>
        </p:grpSpPr>
        <p:pic>
          <p:nvPicPr>
            <p:cNvPr id="53" name="object 49"/>
            <p:cNvPicPr/>
            <p:nvPr/>
          </p:nvPicPr>
          <p:blipFill>
            <a:blip r:embed="rId8" cstate="print"/>
            <a:stretch/>
          </p:blipFill>
          <p:spPr>
            <a:xfrm>
              <a:off x="512280" y="489240"/>
              <a:ext cx="838440" cy="9561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4" name="object 50"/>
            <p:cNvSpPr/>
            <p:nvPr/>
          </p:nvSpPr>
          <p:spPr>
            <a:xfrm>
              <a:off x="1577160" y="814680"/>
              <a:ext cx="294120" cy="1843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5" name="object 51"/>
            <p:cNvGrpSpPr/>
            <p:nvPr/>
          </p:nvGrpSpPr>
          <p:grpSpPr>
            <a:xfrm>
              <a:off x="1917720" y="814680"/>
              <a:ext cx="446760" cy="150120"/>
              <a:chOff x="1917720" y="814680"/>
              <a:chExt cx="446760" cy="150120"/>
            </a:xfrm>
          </p:grpSpPr>
          <p:sp>
            <p:nvSpPr>
              <p:cNvPr id="56" name="object 52"/>
              <p:cNvSpPr/>
              <p:nvPr/>
            </p:nvSpPr>
            <p:spPr>
              <a:xfrm>
                <a:off x="1917720" y="814680"/>
                <a:ext cx="289800" cy="15012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7" name="object 53"/>
              <p:cNvPicPr/>
              <p:nvPr/>
            </p:nvPicPr>
            <p:blipFill>
              <a:blip r:embed="rId9" cstate="print"/>
              <a:stretch/>
            </p:blipFill>
            <p:spPr>
              <a:xfrm>
                <a:off x="2244240" y="815040"/>
                <a:ext cx="12024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8" name="object 54"/>
            <p:cNvPicPr/>
            <p:nvPr/>
          </p:nvPicPr>
          <p:blipFill>
            <a:blip r:embed="rId10" cstate="print"/>
            <a:stretch/>
          </p:blipFill>
          <p:spPr>
            <a:xfrm>
              <a:off x="1556640" y="1049760"/>
              <a:ext cx="158760" cy="1526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9" name="object 55"/>
            <p:cNvGrpSpPr/>
            <p:nvPr/>
          </p:nvGrpSpPr>
          <p:grpSpPr>
            <a:xfrm>
              <a:off x="1762920" y="1051200"/>
              <a:ext cx="676440" cy="182520"/>
              <a:chOff x="1762920" y="1051200"/>
              <a:chExt cx="676440" cy="182520"/>
            </a:xfrm>
          </p:grpSpPr>
          <p:pic>
            <p:nvPicPr>
              <p:cNvPr id="60" name="object 56"/>
              <p:cNvPicPr/>
              <p:nvPr/>
            </p:nvPicPr>
            <p:blipFill>
              <a:blip r:embed="rId11" cstate="print"/>
              <a:stretch/>
            </p:blipFill>
            <p:spPr>
              <a:xfrm>
                <a:off x="1762920" y="1051560"/>
                <a:ext cx="121680" cy="1490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1" name="object 57"/>
              <p:cNvSpPr/>
              <p:nvPr/>
            </p:nvSpPr>
            <p:spPr>
              <a:xfrm>
                <a:off x="1917720" y="1051200"/>
                <a:ext cx="521640" cy="18252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62" name="object 58"/>
            <p:cNvGrpSpPr/>
            <p:nvPr/>
          </p:nvGrpSpPr>
          <p:grpSpPr>
            <a:xfrm>
              <a:off x="2489040" y="1051560"/>
              <a:ext cx="289800" cy="149040"/>
              <a:chOff x="2489040" y="1051560"/>
              <a:chExt cx="289800" cy="149040"/>
            </a:xfrm>
          </p:grpSpPr>
          <p:pic>
            <p:nvPicPr>
              <p:cNvPr id="63" name="object 59"/>
              <p:cNvPicPr/>
              <p:nvPr/>
            </p:nvPicPr>
            <p:blipFill>
              <a:blip r:embed="rId12" cstate="print"/>
              <a:stretch/>
            </p:blipFill>
            <p:spPr>
              <a:xfrm>
                <a:off x="2489040" y="1051560"/>
                <a:ext cx="12888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0"/>
              <p:cNvPicPr/>
              <p:nvPr/>
            </p:nvPicPr>
            <p:blipFill>
              <a:blip r:embed="rId13" cstate="print"/>
              <a:stretch/>
            </p:blipFill>
            <p:spPr>
              <a:xfrm>
                <a:off x="2658960" y="1051560"/>
                <a:ext cx="11988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5" name="object 61"/>
            <p:cNvGrpSpPr/>
            <p:nvPr/>
          </p:nvGrpSpPr>
          <p:grpSpPr>
            <a:xfrm>
              <a:off x="1556640" y="1284480"/>
              <a:ext cx="1472400" cy="186840"/>
              <a:chOff x="1556640" y="1284480"/>
              <a:chExt cx="1472400" cy="186840"/>
            </a:xfrm>
          </p:grpSpPr>
          <p:pic>
            <p:nvPicPr>
              <p:cNvPr id="66" name="object 62"/>
              <p:cNvPicPr/>
              <p:nvPr/>
            </p:nvPicPr>
            <p:blipFill>
              <a:blip r:embed="rId14" cstate="print"/>
              <a:stretch/>
            </p:blipFill>
            <p:spPr>
              <a:xfrm>
                <a:off x="1556640" y="1292040"/>
                <a:ext cx="14220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7" name="object 63"/>
              <p:cNvPicPr/>
              <p:nvPr/>
            </p:nvPicPr>
            <p:blipFill>
              <a:blip r:embed="rId15" cstate="print"/>
              <a:stretch/>
            </p:blipFill>
            <p:spPr>
              <a:xfrm>
                <a:off x="17258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4"/>
              <p:cNvPicPr/>
              <p:nvPr/>
            </p:nvPicPr>
            <p:blipFill>
              <a:blip r:embed="rId16" cstate="print"/>
              <a:stretch/>
            </p:blipFill>
            <p:spPr>
              <a:xfrm>
                <a:off x="1917720" y="1284480"/>
                <a:ext cx="359280" cy="186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5"/>
              <p:cNvPicPr/>
              <p:nvPr/>
            </p:nvPicPr>
            <p:blipFill>
              <a:blip r:embed="rId17" cstate="print"/>
              <a:stretch/>
            </p:blipFill>
            <p:spPr>
              <a:xfrm>
                <a:off x="23000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0" name="object 66"/>
              <p:cNvSpPr/>
              <p:nvPr/>
            </p:nvSpPr>
            <p:spPr>
              <a:xfrm>
                <a:off x="2494080" y="1290960"/>
                <a:ext cx="137520" cy="14868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1" name="object 67"/>
              <p:cNvPicPr/>
              <p:nvPr/>
            </p:nvPicPr>
            <p:blipFill>
              <a:blip r:embed="rId18" cstate="print"/>
              <a:stretch/>
            </p:blipFill>
            <p:spPr>
              <a:xfrm>
                <a:off x="2661480" y="1290960"/>
                <a:ext cx="169200" cy="180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8"/>
              <p:cNvPicPr/>
              <p:nvPr/>
            </p:nvPicPr>
            <p:blipFill>
              <a:blip r:embed="rId19" cstate="print"/>
              <a:stretch/>
            </p:blipFill>
            <p:spPr>
              <a:xfrm>
                <a:off x="2861640" y="1290960"/>
                <a:ext cx="167400" cy="1490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3" name="Прямоугольник: скругленные углы 2"/>
          <p:cNvSpPr/>
          <p:nvPr/>
        </p:nvSpPr>
        <p:spPr>
          <a:xfrm>
            <a:off x="6140520" y="9593640"/>
            <a:ext cx="873720" cy="857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4" name="Овал 3"/>
          <p:cNvSpPr/>
          <p:nvPr/>
        </p:nvSpPr>
        <p:spPr>
          <a:xfrm>
            <a:off x="6047640" y="793764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5" name="object 48"/>
          <p:cNvPicPr/>
          <p:nvPr/>
        </p:nvPicPr>
        <p:blipFill>
          <a:blip r:embed="rId20" cstate="print"/>
          <a:stretch/>
        </p:blipFill>
        <p:spPr>
          <a:xfrm>
            <a:off x="6162120" y="8141760"/>
            <a:ext cx="600480" cy="515520"/>
          </a:xfrm>
          <a:prstGeom prst="rect">
            <a:avLst/>
          </a:prstGeom>
          <a:ln w="0">
            <a:noFill/>
          </a:ln>
        </p:spPr>
      </p:pic>
      <p:pic>
        <p:nvPicPr>
          <p:cNvPr id="76" name="Рисунок 7"/>
          <p:cNvPicPr/>
          <p:nvPr/>
        </p:nvPicPr>
        <p:blipFill>
          <a:blip r:embed="rId21" cstate="print"/>
          <a:stretch/>
        </p:blipFill>
        <p:spPr>
          <a:xfrm>
            <a:off x="6153120" y="9577080"/>
            <a:ext cx="861120" cy="8611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7" name="Таблица 4"/>
          <p:cNvGraphicFramePr/>
          <p:nvPr/>
        </p:nvGraphicFramePr>
        <p:xfrm>
          <a:off x="512280" y="1766520"/>
          <a:ext cx="6789600" cy="6118860"/>
        </p:xfrm>
        <a:graphic>
          <a:graphicData uri="http://schemas.openxmlformats.org/drawingml/2006/table">
            <a:tbl>
              <a:tblPr/>
              <a:tblGrid>
                <a:gridCol w="850680"/>
                <a:gridCol w="4952880"/>
                <a:gridCol w="986040"/>
              </a:tblGrid>
              <a:tr h="578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6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426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03.08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Исторический экскурс «Рельсы, шпалы и оркестр».Викторина «знатоки железной дороги» .</a:t>
                      </a:r>
                      <a:endParaRPr lang="ru-RU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Чествование бывших работников железнодорожной станции Неклиновка, ныне пенсионеров, в честь Дня железнодорожника.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11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1" strike="noStrike" spc="-1">
                          <a:latin typeface="Calibri"/>
                        </a:rPr>
                        <a:t>05.08.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latin typeface="Calibri"/>
                        </a:rPr>
                        <a:t>Круглый стол «Обычаи и обряды разных народов»</a:t>
                      </a:r>
                      <a:endParaRPr lang="ru-RU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latin typeface="Calibri"/>
                        </a:rPr>
                        <a:t>Знакомство с культурным многообразием страны: Виртуальная экскурсия в Элисту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26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1" strike="noStrike" spc="-1">
                          <a:latin typeface="Calibri"/>
                        </a:rPr>
                        <a:t>07.08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Фото выставка «Трудовые династии-гордость  Донского края» </a:t>
                      </a:r>
                      <a:endParaRPr lang="ru-RU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Театрализованное представление «Сказки народов мира»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571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1" strike="noStrike" spc="-1">
                          <a:latin typeface="Calibri"/>
                        </a:rPr>
                        <a:t>18.08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latin typeface="Calibri"/>
                        </a:rPr>
                        <a:t>Консультация по правовым вопросам в компетенции СФР </a:t>
                      </a:r>
                      <a:endParaRPr lang="ru-RU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latin typeface="Calibri"/>
                        </a:rPr>
                        <a:t>Мероприятие «Мы шар земной обнимаем вместе с вами», посвященное дню географа и дню рождения РГО</a:t>
                      </a:r>
                      <a:endParaRPr lang="ru-RU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latin typeface="Calibri"/>
                        </a:rPr>
                        <a:t>Знакомство с культурным многообразии страны: просмотр фильма «Байкал-империя чистой воды»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12:00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12:30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89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1" strike="noStrike" spc="-1">
                          <a:latin typeface="Calibri"/>
                        </a:rPr>
                        <a:t>19.08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Развлекательная программа «Спас нам яблочек припас»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26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100" b="1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21.08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Исторический час «Флаг России- гордость наша»</a:t>
                      </a:r>
                      <a:endParaRPr lang="ru-RU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Помощь УСВО с участием партии «Единая Россия»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100" b="0" strike="noStrike" spc="-1">
                          <a:latin typeface="Calibri"/>
                        </a:rPr>
                        <a:t>11:00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100" b="1" strike="noStrike" spc="-1">
                          <a:latin typeface="Calibri"/>
                        </a:rPr>
                        <a:t>25.08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Информационно-разъяснительная беседа «Цифровой </a:t>
                      </a:r>
                      <a:r>
                        <a:rPr lang="en-US" sz="105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ID </a:t>
                      </a: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в приложении МАХ- просто о сложном»</a:t>
                      </a:r>
                      <a:endParaRPr lang="ru-RU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Тематическая беседа «День заботы о себе в интернете»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564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100" b="1" strike="noStrike" spc="-1">
                          <a:latin typeface="Calibri"/>
                        </a:rPr>
                        <a:t>27.08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latin typeface="Calibri"/>
                        </a:rPr>
                        <a:t>Выставка « Миус-фронт в годы Великой отечественной войны»</a:t>
                      </a:r>
                      <a:endParaRPr lang="ru-RU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latin typeface="Calibri"/>
                        </a:rPr>
                        <a:t>Акция « Вместе-целая страна» </a:t>
                      </a:r>
                      <a:endParaRPr lang="ru-RU" sz="105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latin typeface="Calibri"/>
                        </a:rPr>
                        <a:t>Беседа к 130–летию Фаины Раневской «Мастер срезающей фразы»  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100" b="0" strike="noStrike" spc="-1">
                          <a:latin typeface="Calibri"/>
                        </a:rPr>
                        <a:t>10:00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100" b="0" strike="noStrike" spc="-1">
                          <a:latin typeface="Calibri"/>
                        </a:rPr>
                        <a:t>11:00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100" b="0" strike="noStrike" spc="-1">
                          <a:latin typeface="Calibri"/>
                        </a:rPr>
                        <a:t>12:00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26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100" b="1" strike="noStrike" spc="-1">
                          <a:latin typeface="Calibri"/>
                        </a:rPr>
                        <a:t>30.08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latin typeface="Arial"/>
                        </a:rPr>
                        <a:t>Мероприятия, посвященные Дню Освобождения Неклиновского района от немецко - фашистких захватчиков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100" b="0" strike="noStrike" spc="-1">
                          <a:latin typeface="Calibri"/>
                        </a:rPr>
                        <a:t>10:00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26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100" b="1" strike="noStrike" spc="-1">
                          <a:latin typeface="Calibri"/>
                        </a:rPr>
                        <a:t>31.08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latin typeface="Arial"/>
                        </a:rPr>
                        <a:t>Беседа «Как предупредить расстройство памяти и вылечить забывчивость» с привлечением медработника ГБУ РО ЦРБ с.Покровское</a:t>
                      </a: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050" b="0" strike="noStrike" spc="-1">
                          <a:latin typeface="Arial"/>
                        </a:rPr>
                        <a:t>Праздничное чаепитие «Прощай лето»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100" b="0" strike="noStrike" spc="-1">
                          <a:latin typeface="Calibri"/>
                        </a:rPr>
                        <a:t>10:00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ru-RU" sz="11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100" b="0" strike="noStrike" spc="-1">
                          <a:latin typeface="Calibri"/>
                        </a:rPr>
                        <a:t>11:00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1614</TotalTime>
  <Words>303</Words>
  <Application>Microsoft Office PowerPoint</Application>
  <PresentationFormat>Произвольный</PresentationFormat>
  <Paragraphs>68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119</cp:revision>
  <cp:lastPrinted>2026-05-27T07:25:29Z</cp:lastPrinted>
  <dcterms:created xsi:type="dcterms:W3CDTF">2025-11-06T11:20:25Z</dcterms:created>
  <dcterms:modified xsi:type="dcterms:W3CDTF">2026-07-17T12:38:19Z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