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84" y="18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7/17/2026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7/17/2026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7/17/2026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50489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0" y="710946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МЕРОПРИЯТИЯ</a:t>
            </a:r>
            <a:r>
              <a:rPr lang="ru-RU" spc="-10" dirty="0" smtClean="0"/>
              <a:t/>
            </a:r>
            <a:br>
              <a:rPr lang="ru-RU" spc="-10" dirty="0" smtClean="0"/>
            </a:br>
            <a:r>
              <a:rPr smtClean="0"/>
              <a:t>НА</a:t>
            </a:r>
            <a:r>
              <a:rPr spc="-5" smtClean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577850" y="8318500"/>
            <a:ext cx="5114290" cy="221868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Клиентская служба (на правах отдела) в </a:t>
            </a:r>
            <a:r>
              <a:rPr lang="ru-RU"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Обливском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347140,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ст-ца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Обливская, ул. Ленина, 17а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(8863) 24-0-07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Аржановский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Сергей Викторович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175500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                              08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 – 16:45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err="1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800" spc="4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err="1" smtClean="0">
                <a:solidFill>
                  <a:srgbClr val="FFFFFF"/>
                </a:solidFill>
                <a:latin typeface="Calibri"/>
                <a:cs typeface="Calibri"/>
              </a:rPr>
              <a:t>Ростовск</a:t>
            </a:r>
            <a:r>
              <a:rPr sz="800" spc="-10" smtClean="0">
                <a:solidFill>
                  <a:srgbClr val="FFFFFF"/>
                </a:solidFill>
                <a:latin typeface="Calibri"/>
                <a:cs typeface="Calibri"/>
              </a:rPr>
              <a:t>ой</a:t>
            </a:r>
            <a:r>
              <a:rPr sz="800" spc="50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0" y="1689100"/>
          <a:ext cx="6858000" cy="5480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03.0</a:t>
                      </a:r>
                      <a:r>
                        <a:rPr lang="en-US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День уважения к родителям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: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Мы благодарны вам за всё!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День рождения ВДНХ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: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Всероссийская витрина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Никто,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кроме вас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мероприятие ко Дню ВДВ, с участием местного филиала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фонда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Защитники Отечества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pc="-25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</a:t>
                      </a:r>
                      <a:r>
                        <a:rPr lang="en-US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:00</a:t>
                      </a:r>
                      <a:endParaRPr lang="ru-RU" sz="1400" b="0" spc="-25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spc="-25" dirty="0" smtClean="0">
                        <a:solidFill>
                          <a:srgbClr val="231F20"/>
                        </a:solidFill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</a:t>
                      </a:r>
                      <a:r>
                        <a:rPr lang="en-US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:</a:t>
                      </a:r>
                      <a:r>
                        <a:rPr lang="ru-RU" sz="14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356048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04.08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Обливская станица – арбузная столица!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мероприятие ко Дню арбуза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10</a:t>
                      </a:r>
                      <a:r>
                        <a:rPr lang="en-US" sz="1400" b="0" dirty="0" smtClean="0">
                          <a:latin typeface="+mn-lt"/>
                          <a:cs typeface="Calibri"/>
                        </a:rPr>
                        <a:t>:</a:t>
                      </a: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712521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07.08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День физкультурника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: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На зарядку - становись!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Мяукающее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счастье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к Всемирному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дню кошек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10</a:t>
                      </a:r>
                      <a:r>
                        <a:rPr lang="en-US" sz="1400" b="0" dirty="0" smtClean="0">
                          <a:latin typeface="+mn-lt"/>
                          <a:cs typeface="Calibri"/>
                        </a:rPr>
                        <a:t>:</a:t>
                      </a: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"/>
                        </a:rPr>
                        <a:t>1</a:t>
                      </a: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</a:t>
                      </a:r>
                      <a:r>
                        <a:rPr lang="en-US" sz="1400" b="0" dirty="0" smtClean="0">
                          <a:latin typeface="+mn-lt"/>
                          <a:cs typeface="Calibri"/>
                        </a:rPr>
                        <a:t>:00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50470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10.08</a:t>
                      </a: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Год единства народов России.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Нас - миллионы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к Международному дню коренных народов мира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Листая страницы…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мероприятие</a:t>
                      </a:r>
                      <a:r>
                        <a:rPr lang="ru-RU" sz="1400" b="0" baseline="0" dirty="0" smtClean="0">
                          <a:latin typeface="+mn-lt"/>
                          <a:cs typeface="Calibri Light"/>
                        </a:rPr>
                        <a:t> ко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Дню книголюбов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10</a:t>
                      </a:r>
                      <a:r>
                        <a:rPr lang="en-US" sz="1400" b="0" dirty="0" smtClean="0">
                          <a:latin typeface="+mn-lt"/>
                          <a:cs typeface="Calibri"/>
                        </a:rPr>
                        <a:t>:</a:t>
                      </a: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00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11</a:t>
                      </a:r>
                      <a:r>
                        <a:rPr lang="en-US" sz="1400" b="0" dirty="0" smtClean="0">
                          <a:latin typeface="+mn-lt"/>
                          <a:cs typeface="Calibri"/>
                        </a:rPr>
                        <a:t>:00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1148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13.08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Плоть от плоти!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фотоконкурс ко Дню сына и дочери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День персонального компьютера –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Учимся общаться с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MAX</a:t>
                      </a:r>
                      <a:r>
                        <a:rPr lang="ru-RU" sz="1400" b="0" dirty="0" err="1" smtClean="0">
                          <a:latin typeface="+mn-lt"/>
                          <a:cs typeface="Calibri Light"/>
                        </a:rPr>
                        <a:t>ом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10:00</a:t>
                      </a:r>
                    </a:p>
                    <a:p>
                      <a:endParaRPr lang="ru-RU" sz="1400" b="0" dirty="0" smtClean="0">
                        <a:latin typeface="+mn-lt"/>
                      </a:endParaRPr>
                    </a:p>
                    <a:p>
                      <a:r>
                        <a:rPr lang="ru-RU" sz="1400" b="0" dirty="0" smtClean="0">
                          <a:latin typeface="+mn-lt"/>
                        </a:rPr>
                        <a:t>11</a:t>
                      </a:r>
                      <a:r>
                        <a:rPr lang="en-US" sz="1400" b="0" dirty="0" smtClean="0">
                          <a:latin typeface="+mn-lt"/>
                        </a:rPr>
                        <a:t>:00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  <a:tr h="329752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"/>
                        </a:rPr>
                        <a:t>14.08</a:t>
                      </a:r>
                      <a:endParaRPr lang="ru-RU" sz="14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Одной левой!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к Международному дню левшей</a:t>
                      </a:r>
                      <a:endParaRPr lang="ru-RU" sz="1400" b="0" dirty="0">
                        <a:latin typeface="+mn-lt"/>
                        <a:cs typeface="Calibri Ligh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 smtClean="0">
                          <a:latin typeface="+mn-lt"/>
                        </a:rPr>
                        <a:t>11</a:t>
                      </a:r>
                      <a:r>
                        <a:rPr lang="en-US" sz="1400" b="0" dirty="0" smtClean="0">
                          <a:latin typeface="+mn-lt"/>
                        </a:rPr>
                        <a:t>:</a:t>
                      </a:r>
                      <a:r>
                        <a:rPr lang="ru-RU" sz="1400" b="0" dirty="0" smtClean="0">
                          <a:latin typeface="+mn-lt"/>
                        </a:rPr>
                        <a:t>00</a:t>
                      </a:r>
                      <a:endParaRPr lang="ru-RU" sz="1400" b="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="" xmlns:a16="http://schemas.microsoft.com/office/drawing/2014/main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="" xmlns:a16="http://schemas.microsoft.com/office/drawing/2014/main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58109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="" xmlns:a16="http://schemas.microsoft.com/office/drawing/2014/main" id="{831A6B3A-DEB8-1728-64CF-9A15DC387F64}"/>
              </a:ext>
            </a:extLst>
          </p:cNvPr>
          <p:cNvSpPr/>
          <p:nvPr/>
        </p:nvSpPr>
        <p:spPr>
          <a:xfrm>
            <a:off x="111243" y="7000335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="" xmlns:a16="http://schemas.microsoft.com/office/drawing/2014/main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="" xmlns:a16="http://schemas.microsoft.com/office/drawing/2014/main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="" xmlns:a16="http://schemas.microsoft.com/office/drawing/2014/main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="" xmlns:a16="http://schemas.microsoft.com/office/drawing/2014/main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="" xmlns:a16="http://schemas.microsoft.com/office/drawing/2014/main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="" xmlns:a16="http://schemas.microsoft.com/office/drawing/2014/main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="" xmlns:a16="http://schemas.microsoft.com/office/drawing/2014/main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="" xmlns:a16="http://schemas.microsoft.com/office/drawing/2014/main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616450" y="316976"/>
            <a:ext cx="2522865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МЕРОПРИЯТИЯ</a:t>
            </a:r>
            <a:r>
              <a:rPr lang="ru-RU" spc="-10" dirty="0" smtClean="0"/>
              <a:t/>
            </a:r>
            <a:br>
              <a:rPr lang="ru-RU" spc="-10" dirty="0" smtClean="0"/>
            </a:br>
            <a:r>
              <a:rPr smtClean="0"/>
              <a:t>НА</a:t>
            </a:r>
            <a:r>
              <a:rPr spc="-5" smtClean="0"/>
              <a:t> </a:t>
            </a:r>
            <a:r>
              <a:rPr lang="ru-RU" spc="-5" dirty="0" smtClean="0"/>
              <a:t>АВГУСТ</a:t>
            </a:r>
            <a:endParaRPr spc="-10" smtClean="0"/>
          </a:p>
          <a:p>
            <a:pPr marR="5080" algn="r">
              <a:lnSpc>
                <a:spcPts val="2700"/>
              </a:lnSpc>
            </a:pPr>
            <a:r>
              <a:rPr spc="-20" smtClean="0"/>
              <a:t>202</a:t>
            </a:r>
            <a:r>
              <a:rPr lang="ru-RU" spc="-20" dirty="0" smtClean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="" xmlns:a16="http://schemas.microsoft.com/office/drawing/2014/main" id="{C643197E-C4A3-2ECA-19B5-B44DF1B31A2E}"/>
              </a:ext>
            </a:extLst>
          </p:cNvPr>
          <p:cNvSpPr txBox="1"/>
          <p:nvPr/>
        </p:nvSpPr>
        <p:spPr>
          <a:xfrm>
            <a:off x="577850" y="8318500"/>
            <a:ext cx="5114290" cy="2218684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 err="1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контакты</a:t>
            </a:r>
            <a:r>
              <a:rPr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Клиентская служба (на правах отдела) в </a:t>
            </a:r>
            <a:r>
              <a:rPr lang="ru-RU" sz="13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Обливском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 районе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347140,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ст-ца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Обливская, ул. Ленина, 17а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 </a:t>
            </a:r>
            <a:r>
              <a:rPr lang="ru-RU" sz="1300" spc="-10" dirty="0" smtClean="0">
                <a:solidFill>
                  <a:srgbClr val="FFFFFF"/>
                </a:solidFill>
                <a:latin typeface="Calibri"/>
                <a:cs typeface="Calibri"/>
              </a:rPr>
              <a:t>(8863) 24-0-07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Аржановский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Сергей Викторович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="" xmlns:a16="http://schemas.microsoft.com/office/drawing/2014/main" id="{797366C2-E247-0149-04E1-7921DBE2C6E3}"/>
              </a:ext>
            </a:extLst>
          </p:cNvPr>
          <p:cNvSpPr txBox="1"/>
          <p:nvPr/>
        </p:nvSpPr>
        <p:spPr>
          <a:xfrm>
            <a:off x="3819087" y="7099300"/>
            <a:ext cx="3297554" cy="8474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600" b="1" spc="-1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5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1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8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600" b="1" spc="-2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                              08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 – 16:45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="" xmlns:a16="http://schemas.microsoft.com/office/drawing/2014/main" id="{C92CC961-9BC4-F300-E421-2713ABA11078}"/>
              </a:ext>
            </a:extLst>
          </p:cNvPr>
          <p:cNvSpPr txBox="1"/>
          <p:nvPr/>
        </p:nvSpPr>
        <p:spPr>
          <a:xfrm>
            <a:off x="6123299" y="8786545"/>
            <a:ext cx="917575" cy="648895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lang="ru-RU" sz="800" dirty="0" err="1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sz="800" spc="45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45" dirty="0" err="1" smtClean="0">
                <a:solidFill>
                  <a:srgbClr val="FFFFFF"/>
                </a:solidFill>
                <a:latin typeface="Calibri"/>
                <a:cs typeface="Calibri"/>
              </a:rPr>
              <a:t>Ростовск</a:t>
            </a:r>
            <a:r>
              <a:rPr sz="800" spc="-10" smtClean="0">
                <a:solidFill>
                  <a:srgbClr val="FFFFFF"/>
                </a:solidFill>
                <a:latin typeface="Calibri"/>
                <a:cs typeface="Calibri"/>
              </a:rPr>
              <a:t>ой</a:t>
            </a:r>
            <a:r>
              <a:rPr sz="800" spc="50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области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6" name="Группа 103">
            <a:extLst>
              <a:ext uri="{FF2B5EF4-FFF2-40B4-BE49-F238E27FC236}">
                <a16:creationId xmlns="" xmlns:a16="http://schemas.microsoft.com/office/drawing/2014/main" id="{8A09EA03-27DE-E8C5-F944-F6332F890821}"/>
              </a:ext>
            </a:extLst>
          </p:cNvPr>
          <p:cNvGrpSpPr/>
          <p:nvPr/>
        </p:nvGrpSpPr>
        <p:grpSpPr>
          <a:xfrm>
            <a:off x="512394" y="489204"/>
            <a:ext cx="2518182" cy="983928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="" xmlns:a16="http://schemas.microsoft.com/office/drawing/2014/main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="" xmlns:a16="http://schemas.microsoft.com/office/drawing/2014/main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object 51">
              <a:extLst>
                <a:ext uri="{FF2B5EF4-FFF2-40B4-BE49-F238E27FC236}">
                  <a16:creationId xmlns="" xmlns:a16="http://schemas.microsoft.com/office/drawing/2014/main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="" xmlns:a16="http://schemas.microsoft.com/office/drawing/2014/main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="" xmlns:a16="http://schemas.microsoft.com/office/drawing/2014/main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="" xmlns:a16="http://schemas.microsoft.com/office/drawing/2014/main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9" name="object 55">
              <a:extLst>
                <a:ext uri="{FF2B5EF4-FFF2-40B4-BE49-F238E27FC236}">
                  <a16:creationId xmlns="" xmlns:a16="http://schemas.microsoft.com/office/drawing/2014/main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="" xmlns:a16="http://schemas.microsoft.com/office/drawing/2014/main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="" xmlns:a16="http://schemas.microsoft.com/office/drawing/2014/main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0" name="object 58">
              <a:extLst>
                <a:ext uri="{FF2B5EF4-FFF2-40B4-BE49-F238E27FC236}">
                  <a16:creationId xmlns="" xmlns:a16="http://schemas.microsoft.com/office/drawing/2014/main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="" xmlns:a16="http://schemas.microsoft.com/office/drawing/2014/main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="" xmlns:a16="http://schemas.microsoft.com/office/drawing/2014/main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11" name="object 61">
              <a:extLst>
                <a:ext uri="{FF2B5EF4-FFF2-40B4-BE49-F238E27FC236}">
                  <a16:creationId xmlns="" xmlns:a16="http://schemas.microsoft.com/office/drawing/2014/main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="" xmlns:a16="http://schemas.microsoft.com/office/drawing/2014/main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="" xmlns:a16="http://schemas.microsoft.com/office/drawing/2014/main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="" xmlns:a16="http://schemas.microsoft.com/office/drawing/2014/main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="" xmlns:a16="http://schemas.microsoft.com/office/drawing/2014/main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="" xmlns:a16="http://schemas.microsoft.com/office/drawing/2014/main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="" xmlns:a16="http://schemas.microsoft.com/office/drawing/2014/main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="" xmlns:a16="http://schemas.microsoft.com/office/drawing/2014/main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="" xmlns:a16="http://schemas.microsoft.com/office/drawing/2014/main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="" xmlns:a16="http://schemas.microsoft.com/office/drawing/2014/main" id="{D4CE132A-9208-32F1-BD98-5734B46FED0C}"/>
              </a:ext>
            </a:extLst>
          </p:cNvPr>
          <p:cNvSpPr/>
          <p:nvPr/>
        </p:nvSpPr>
        <p:spPr>
          <a:xfrm>
            <a:off x="6047742" y="7937500"/>
            <a:ext cx="815410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="" xmlns:a16="http://schemas.microsoft.com/office/drawing/2014/main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62091" y="8141804"/>
            <a:ext cx="601642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="" xmlns:a16="http://schemas.microsoft.com/office/drawing/2014/main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46103775"/>
              </p:ext>
            </p:extLst>
          </p:nvPr>
        </p:nvGraphicFramePr>
        <p:xfrm>
          <a:off x="349250" y="1765300"/>
          <a:ext cx="6858000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2480">
                  <a:extLst>
                    <a:ext uri="{9D8B030D-6E8A-4147-A177-3AD203B41FA5}">
                      <a16:colId xmlns="" xmlns:a16="http://schemas.microsoft.com/office/drawing/2014/main" val="4074742491"/>
                    </a:ext>
                  </a:extLst>
                </a:gridCol>
                <a:gridCol w="4796320">
                  <a:extLst>
                    <a:ext uri="{9D8B030D-6E8A-4147-A177-3AD203B41FA5}">
                      <a16:colId xmlns="" xmlns:a16="http://schemas.microsoft.com/office/drawing/2014/main" val="3160443083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3299580881"/>
                    </a:ext>
                  </a:extLst>
                </a:gridCol>
              </a:tblGrid>
              <a:tr h="548640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42324205"/>
                  </a:ext>
                </a:extLst>
              </a:tr>
              <a:tr h="579120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17.08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smtClean="0"/>
                        <a:t>“</a:t>
                      </a:r>
                      <a:r>
                        <a:rPr lang="ru-RU" sz="1400" baseline="0" dirty="0" smtClean="0"/>
                        <a:t>Посмеёмся вместе!</a:t>
                      </a:r>
                      <a:r>
                        <a:rPr lang="en-US" sz="1400" baseline="0" dirty="0" smtClean="0"/>
                        <a:t>”</a:t>
                      </a:r>
                      <a:r>
                        <a:rPr lang="ru-RU" sz="1400" baseline="0" dirty="0" smtClean="0"/>
                        <a:t> – конкурс ко Дню рассказывания анекдотов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</a:t>
                      </a:r>
                      <a:r>
                        <a:rPr lang="en-US" sz="1400" dirty="0" smtClean="0"/>
                        <a:t>:00</a:t>
                      </a:r>
                      <a:endParaRPr lang="ru-RU" sz="1400" dirty="0"/>
                    </a:p>
                  </a:txBody>
                  <a:tcPr/>
                </a:tc>
              </a:tr>
              <a:tr h="604520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18.08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Консультация по правовым вопросам в формате ВКС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 smtClean="0">
                        <a:latin typeface="+mn-lt"/>
                        <a:cs typeface="Calibri Light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Вместе справимся!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ко Дню создания Всероссийского общества инвалидов (ВОИ)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</a:t>
                      </a:r>
                      <a:r>
                        <a:rPr lang="en-US" sz="1400" dirty="0" smtClean="0"/>
                        <a:t>:</a:t>
                      </a:r>
                      <a:r>
                        <a:rPr lang="ru-RU" sz="1400" dirty="0" smtClean="0"/>
                        <a:t>00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14</a:t>
                      </a:r>
                      <a:r>
                        <a:rPr lang="en-US" sz="1400" dirty="0" smtClean="0"/>
                        <a:t>:</a:t>
                      </a:r>
                      <a:r>
                        <a:rPr lang="ru-RU" sz="1400" dirty="0" smtClean="0"/>
                        <a:t>00</a:t>
                      </a:r>
                      <a:endParaRPr lang="ru-RU" sz="1400" dirty="0"/>
                    </a:p>
                  </a:txBody>
                  <a:tcPr/>
                </a:tc>
              </a:tr>
              <a:tr h="889000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19.08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“</a:t>
                      </a:r>
                      <a:r>
                        <a:rPr lang="ru-RU" sz="1400" dirty="0" smtClean="0"/>
                        <a:t>От нас - </a:t>
                      </a:r>
                      <a:r>
                        <a:rPr lang="ru-RU" sz="1400" dirty="0" err="1" smtClean="0"/>
                        <a:t>СВОим</a:t>
                      </a:r>
                      <a:r>
                        <a:rPr lang="ru-RU" sz="1400" baseline="0" dirty="0" smtClean="0"/>
                        <a:t>!</a:t>
                      </a:r>
                      <a:r>
                        <a:rPr lang="en-US" sz="1400" dirty="0" smtClean="0"/>
                        <a:t>”</a:t>
                      </a:r>
                      <a:r>
                        <a:rPr lang="ru-RU" sz="1400" dirty="0" smtClean="0"/>
                        <a:t> к Всемирному дню  гуманитарной помощи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“</a:t>
                      </a:r>
                      <a:r>
                        <a:rPr lang="ru-RU" sz="1400" dirty="0" smtClean="0"/>
                        <a:t>А</a:t>
                      </a:r>
                      <a:r>
                        <a:rPr lang="en-US" sz="1400" dirty="0" smtClean="0"/>
                        <a:t> </a:t>
                      </a:r>
                      <a:r>
                        <a:rPr lang="ru-RU" sz="1400" dirty="0" smtClean="0"/>
                        <a:t>у нас – яблочный спас!</a:t>
                      </a:r>
                      <a:r>
                        <a:rPr lang="en-US" sz="1400" dirty="0" smtClean="0"/>
                        <a:t>” – </a:t>
                      </a:r>
                      <a:r>
                        <a:rPr lang="ru-RU" sz="1400" dirty="0" smtClean="0"/>
                        <a:t>делимся</a:t>
                      </a:r>
                      <a:r>
                        <a:rPr lang="ru-RU" sz="1400" baseline="0" dirty="0" smtClean="0"/>
                        <a:t> секретами урожая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</a:t>
                      </a:r>
                      <a:r>
                        <a:rPr lang="en-US" sz="1400" dirty="0" smtClean="0"/>
                        <a:t>:</a:t>
                      </a:r>
                      <a:r>
                        <a:rPr lang="ru-RU" sz="1400" dirty="0" smtClean="0"/>
                        <a:t>00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11</a:t>
                      </a:r>
                      <a:r>
                        <a:rPr lang="en-US" sz="1400" dirty="0" smtClean="0"/>
                        <a:t>:00</a:t>
                      </a:r>
                      <a:endParaRPr lang="ru-RU" sz="14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5952597"/>
                  </a:ext>
                </a:extLst>
              </a:tr>
              <a:tr h="688258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21.08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“</a:t>
                      </a:r>
                      <a:r>
                        <a:rPr lang="ru-RU" sz="1400" dirty="0" smtClean="0"/>
                        <a:t>Со знаменем в руках!</a:t>
                      </a:r>
                      <a:r>
                        <a:rPr lang="en-US" sz="1400" dirty="0" smtClean="0"/>
                        <a:t>”</a:t>
                      </a:r>
                      <a:r>
                        <a:rPr lang="ru-RU" sz="1400" dirty="0" smtClean="0"/>
                        <a:t> – мероприятие ко Дню государственного флага РФ (совместно с местным отделением</a:t>
                      </a:r>
                      <a:r>
                        <a:rPr lang="ru-RU" sz="1400" baseline="0" dirty="0" smtClean="0"/>
                        <a:t> партии </a:t>
                      </a:r>
                      <a:r>
                        <a:rPr lang="en-US" sz="1400" baseline="0" dirty="0" smtClean="0"/>
                        <a:t>“</a:t>
                      </a:r>
                      <a:r>
                        <a:rPr lang="ru-RU" sz="1400" baseline="0" dirty="0" smtClean="0"/>
                        <a:t>Единая Россия</a:t>
                      </a:r>
                      <a:r>
                        <a:rPr lang="en-US" sz="1400" baseline="0" dirty="0" smtClean="0"/>
                        <a:t>”</a:t>
                      </a:r>
                      <a:r>
                        <a:rPr lang="ru-RU" sz="1400" baseline="0" dirty="0" smtClean="0"/>
                        <a:t>)</a:t>
                      </a:r>
                      <a:endParaRPr lang="ru-RU" sz="1400" dirty="0" smtClean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smtClean="0"/>
                        <a:t>“</a:t>
                      </a:r>
                      <a:r>
                        <a:rPr lang="ru-RU" sz="1400" dirty="0" smtClean="0"/>
                        <a:t>Курская битва. Они сражались за Родину!</a:t>
                      </a:r>
                      <a:r>
                        <a:rPr lang="en-US" sz="1400" dirty="0" smtClean="0"/>
                        <a:t>”</a:t>
                      </a:r>
                      <a:r>
                        <a:rPr lang="ru-RU" sz="1400" dirty="0" smtClean="0"/>
                        <a:t> – памятные даты ВОВ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10</a:t>
                      </a:r>
                      <a:r>
                        <a:rPr lang="en-US" sz="1400" dirty="0" smtClean="0"/>
                        <a:t>:</a:t>
                      </a:r>
                      <a:r>
                        <a:rPr lang="ru-RU" sz="1400" dirty="0" smtClean="0"/>
                        <a:t>00</a:t>
                      </a:r>
                    </a:p>
                    <a:p>
                      <a:endParaRPr lang="ru-RU" sz="1400" dirty="0" smtClean="0"/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11</a:t>
                      </a:r>
                      <a:r>
                        <a:rPr lang="en-US" sz="1400" dirty="0" smtClean="0"/>
                        <a:t>:</a:t>
                      </a:r>
                      <a:r>
                        <a:rPr lang="ru-RU" sz="1400" dirty="0" smtClean="0"/>
                        <a:t>00</a:t>
                      </a:r>
                      <a:endParaRPr lang="ru-RU" sz="1400" dirty="0"/>
                    </a:p>
                  </a:txBody>
                  <a:tcPr/>
                </a:tc>
              </a:tr>
              <a:tr h="487516">
                <a:tc>
                  <a:txBody>
                    <a:bodyPr/>
                    <a:lstStyle/>
                    <a:p>
                      <a:r>
                        <a:rPr lang="ru-RU" sz="1400" b="0" dirty="0" smtClean="0"/>
                        <a:t>27.08</a:t>
                      </a:r>
                      <a:endParaRPr lang="ru-RU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/>
                        <a:t>Акция</a:t>
                      </a:r>
                      <a:r>
                        <a:rPr lang="en-US" sz="1400" dirty="0" smtClean="0"/>
                        <a:t>:“</a:t>
                      </a:r>
                      <a:r>
                        <a:rPr lang="ru-RU" sz="1400" dirty="0" smtClean="0"/>
                        <a:t>Вместе – целая страна</a:t>
                      </a:r>
                      <a:r>
                        <a:rPr lang="en-US" sz="1400" dirty="0" smtClean="0"/>
                        <a:t>”</a:t>
                      </a:r>
                      <a:r>
                        <a:rPr lang="ru-RU" sz="1400" dirty="0" smtClean="0"/>
                        <a:t> (ВКС)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 smtClean="0"/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“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Наша платформа!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”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 – преимущества </a:t>
                      </a:r>
                      <a:r>
                        <a:rPr lang="en-US" sz="1400" b="0" dirty="0" smtClean="0">
                          <a:latin typeface="+mn-lt"/>
                          <a:cs typeface="Calibri Light"/>
                        </a:rPr>
                        <a:t>MAX</a:t>
                      </a:r>
                      <a:r>
                        <a:rPr lang="ru-RU" sz="1400" b="0" dirty="0" smtClean="0">
                          <a:latin typeface="+mn-lt"/>
                          <a:cs typeface="Calibri Light"/>
                        </a:rPr>
                        <a:t>, подключение</a:t>
                      </a:r>
                      <a:endParaRPr lang="ru-RU" sz="1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11</a:t>
                      </a:r>
                      <a:r>
                        <a:rPr lang="en-US" sz="1400" dirty="0" smtClean="0"/>
                        <a:t>:</a:t>
                      </a:r>
                      <a:r>
                        <a:rPr lang="ru-RU" sz="1400" dirty="0" smtClean="0"/>
                        <a:t>00</a:t>
                      </a:r>
                    </a:p>
                    <a:p>
                      <a:endParaRPr lang="ru-RU" sz="1400" dirty="0" smtClean="0"/>
                    </a:p>
                    <a:p>
                      <a:r>
                        <a:rPr lang="ru-RU" sz="1400" dirty="0" smtClean="0"/>
                        <a:t>14</a:t>
                      </a:r>
                      <a:r>
                        <a:rPr lang="en-US" sz="1400" dirty="0" smtClean="0"/>
                        <a:t>:00</a:t>
                      </a:r>
                      <a:endParaRPr lang="ru-RU" sz="1400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586959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4943</TotalTime>
  <Words>457</Words>
  <Application>Microsoft Office PowerPoint</Application>
  <PresentationFormat>Произвольный</PresentationFormat>
  <Paragraphs>100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071KantorAM</cp:lastModifiedBy>
  <cp:revision>233</cp:revision>
  <dcterms:created xsi:type="dcterms:W3CDTF">2025-11-06T11:20:25Z</dcterms:created>
  <dcterms:modified xsi:type="dcterms:W3CDTF">2026-07-17T08:09:14Z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