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622" y="18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50489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0" y="7109460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16450" y="316976"/>
            <a:ext cx="25228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smtClean="0"/>
              <a:t>МЕРОПРИЯТИЯ</a:t>
            </a:r>
            <a:r>
              <a:rPr lang="ru-RU" spc="-10" dirty="0" smtClean="0"/>
              <a:t/>
            </a:r>
            <a:br>
              <a:rPr lang="ru-RU" spc="-10" dirty="0" smtClean="0"/>
            </a:br>
            <a:r>
              <a:rPr smtClean="0"/>
              <a:t>НА</a:t>
            </a:r>
            <a:r>
              <a:rPr spc="-5" smtClean="0"/>
              <a:t> </a:t>
            </a:r>
            <a:r>
              <a:rPr lang="ru-RU" spc="-5" dirty="0" smtClean="0"/>
              <a:t>НОЯБРЬ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577850" y="8318500"/>
            <a:ext cx="5114290" cy="2218684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 err="1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Клиентская служба (на правах отдела) в </a:t>
            </a:r>
            <a:r>
              <a:rPr lang="ru-RU"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Обливском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районе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347140,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ст-ца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Обливская, ул. Ленина, 17а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(8863) 24-0-07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Аржановский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Сергей Викторович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175500"/>
            <a:ext cx="3297554" cy="8474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spc="-2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en-US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пятница                               08</a:t>
            </a:r>
            <a:r>
              <a:rPr lang="en-US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:00 – 16:45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dirty="0" err="1" smtClean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800" smtClean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800" spc="45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45" dirty="0" err="1" smtClean="0">
                <a:solidFill>
                  <a:srgbClr val="FFFFFF"/>
                </a:solidFill>
                <a:latin typeface="Calibri"/>
                <a:cs typeface="Calibri"/>
              </a:rPr>
              <a:t>Ростовск</a:t>
            </a:r>
            <a:r>
              <a:rPr sz="800" spc="-10" smtClean="0">
                <a:solidFill>
                  <a:srgbClr val="FFFFFF"/>
                </a:solidFill>
                <a:latin typeface="Calibri"/>
                <a:cs typeface="Calibri"/>
              </a:rPr>
              <a:t>ой</a:t>
            </a:r>
            <a:r>
              <a:rPr sz="800" spc="50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6103775"/>
              </p:ext>
            </p:extLst>
          </p:nvPr>
        </p:nvGraphicFramePr>
        <p:xfrm>
          <a:off x="349250" y="1689100"/>
          <a:ext cx="6858000" cy="519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8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79632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219200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02.11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”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Без него – никуда!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”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 – к Всемирному дню витамина 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D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10:</a:t>
                      </a:r>
                      <a:r>
                        <a:rPr lang="ru-RU" sz="14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356048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0</a:t>
                      </a:r>
                      <a:r>
                        <a:rPr lang="en-US" sz="1400" b="0" dirty="0" smtClean="0">
                          <a:latin typeface="+mn-lt"/>
                          <a:cs typeface="Calibri"/>
                        </a:rPr>
                        <a:t>3</a:t>
                      </a: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.</a:t>
                      </a:r>
                      <a:r>
                        <a:rPr lang="en-US" sz="1400" b="0" dirty="0" smtClean="0">
                          <a:latin typeface="+mn-lt"/>
                          <a:cs typeface="Calibri"/>
                        </a:rPr>
                        <a:t>11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“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Мы</a:t>
                      </a:r>
                      <a:r>
                        <a:rPr lang="ru-RU" sz="1400" b="0" baseline="0" dirty="0" smtClean="0">
                          <a:latin typeface="+mn-lt"/>
                          <a:cs typeface="Calibri Light"/>
                        </a:rPr>
                        <a:t> вместе!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“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 – выездной концерт ко Дню народного единства (</a:t>
                      </a:r>
                      <a:r>
                        <a:rPr lang="ru-RU" sz="1400" b="0" dirty="0" err="1" smtClean="0">
                          <a:latin typeface="+mn-lt"/>
                          <a:cs typeface="Calibri Light"/>
                        </a:rPr>
                        <a:t>Обливский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 РДК)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10</a:t>
                      </a:r>
                      <a:r>
                        <a:rPr lang="en-US" sz="1400" b="0" dirty="0" smtClean="0">
                          <a:latin typeface="+mn-lt"/>
                          <a:cs typeface="Calibri"/>
                        </a:rPr>
                        <a:t>:</a:t>
                      </a: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00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10.11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”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Дядя Степа - милиционер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”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 – День сотрудников органов внутренних дел РФ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latin typeface="+mn-lt"/>
                        <a:cs typeface="Calibri Light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 smtClean="0"/>
                        <a:t>“</a:t>
                      </a:r>
                      <a:r>
                        <a:rPr lang="ru-RU" sz="1400" baseline="0" dirty="0" smtClean="0"/>
                        <a:t>От нас – </a:t>
                      </a:r>
                      <a:r>
                        <a:rPr lang="ru-RU" sz="1400" baseline="0" dirty="0" err="1" smtClean="0"/>
                        <a:t>СВОим</a:t>
                      </a:r>
                      <a:r>
                        <a:rPr lang="ru-RU" sz="1400" baseline="0" dirty="0" smtClean="0"/>
                        <a:t>!</a:t>
                      </a:r>
                      <a:r>
                        <a:rPr lang="en-US" sz="1400" baseline="0" dirty="0" smtClean="0"/>
                        <a:t>”</a:t>
                      </a:r>
                      <a:r>
                        <a:rPr lang="ru-RU" sz="1400" baseline="0" dirty="0" smtClean="0"/>
                        <a:t> – организация помощи УСВО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baseline="0" dirty="0" smtClean="0">
                        <a:latin typeface="+mn-lt"/>
                        <a:cs typeface="Calibri Light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 smtClean="0">
                          <a:latin typeface="+mn-lt"/>
                          <a:cs typeface="Calibri Light"/>
                        </a:rPr>
                        <a:t>“</a:t>
                      </a:r>
                      <a:r>
                        <a:rPr lang="ru-RU" sz="1400" b="0" baseline="0" dirty="0" smtClean="0">
                          <a:latin typeface="+mn-lt"/>
                          <a:cs typeface="Calibri Light"/>
                        </a:rPr>
                        <a:t>Наша платформа!</a:t>
                      </a:r>
                      <a:r>
                        <a:rPr lang="en-US" sz="1400" b="0" baseline="0" dirty="0" smtClean="0">
                          <a:latin typeface="+mn-lt"/>
                          <a:cs typeface="Calibri Light"/>
                        </a:rPr>
                        <a:t>”</a:t>
                      </a:r>
                      <a:r>
                        <a:rPr lang="ru-RU" sz="1400" b="0" baseline="0" dirty="0" smtClean="0">
                          <a:latin typeface="+mn-lt"/>
                          <a:cs typeface="Calibri Light"/>
                        </a:rPr>
                        <a:t> – подключение </a:t>
                      </a:r>
                      <a:r>
                        <a:rPr lang="en-US" sz="1400" b="0" baseline="0" dirty="0" smtClean="0">
                          <a:latin typeface="+mn-lt"/>
                          <a:cs typeface="Calibri Light"/>
                        </a:rPr>
                        <a:t>MAX</a:t>
                      </a:r>
                      <a:r>
                        <a:rPr lang="ru-RU" sz="1400" b="0" baseline="0" dirty="0" smtClean="0">
                          <a:latin typeface="+mn-lt"/>
                          <a:cs typeface="Calibri Light"/>
                        </a:rPr>
                        <a:t>, консультации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10</a:t>
                      </a:r>
                      <a:r>
                        <a:rPr lang="en-US" sz="1400" b="0" dirty="0" smtClean="0">
                          <a:latin typeface="+mn-lt"/>
                          <a:cs typeface="Calibri"/>
                        </a:rPr>
                        <a:t>:</a:t>
                      </a: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latin typeface="+mn-lt"/>
                        <a:cs typeface="Calibri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latin typeface="+mn-lt"/>
                        <a:cs typeface="Calibri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11</a:t>
                      </a:r>
                      <a:r>
                        <a:rPr lang="en-US" sz="1400" b="0" dirty="0" smtClean="0">
                          <a:latin typeface="+mn-lt"/>
                          <a:cs typeface="Calibri"/>
                        </a:rPr>
                        <a:t>:00</a:t>
                      </a:r>
                      <a:endParaRPr lang="ru-RU" sz="1400" b="0" dirty="0" smtClean="0">
                        <a:latin typeface="+mn-lt"/>
                        <a:cs typeface="Calibri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latin typeface="+mn-lt"/>
                        <a:cs typeface="Calibri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14</a:t>
                      </a:r>
                      <a:r>
                        <a:rPr lang="en-US" sz="1400" b="0" dirty="0" smtClean="0">
                          <a:latin typeface="+mn-lt"/>
                          <a:cs typeface="Calibri"/>
                        </a:rPr>
                        <a:t>:</a:t>
                      </a: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00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12.11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“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Кино большой страны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: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 искусство, которое объединяет.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”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 – </a:t>
                      </a:r>
                      <a:r>
                        <a:rPr lang="ru-RU" sz="1400" b="0" baseline="0" dirty="0" smtClean="0">
                          <a:latin typeface="+mn-lt"/>
                          <a:cs typeface="Calibri Light"/>
                        </a:rPr>
                        <a:t> лекция РО </a:t>
                      </a:r>
                      <a:r>
                        <a:rPr lang="en-US" sz="1400" b="0" baseline="0" dirty="0" smtClean="0">
                          <a:latin typeface="+mn-lt"/>
                          <a:cs typeface="Calibri Light"/>
                        </a:rPr>
                        <a:t>“</a:t>
                      </a:r>
                      <a:r>
                        <a:rPr lang="ru-RU" sz="1400" b="0" baseline="0" dirty="0" smtClean="0">
                          <a:latin typeface="+mn-lt"/>
                          <a:cs typeface="Calibri Light"/>
                        </a:rPr>
                        <a:t>Знание</a:t>
                      </a:r>
                      <a:r>
                        <a:rPr lang="en-US" sz="1400" b="0" baseline="0" dirty="0" smtClean="0">
                          <a:latin typeface="+mn-lt"/>
                          <a:cs typeface="Calibri Light"/>
                        </a:rPr>
                        <a:t>”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baseline="0" dirty="0" smtClean="0">
                        <a:latin typeface="+mn-lt"/>
                        <a:cs typeface="Calibri Light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 smtClean="0">
                          <a:latin typeface="+mn-lt"/>
                          <a:cs typeface="Calibri Light"/>
                        </a:rPr>
                        <a:t>“</a:t>
                      </a:r>
                      <a:r>
                        <a:rPr lang="ru-RU" sz="1400" b="0" baseline="0" dirty="0" smtClean="0">
                          <a:latin typeface="+mn-lt"/>
                          <a:cs typeface="Calibri Light"/>
                        </a:rPr>
                        <a:t>Финансовое мошенничество</a:t>
                      </a:r>
                      <a:r>
                        <a:rPr lang="en-US" sz="1400" b="0" baseline="0" dirty="0" smtClean="0">
                          <a:latin typeface="+mn-lt"/>
                          <a:cs typeface="Calibri Light"/>
                        </a:rPr>
                        <a:t>”</a:t>
                      </a:r>
                      <a:r>
                        <a:rPr lang="ru-RU" sz="1400" b="0" baseline="0" dirty="0" smtClean="0">
                          <a:latin typeface="+mn-lt"/>
                          <a:cs typeface="Calibri Light"/>
                        </a:rPr>
                        <a:t> - </a:t>
                      </a:r>
                      <a:r>
                        <a:rPr lang="ru-RU" sz="1400" b="0" baseline="0" dirty="0" err="1" smtClean="0">
                          <a:latin typeface="+mn-lt"/>
                          <a:cs typeface="Calibri Light"/>
                        </a:rPr>
                        <a:t>онлайн-проект</a:t>
                      </a:r>
                      <a:r>
                        <a:rPr lang="ru-RU" sz="1400" b="0" baseline="0" dirty="0" smtClean="0">
                          <a:latin typeface="+mn-lt"/>
                          <a:cs typeface="Calibri Light"/>
                        </a:rPr>
                        <a:t> Банка России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baseline="0" dirty="0" smtClean="0">
                        <a:latin typeface="+mn-lt"/>
                        <a:cs typeface="Calibri Light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 smtClean="0">
                          <a:latin typeface="+mn-lt"/>
                          <a:cs typeface="Calibri Light"/>
                        </a:rPr>
                        <a:t>“</a:t>
                      </a:r>
                      <a:r>
                        <a:rPr lang="ru-RU" sz="1400" b="0" baseline="0" dirty="0" smtClean="0">
                          <a:latin typeface="+mn-lt"/>
                          <a:cs typeface="Calibri Light"/>
                        </a:rPr>
                        <a:t>Экономия</a:t>
                      </a:r>
                      <a:r>
                        <a:rPr lang="en-US" sz="1400" b="0" baseline="0" dirty="0" smtClean="0">
                          <a:latin typeface="+mn-lt"/>
                          <a:cs typeface="Calibri Light"/>
                        </a:rPr>
                        <a:t>:</a:t>
                      </a:r>
                      <a:r>
                        <a:rPr lang="ru-RU" sz="1400" b="0" baseline="0" dirty="0" smtClean="0">
                          <a:latin typeface="+mn-lt"/>
                          <a:cs typeface="Calibri Light"/>
                        </a:rPr>
                        <a:t> планируем бюджет, учитываем расходы</a:t>
                      </a:r>
                      <a:r>
                        <a:rPr lang="en-US" sz="1400" b="0" baseline="0" dirty="0" smtClean="0">
                          <a:latin typeface="+mn-lt"/>
                          <a:cs typeface="Calibri Light"/>
                        </a:rPr>
                        <a:t>”</a:t>
                      </a:r>
                      <a:r>
                        <a:rPr lang="ru-RU" sz="1400" b="0" baseline="0" dirty="0" smtClean="0">
                          <a:latin typeface="+mn-lt"/>
                          <a:cs typeface="Calibri Light"/>
                        </a:rPr>
                        <a:t> - </a:t>
                      </a:r>
                      <a:r>
                        <a:rPr lang="ru-RU" sz="1400" b="0" baseline="0" dirty="0" err="1" smtClean="0">
                          <a:latin typeface="+mn-lt"/>
                          <a:cs typeface="Calibri Light"/>
                        </a:rPr>
                        <a:t>онлайн-проект</a:t>
                      </a:r>
                      <a:r>
                        <a:rPr lang="ru-RU" sz="1400" b="0" baseline="0" dirty="0" smtClean="0">
                          <a:latin typeface="+mn-lt"/>
                          <a:cs typeface="Calibri Light"/>
                        </a:rPr>
                        <a:t> Банка России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10</a:t>
                      </a:r>
                      <a:r>
                        <a:rPr lang="en-US" sz="1400" b="0" dirty="0" smtClean="0">
                          <a:latin typeface="+mn-lt"/>
                          <a:cs typeface="Calibri"/>
                        </a:rPr>
                        <a:t>:</a:t>
                      </a: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latin typeface="+mn-lt"/>
                        <a:cs typeface="Calibri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latin typeface="+mn-lt"/>
                        <a:cs typeface="Calibri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11</a:t>
                      </a:r>
                      <a:r>
                        <a:rPr lang="en-US" sz="1400" b="0" dirty="0" smtClean="0">
                          <a:latin typeface="+mn-lt"/>
                          <a:cs typeface="Calibri"/>
                        </a:rPr>
                        <a:t>:</a:t>
                      </a: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latin typeface="+mn-lt"/>
                        <a:cs typeface="Calibri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latin typeface="+mn-lt"/>
                        <a:cs typeface="Calibri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14-40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13.11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“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Твори добро!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”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 – мероприятие к Всемирному дню доброты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+mn-lt"/>
                        </a:rPr>
                        <a:t>10:00</a:t>
                      </a:r>
                      <a:endParaRPr lang="ru-RU" sz="14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3829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58109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16450" y="316976"/>
            <a:ext cx="25228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smtClean="0"/>
              <a:t>МЕРОПРИЯТИЯ</a:t>
            </a:r>
            <a:r>
              <a:rPr lang="ru-RU" spc="-10" dirty="0" smtClean="0"/>
              <a:t/>
            </a:r>
            <a:br>
              <a:rPr lang="ru-RU" spc="-10" dirty="0" smtClean="0"/>
            </a:br>
            <a:r>
              <a:rPr smtClean="0"/>
              <a:t>НА</a:t>
            </a:r>
            <a:r>
              <a:rPr spc="-5" smtClean="0"/>
              <a:t> </a:t>
            </a:r>
            <a:r>
              <a:rPr lang="ru-RU" spc="-5" dirty="0" smtClean="0"/>
              <a:t>НОЯБРЬ</a:t>
            </a:r>
            <a:endParaRPr spc="-10" smtClean="0"/>
          </a:p>
          <a:p>
            <a:pPr marR="5080" algn="r">
              <a:lnSpc>
                <a:spcPts val="2700"/>
              </a:lnSpc>
            </a:pPr>
            <a:r>
              <a:rPr spc="-20" smtClean="0"/>
              <a:t>202</a:t>
            </a:r>
            <a:r>
              <a:rPr lang="ru-RU" spc="-20" dirty="0" smtClean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577850" y="8318500"/>
            <a:ext cx="5114290" cy="2218684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 err="1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Клиентская служба (на правах отдела) в </a:t>
            </a:r>
            <a:r>
              <a:rPr lang="ru-RU"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Обливском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районе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347140,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ст-ца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Обливская, ул. Ленина, 17а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(8863) 24-0-07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Аржановский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Сергей Викторович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099300"/>
            <a:ext cx="3297554" cy="8474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spc="-2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en-US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пятница                               08</a:t>
            </a:r>
            <a:r>
              <a:rPr lang="en-US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:00 – 16:45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dirty="0" err="1" smtClean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800" smtClean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800" spc="45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45" dirty="0" err="1" smtClean="0">
                <a:solidFill>
                  <a:srgbClr val="FFFFFF"/>
                </a:solidFill>
                <a:latin typeface="Calibri"/>
                <a:cs typeface="Calibri"/>
              </a:rPr>
              <a:t>Ростовск</a:t>
            </a:r>
            <a:r>
              <a:rPr sz="800" spc="-10" smtClean="0">
                <a:solidFill>
                  <a:srgbClr val="FFFFFF"/>
                </a:solidFill>
                <a:latin typeface="Calibri"/>
                <a:cs typeface="Calibri"/>
              </a:rPr>
              <a:t>ой</a:t>
            </a:r>
            <a:r>
              <a:rPr sz="800" spc="50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6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7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9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0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1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6103775"/>
              </p:ext>
            </p:extLst>
          </p:nvPr>
        </p:nvGraphicFramePr>
        <p:xfrm>
          <a:off x="349250" y="1689100"/>
          <a:ext cx="6858000" cy="539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8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79632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219200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16.11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“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Введение в инвестирование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”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 - </a:t>
                      </a:r>
                      <a:r>
                        <a:rPr lang="ru-RU" sz="1400" b="0" baseline="0" dirty="0" err="1" smtClean="0">
                          <a:latin typeface="+mn-lt"/>
                          <a:cs typeface="Calibri Light"/>
                        </a:rPr>
                        <a:t>онлайн-проект</a:t>
                      </a:r>
                      <a:r>
                        <a:rPr lang="ru-RU" sz="1400" b="0" baseline="0" dirty="0" smtClean="0">
                          <a:latin typeface="+mn-lt"/>
                          <a:cs typeface="Calibri Light"/>
                        </a:rPr>
                        <a:t> Банка России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+mn-lt"/>
                        </a:rPr>
                        <a:t>9</a:t>
                      </a:r>
                      <a:r>
                        <a:rPr lang="en-US" sz="1400" b="0" dirty="0" smtClean="0">
                          <a:latin typeface="+mn-lt"/>
                        </a:rPr>
                        <a:t>:</a:t>
                      </a:r>
                      <a:r>
                        <a:rPr lang="ru-RU" sz="1400" b="0" dirty="0" smtClean="0">
                          <a:latin typeface="+mn-lt"/>
                        </a:rPr>
                        <a:t>20</a:t>
                      </a:r>
                      <a:endParaRPr lang="ru-RU" sz="1400" b="0" dirty="0">
                        <a:latin typeface="+mn-lt"/>
                      </a:endParaRPr>
                    </a:p>
                  </a:txBody>
                  <a:tcPr/>
                </a:tc>
              </a:tr>
              <a:tr h="289560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17.11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Консультация по правовым вопросам в компетенции СФР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</a:t>
                      </a:r>
                      <a:r>
                        <a:rPr lang="en-US" sz="1400" dirty="0" smtClean="0"/>
                        <a:t>:</a:t>
                      </a:r>
                      <a:r>
                        <a:rPr lang="ru-RU" sz="1400" dirty="0" smtClean="0"/>
                        <a:t>00</a:t>
                      </a:r>
                      <a:endParaRPr lang="ru-RU" sz="1400" dirty="0"/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19.11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“</a:t>
                      </a:r>
                      <a:r>
                        <a:rPr lang="ru-RU" sz="1400" dirty="0" smtClean="0"/>
                        <a:t>Белая ладья</a:t>
                      </a:r>
                      <a:r>
                        <a:rPr lang="en-US" sz="1400" dirty="0" smtClean="0"/>
                        <a:t>”</a:t>
                      </a:r>
                      <a:r>
                        <a:rPr lang="ru-RU" sz="1400" dirty="0" smtClean="0"/>
                        <a:t> –  шахматный турнир с участием партии </a:t>
                      </a:r>
                      <a:r>
                        <a:rPr lang="en-US" sz="1400" dirty="0" smtClean="0"/>
                        <a:t>“</a:t>
                      </a:r>
                      <a:r>
                        <a:rPr lang="ru-RU" sz="1400" dirty="0" smtClean="0"/>
                        <a:t>Единая Россия</a:t>
                      </a:r>
                      <a:r>
                        <a:rPr lang="en-US" sz="1400" dirty="0" smtClean="0"/>
                        <a:t>”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</a:t>
                      </a:r>
                      <a:r>
                        <a:rPr lang="en-US" sz="1400" dirty="0" smtClean="0"/>
                        <a:t>:00</a:t>
                      </a:r>
                      <a:endParaRPr lang="ru-RU" sz="1400" dirty="0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23.11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“</a:t>
                      </a:r>
                      <a:r>
                        <a:rPr lang="ru-RU" sz="1400" dirty="0" smtClean="0"/>
                        <a:t>Яркими красками…</a:t>
                      </a:r>
                      <a:r>
                        <a:rPr lang="en-US" sz="1400" dirty="0" smtClean="0"/>
                        <a:t>”</a:t>
                      </a:r>
                      <a:r>
                        <a:rPr lang="ru-RU" sz="1400" dirty="0" smtClean="0"/>
                        <a:t> – конкурс рисунков к Международному дню акварели с ОДДМ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/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“</a:t>
                      </a:r>
                      <a:r>
                        <a:rPr lang="ru-RU" sz="1400" dirty="0" smtClean="0"/>
                        <a:t>Наша платформа</a:t>
                      </a:r>
                      <a:r>
                        <a:rPr lang="en-US" sz="1400" dirty="0" smtClean="0"/>
                        <a:t>”</a:t>
                      </a:r>
                      <a:r>
                        <a:rPr lang="ru-RU" sz="1400" dirty="0" smtClean="0"/>
                        <a:t> – преимущества </a:t>
                      </a:r>
                      <a:r>
                        <a:rPr lang="en-US" sz="1400" dirty="0" smtClean="0"/>
                        <a:t>MAX</a:t>
                      </a:r>
                      <a:r>
                        <a:rPr lang="ru-RU" sz="1400" dirty="0" smtClean="0"/>
                        <a:t>, подключение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</a:t>
                      </a:r>
                      <a:r>
                        <a:rPr lang="en-US" sz="1400" dirty="0" smtClean="0"/>
                        <a:t>:</a:t>
                      </a:r>
                      <a:r>
                        <a:rPr lang="ru-RU" sz="1400" dirty="0" smtClean="0"/>
                        <a:t>00</a:t>
                      </a:r>
                      <a:endParaRPr lang="en-US" sz="1400" dirty="0" smtClean="0"/>
                    </a:p>
                    <a:p>
                      <a:endParaRPr lang="en-US" sz="1400" dirty="0" smtClean="0"/>
                    </a:p>
                    <a:p>
                      <a:endParaRPr lang="ru-RU" sz="1400" dirty="0" smtClean="0"/>
                    </a:p>
                    <a:p>
                      <a:r>
                        <a:rPr lang="en-US" sz="1400" dirty="0" smtClean="0"/>
                        <a:t>14:</a:t>
                      </a:r>
                      <a:r>
                        <a:rPr lang="ru-RU" sz="1400" dirty="0" smtClean="0"/>
                        <a:t>00</a:t>
                      </a:r>
                      <a:endParaRPr lang="ru-RU" sz="1400" b="1" dirty="0"/>
                    </a:p>
                  </a:txBody>
                  <a:tcPr/>
                </a:tc>
              </a:tr>
              <a:tr h="518160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24.11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“</a:t>
                      </a:r>
                      <a:r>
                        <a:rPr lang="ru-RU" sz="1400" dirty="0" smtClean="0"/>
                        <a:t>Деньги</a:t>
                      </a:r>
                      <a:r>
                        <a:rPr lang="en-US" sz="1400" dirty="0" smtClean="0"/>
                        <a:t>:</a:t>
                      </a:r>
                      <a:r>
                        <a:rPr lang="ru-RU" sz="1400" dirty="0" smtClean="0"/>
                        <a:t> осваиваем цифровые инструменты</a:t>
                      </a:r>
                      <a:r>
                        <a:rPr lang="en-US" sz="1400" dirty="0" smtClean="0"/>
                        <a:t>”</a:t>
                      </a:r>
                      <a:r>
                        <a:rPr lang="ru-RU" sz="1400" dirty="0" smtClean="0"/>
                        <a:t> – </a:t>
                      </a:r>
                      <a:r>
                        <a:rPr lang="ru-RU" sz="1400" b="0" baseline="0" dirty="0" err="1" smtClean="0">
                          <a:latin typeface="+mn-lt"/>
                          <a:cs typeface="Calibri Light"/>
                        </a:rPr>
                        <a:t>онлайн-проект</a:t>
                      </a:r>
                      <a:r>
                        <a:rPr lang="ru-RU" sz="1400" b="0" baseline="0" dirty="0" smtClean="0">
                          <a:latin typeface="+mn-lt"/>
                          <a:cs typeface="Calibri Light"/>
                        </a:rPr>
                        <a:t> Банка России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14</a:t>
                      </a:r>
                      <a:r>
                        <a:rPr lang="en-US" sz="1400" dirty="0" smtClean="0"/>
                        <a:t>:</a:t>
                      </a:r>
                      <a:r>
                        <a:rPr lang="ru-RU" sz="1400" dirty="0" smtClean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25.11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“</a:t>
                      </a:r>
                      <a:r>
                        <a:rPr lang="ru-RU" sz="1400" dirty="0" smtClean="0"/>
                        <a:t>Играй, гармонь!</a:t>
                      </a:r>
                      <a:r>
                        <a:rPr lang="en-US" sz="1400" dirty="0" smtClean="0"/>
                        <a:t>”</a:t>
                      </a:r>
                      <a:r>
                        <a:rPr lang="ru-RU" sz="1400" dirty="0" smtClean="0"/>
                        <a:t> – посиделки ко Дню гармониста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</a:t>
                      </a:r>
                      <a:r>
                        <a:rPr lang="en-US" sz="1400" dirty="0" smtClean="0"/>
                        <a:t>:</a:t>
                      </a:r>
                      <a:r>
                        <a:rPr lang="ru-RU" sz="1400" dirty="0" smtClean="0"/>
                        <a:t>00</a:t>
                      </a:r>
                    </a:p>
                  </a:txBody>
                  <a:tcPr/>
                </a:tc>
              </a:tr>
              <a:tr h="441960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26.11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“</a:t>
                      </a:r>
                      <a:r>
                        <a:rPr lang="ru-RU" sz="1400" dirty="0" smtClean="0"/>
                        <a:t>С</a:t>
                      </a:r>
                      <a:r>
                        <a:rPr lang="ru-RU" sz="1400" baseline="0" dirty="0" smtClean="0"/>
                        <a:t> мира по нитке</a:t>
                      </a:r>
                      <a:r>
                        <a:rPr lang="en-US" sz="1400" dirty="0" smtClean="0"/>
                        <a:t>”</a:t>
                      </a:r>
                      <a:r>
                        <a:rPr lang="ru-RU" sz="1400" dirty="0" smtClean="0"/>
                        <a:t> – к Всемирному дню информации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/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“</a:t>
                      </a:r>
                      <a:r>
                        <a:rPr lang="ru-RU" sz="1400" dirty="0" smtClean="0"/>
                        <a:t>Наша платформа</a:t>
                      </a:r>
                      <a:r>
                        <a:rPr lang="en-US" sz="1400" dirty="0" smtClean="0"/>
                        <a:t>”</a:t>
                      </a:r>
                      <a:r>
                        <a:rPr lang="ru-RU" sz="1400" dirty="0" smtClean="0"/>
                        <a:t> – преимущества </a:t>
                      </a:r>
                      <a:r>
                        <a:rPr lang="en-US" sz="1400" dirty="0" smtClean="0"/>
                        <a:t>MAX</a:t>
                      </a:r>
                      <a:r>
                        <a:rPr lang="ru-RU" sz="1400" dirty="0" smtClean="0"/>
                        <a:t>, подключение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</a:t>
                      </a:r>
                      <a:r>
                        <a:rPr lang="en-US" sz="1400" dirty="0" smtClean="0"/>
                        <a:t>:</a:t>
                      </a:r>
                      <a:r>
                        <a:rPr lang="ru-RU" sz="1400" dirty="0" smtClean="0"/>
                        <a:t>00</a:t>
                      </a:r>
                    </a:p>
                    <a:p>
                      <a:endParaRPr lang="ru-RU" sz="1400" dirty="0" smtClean="0"/>
                    </a:p>
                    <a:p>
                      <a:r>
                        <a:rPr lang="ru-RU" sz="1400" dirty="0" smtClean="0"/>
                        <a:t>11</a:t>
                      </a:r>
                      <a:r>
                        <a:rPr lang="en-US" sz="1400" dirty="0" smtClean="0"/>
                        <a:t>:00</a:t>
                      </a:r>
                      <a:endParaRPr lang="ru-RU" sz="1400" dirty="0" smtClean="0"/>
                    </a:p>
                  </a:txBody>
                  <a:tcPr/>
                </a:tc>
              </a:tr>
              <a:tr h="335280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27.11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“</a:t>
                      </a:r>
                      <a:r>
                        <a:rPr lang="ru-RU" sz="1400" dirty="0" smtClean="0"/>
                        <a:t>Самое первое слово</a:t>
                      </a:r>
                      <a:r>
                        <a:rPr lang="en-US" sz="1400" dirty="0" smtClean="0"/>
                        <a:t>”</a:t>
                      </a:r>
                      <a:r>
                        <a:rPr lang="ru-RU" sz="1400" dirty="0" smtClean="0"/>
                        <a:t> – мероприятие к Дню матери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</a:t>
                      </a:r>
                      <a:r>
                        <a:rPr lang="en-US" sz="1400" dirty="0" smtClean="0"/>
                        <a:t>:</a:t>
                      </a:r>
                      <a:r>
                        <a:rPr lang="ru-RU" sz="1400" dirty="0" smtClean="0"/>
                        <a:t>00</a:t>
                      </a:r>
                    </a:p>
                  </a:txBody>
                  <a:tcPr/>
                </a:tc>
              </a:tr>
              <a:tr h="441960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30.11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“</a:t>
                      </a:r>
                      <a:r>
                        <a:rPr lang="ru-RU" sz="1400" dirty="0" smtClean="0"/>
                        <a:t>Пушистый друг</a:t>
                      </a:r>
                      <a:r>
                        <a:rPr lang="en-US" sz="1400" dirty="0" smtClean="0"/>
                        <a:t>”</a:t>
                      </a:r>
                      <a:r>
                        <a:rPr lang="ru-RU" sz="1400" dirty="0" smtClean="0"/>
                        <a:t> -  фотоконкурс к</a:t>
                      </a:r>
                      <a:r>
                        <a:rPr lang="ru-RU" sz="1400" baseline="0" dirty="0" smtClean="0"/>
                        <a:t> Всемирному дню домашних животных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</a:t>
                      </a:r>
                      <a:r>
                        <a:rPr lang="en-US" sz="1400" dirty="0" smtClean="0"/>
                        <a:t>:</a:t>
                      </a:r>
                      <a:r>
                        <a:rPr lang="ru-RU" sz="1400" dirty="0" smtClean="0"/>
                        <a:t>00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5189</TotalTime>
  <Words>435</Words>
  <Application>Microsoft Office PowerPoint</Application>
  <PresentationFormat>Произвольный</PresentationFormat>
  <Paragraphs>98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Office Theme</vt:lpstr>
      <vt:lpstr>МЕРОПРИЯТИЯ НА НОЯБРЬ 2026</vt:lpstr>
      <vt:lpstr>МЕРОПРИЯТИЯ НА НОЯБРЬ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071KantorAM</cp:lastModifiedBy>
  <cp:revision>308</cp:revision>
  <dcterms:created xsi:type="dcterms:W3CDTF">2025-11-06T11:20:25Z</dcterms:created>
  <dcterms:modified xsi:type="dcterms:W3CDTF">2026-10-22T15:20:36Z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