
<file path=[Content_Types].xml><?xml version="1.0" encoding="utf-8"?>
<Types xmlns="http://schemas.openxmlformats.org/package/2006/content-types"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docProps/custom.xml" ContentType="application/vnd.openxmlformats-officedocument.custom-properties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2"/>
    <p:sldId id="258" r:id="rId3"/>
  </p:sldIdLst>
  <p:sldSz cx="7556500" cy="10693400"/>
  <p:notesSz cx="7556500" cy="10693400"/>
  <p:defaultTextStyle>
    <a:defPPr>
      <a:defRPr kern="0"/>
    </a:defPPr>
  </p:defaultTextStyle>
  <p:extLst>
    <p:ext uri="{EFAFB233-063F-42B5-8137-9DF3F51BA10A}">
      <p15:sld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2622" y="107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7213" y="3314954"/>
            <a:ext cx="6428422" cy="22456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4427" y="5988304"/>
            <a:ext cx="5293995" cy="2673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8/27/2026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8/27/2026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78142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894867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8/27/2026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8/27/2026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8/27/2026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822835" y="316976"/>
            <a:ext cx="2316479" cy="11226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8142" y="2459482"/>
            <a:ext cx="6806565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71369" y="9944862"/>
            <a:ext cx="2420112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814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8/27/2026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4525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0FFF5AC1-23FC-29AA-1322-19FB87EE7C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object 33">
            <a:extLst>
              <a:ext uri="{FF2B5EF4-FFF2-40B4-BE49-F238E27FC236}">
                <a16:creationId xmlns:a16="http://schemas.microsoft.com/office/drawing/2014/main" xmlns="" id="{C401BC21-B45F-3D40-8F64-4BE418C4FC93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731615" y="108000"/>
            <a:ext cx="3720388" cy="1504899"/>
          </a:xfrm>
          <a:prstGeom prst="rect">
            <a:avLst/>
          </a:prstGeom>
        </p:spPr>
      </p:pic>
      <p:sp>
        <p:nvSpPr>
          <p:cNvPr id="35" name="object 35">
            <a:extLst>
              <a:ext uri="{FF2B5EF4-FFF2-40B4-BE49-F238E27FC236}">
                <a16:creationId xmlns:a16="http://schemas.microsoft.com/office/drawing/2014/main" xmlns="" id="{831A6B3A-DEB8-1728-64CF-9A15DC387F64}"/>
              </a:ext>
            </a:extLst>
          </p:cNvPr>
          <p:cNvSpPr/>
          <p:nvPr/>
        </p:nvSpPr>
        <p:spPr>
          <a:xfrm>
            <a:off x="0" y="7109460"/>
            <a:ext cx="7345680" cy="3583940"/>
          </a:xfrm>
          <a:custGeom>
            <a:avLst/>
            <a:gdLst/>
            <a:ahLst/>
            <a:cxnLst/>
            <a:rect l="l" t="t" r="r" b="b"/>
            <a:pathLst>
              <a:path w="7345680" h="3583940">
                <a:moveTo>
                  <a:pt x="0" y="0"/>
                </a:moveTo>
                <a:lnTo>
                  <a:pt x="1587" y="3583622"/>
                </a:lnTo>
                <a:lnTo>
                  <a:pt x="7345133" y="3583622"/>
                </a:lnTo>
                <a:lnTo>
                  <a:pt x="7345095" y="1398549"/>
                </a:lnTo>
                <a:lnTo>
                  <a:pt x="7272425" y="1411952"/>
                </a:lnTo>
                <a:lnTo>
                  <a:pt x="7198087" y="1424710"/>
                </a:lnTo>
                <a:lnTo>
                  <a:pt x="7122125" y="1436816"/>
                </a:lnTo>
                <a:lnTo>
                  <a:pt x="7044582" y="1448263"/>
                </a:lnTo>
                <a:lnTo>
                  <a:pt x="6965501" y="1459043"/>
                </a:lnTo>
                <a:lnTo>
                  <a:pt x="6884926" y="1469150"/>
                </a:lnTo>
                <a:lnTo>
                  <a:pt x="6802899" y="1478577"/>
                </a:lnTo>
                <a:lnTo>
                  <a:pt x="6719465" y="1487317"/>
                </a:lnTo>
                <a:lnTo>
                  <a:pt x="6634667" y="1495362"/>
                </a:lnTo>
                <a:lnTo>
                  <a:pt x="6548547" y="1502706"/>
                </a:lnTo>
                <a:lnTo>
                  <a:pt x="6461150" y="1509341"/>
                </a:lnTo>
                <a:lnTo>
                  <a:pt x="6372517" y="1515261"/>
                </a:lnTo>
                <a:lnTo>
                  <a:pt x="6282694" y="1520458"/>
                </a:lnTo>
                <a:lnTo>
                  <a:pt x="6191723" y="1524926"/>
                </a:lnTo>
                <a:lnTo>
                  <a:pt x="6099646" y="1528657"/>
                </a:lnTo>
                <a:lnTo>
                  <a:pt x="6006509" y="1531645"/>
                </a:lnTo>
                <a:lnTo>
                  <a:pt x="5912353" y="1533882"/>
                </a:lnTo>
                <a:lnTo>
                  <a:pt x="5817223" y="1535361"/>
                </a:lnTo>
                <a:lnTo>
                  <a:pt x="5721161" y="1536076"/>
                </a:lnTo>
                <a:lnTo>
                  <a:pt x="5624211" y="1536018"/>
                </a:lnTo>
                <a:lnTo>
                  <a:pt x="5526416" y="1535182"/>
                </a:lnTo>
                <a:lnTo>
                  <a:pt x="5427819" y="1533560"/>
                </a:lnTo>
                <a:lnTo>
                  <a:pt x="5328464" y="1531146"/>
                </a:lnTo>
                <a:lnTo>
                  <a:pt x="5228394" y="1527931"/>
                </a:lnTo>
                <a:lnTo>
                  <a:pt x="5127653" y="1523909"/>
                </a:lnTo>
                <a:lnTo>
                  <a:pt x="5026283" y="1519074"/>
                </a:lnTo>
                <a:lnTo>
                  <a:pt x="4924327" y="1513417"/>
                </a:lnTo>
                <a:lnTo>
                  <a:pt x="4821830" y="1506932"/>
                </a:lnTo>
                <a:lnTo>
                  <a:pt x="4718835" y="1499612"/>
                </a:lnTo>
                <a:lnTo>
                  <a:pt x="4615384" y="1491451"/>
                </a:lnTo>
                <a:lnTo>
                  <a:pt x="4511521" y="1482439"/>
                </a:lnTo>
                <a:lnTo>
                  <a:pt x="4407290" y="1472572"/>
                </a:lnTo>
                <a:lnTo>
                  <a:pt x="4302733" y="1461842"/>
                </a:lnTo>
                <a:lnTo>
                  <a:pt x="4197894" y="1450241"/>
                </a:lnTo>
                <a:lnTo>
                  <a:pt x="4092817" y="1437763"/>
                </a:lnTo>
                <a:lnTo>
                  <a:pt x="3987544" y="1424400"/>
                </a:lnTo>
                <a:lnTo>
                  <a:pt x="3882118" y="1410146"/>
                </a:lnTo>
                <a:lnTo>
                  <a:pt x="3776584" y="1394994"/>
                </a:lnTo>
                <a:lnTo>
                  <a:pt x="3670985" y="1378936"/>
                </a:lnTo>
                <a:lnTo>
                  <a:pt x="3565363" y="1361966"/>
                </a:lnTo>
                <a:lnTo>
                  <a:pt x="3459762" y="1344076"/>
                </a:lnTo>
                <a:lnTo>
                  <a:pt x="3354226" y="1325260"/>
                </a:lnTo>
                <a:lnTo>
                  <a:pt x="3248797" y="1305510"/>
                </a:lnTo>
                <a:lnTo>
                  <a:pt x="3143519" y="1284819"/>
                </a:lnTo>
                <a:lnTo>
                  <a:pt x="3038435" y="1263181"/>
                </a:lnTo>
                <a:lnTo>
                  <a:pt x="2933589" y="1240588"/>
                </a:lnTo>
                <a:lnTo>
                  <a:pt x="2829024" y="1217033"/>
                </a:lnTo>
                <a:lnTo>
                  <a:pt x="2776860" y="1204893"/>
                </a:lnTo>
                <a:lnTo>
                  <a:pt x="2724783" y="1192510"/>
                </a:lnTo>
                <a:lnTo>
                  <a:pt x="2672797" y="1179883"/>
                </a:lnTo>
                <a:lnTo>
                  <a:pt x="2620909" y="1167011"/>
                </a:lnTo>
                <a:lnTo>
                  <a:pt x="2569123" y="1153893"/>
                </a:lnTo>
                <a:lnTo>
                  <a:pt x="2517446" y="1140528"/>
                </a:lnTo>
                <a:lnTo>
                  <a:pt x="2465882" y="1126917"/>
                </a:lnTo>
                <a:lnTo>
                  <a:pt x="2414437" y="1113056"/>
                </a:lnTo>
                <a:lnTo>
                  <a:pt x="2363116" y="1098947"/>
                </a:lnTo>
                <a:lnTo>
                  <a:pt x="2311925" y="1084587"/>
                </a:lnTo>
                <a:lnTo>
                  <a:pt x="2260869" y="1069977"/>
                </a:lnTo>
                <a:lnTo>
                  <a:pt x="2209954" y="1055114"/>
                </a:lnTo>
                <a:lnTo>
                  <a:pt x="2159184" y="1039999"/>
                </a:lnTo>
                <a:lnTo>
                  <a:pt x="2108566" y="1024630"/>
                </a:lnTo>
                <a:lnTo>
                  <a:pt x="2058105" y="1009007"/>
                </a:lnTo>
                <a:lnTo>
                  <a:pt x="2007806" y="993129"/>
                </a:lnTo>
                <a:lnTo>
                  <a:pt x="1957675" y="976994"/>
                </a:lnTo>
                <a:lnTo>
                  <a:pt x="1907717" y="960601"/>
                </a:lnTo>
                <a:lnTo>
                  <a:pt x="1857937" y="943951"/>
                </a:lnTo>
                <a:lnTo>
                  <a:pt x="1808341" y="927042"/>
                </a:lnTo>
                <a:lnTo>
                  <a:pt x="1758934" y="909873"/>
                </a:lnTo>
                <a:lnTo>
                  <a:pt x="1709722" y="892444"/>
                </a:lnTo>
                <a:lnTo>
                  <a:pt x="1660710" y="874753"/>
                </a:lnTo>
                <a:lnTo>
                  <a:pt x="1611904" y="856800"/>
                </a:lnTo>
                <a:lnTo>
                  <a:pt x="1563308" y="838583"/>
                </a:lnTo>
                <a:lnTo>
                  <a:pt x="1514929" y="820102"/>
                </a:lnTo>
                <a:lnTo>
                  <a:pt x="1466772" y="801356"/>
                </a:lnTo>
                <a:lnTo>
                  <a:pt x="1418841" y="782344"/>
                </a:lnTo>
                <a:lnTo>
                  <a:pt x="1371144" y="763065"/>
                </a:lnTo>
                <a:lnTo>
                  <a:pt x="1323684" y="743519"/>
                </a:lnTo>
                <a:lnTo>
                  <a:pt x="1276468" y="723704"/>
                </a:lnTo>
                <a:lnTo>
                  <a:pt x="1229500" y="703619"/>
                </a:lnTo>
                <a:lnTo>
                  <a:pt x="1182787" y="683264"/>
                </a:lnTo>
                <a:lnTo>
                  <a:pt x="1136333" y="662638"/>
                </a:lnTo>
                <a:lnTo>
                  <a:pt x="1090144" y="641740"/>
                </a:lnTo>
                <a:lnTo>
                  <a:pt x="1044226" y="620569"/>
                </a:lnTo>
                <a:lnTo>
                  <a:pt x="998584" y="599124"/>
                </a:lnTo>
                <a:lnTo>
                  <a:pt x="953223" y="577404"/>
                </a:lnTo>
                <a:lnTo>
                  <a:pt x="908149" y="555409"/>
                </a:lnTo>
                <a:lnTo>
                  <a:pt x="863366" y="533137"/>
                </a:lnTo>
                <a:lnTo>
                  <a:pt x="818882" y="510588"/>
                </a:lnTo>
                <a:lnTo>
                  <a:pt x="774700" y="487760"/>
                </a:lnTo>
                <a:lnTo>
                  <a:pt x="730826" y="464654"/>
                </a:lnTo>
                <a:lnTo>
                  <a:pt x="687267" y="441267"/>
                </a:lnTo>
                <a:lnTo>
                  <a:pt x="644026" y="417599"/>
                </a:lnTo>
                <a:lnTo>
                  <a:pt x="601110" y="393650"/>
                </a:lnTo>
                <a:lnTo>
                  <a:pt x="558524" y="369418"/>
                </a:lnTo>
                <a:lnTo>
                  <a:pt x="516273" y="344903"/>
                </a:lnTo>
                <a:lnTo>
                  <a:pt x="474364" y="320103"/>
                </a:lnTo>
                <a:lnTo>
                  <a:pt x="432800" y="295018"/>
                </a:lnTo>
                <a:lnTo>
                  <a:pt x="391588" y="269646"/>
                </a:lnTo>
                <a:lnTo>
                  <a:pt x="350733" y="243988"/>
                </a:lnTo>
                <a:lnTo>
                  <a:pt x="310241" y="218041"/>
                </a:lnTo>
                <a:lnTo>
                  <a:pt x="270116" y="191806"/>
                </a:lnTo>
                <a:lnTo>
                  <a:pt x="230365" y="165281"/>
                </a:lnTo>
                <a:lnTo>
                  <a:pt x="190992" y="138466"/>
                </a:lnTo>
                <a:lnTo>
                  <a:pt x="152004" y="111359"/>
                </a:lnTo>
                <a:lnTo>
                  <a:pt x="113405" y="83960"/>
                </a:lnTo>
                <a:lnTo>
                  <a:pt x="75201" y="56267"/>
                </a:lnTo>
                <a:lnTo>
                  <a:pt x="37397" y="28281"/>
                </a:lnTo>
                <a:lnTo>
                  <a:pt x="0" y="0"/>
                </a:lnTo>
                <a:close/>
              </a:path>
            </a:pathLst>
          </a:custGeom>
          <a:solidFill>
            <a:srgbClr val="4156A6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" name="Группа 1">
            <a:extLst>
              <a:ext uri="{FF2B5EF4-FFF2-40B4-BE49-F238E27FC236}">
                <a16:creationId xmlns:a16="http://schemas.microsoft.com/office/drawing/2014/main" xmlns="" id="{1C39AD9F-9756-18A1-4676-65FE77ABF3B2}"/>
              </a:ext>
            </a:extLst>
          </p:cNvPr>
          <p:cNvGrpSpPr/>
          <p:nvPr/>
        </p:nvGrpSpPr>
        <p:grpSpPr>
          <a:xfrm>
            <a:off x="644464" y="8176450"/>
            <a:ext cx="1147890" cy="132842"/>
            <a:chOff x="644464" y="8176450"/>
            <a:chExt cx="1147890" cy="132842"/>
          </a:xfrm>
        </p:grpSpPr>
        <p:pic>
          <p:nvPicPr>
            <p:cNvPr id="36" name="object 36">
              <a:extLst>
                <a:ext uri="{FF2B5EF4-FFF2-40B4-BE49-F238E27FC236}">
                  <a16:creationId xmlns:a16="http://schemas.microsoft.com/office/drawing/2014/main" xmlns="" id="{04564938-A2DB-2518-AFD1-E1D1C2BAD956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44464" y="8176460"/>
              <a:ext cx="103162" cy="132829"/>
            </a:xfrm>
            <a:prstGeom prst="rect">
              <a:avLst/>
            </a:prstGeom>
          </p:spPr>
        </p:pic>
        <p:sp>
          <p:nvSpPr>
            <p:cNvPr id="37" name="object 37">
              <a:extLst>
                <a:ext uri="{FF2B5EF4-FFF2-40B4-BE49-F238E27FC236}">
                  <a16:creationId xmlns:a16="http://schemas.microsoft.com/office/drawing/2014/main" xmlns="" id="{BD4822B9-7346-D53D-4A5D-B01044287B16}"/>
                </a:ext>
              </a:extLst>
            </p:cNvPr>
            <p:cNvSpPr/>
            <p:nvPr/>
          </p:nvSpPr>
          <p:spPr>
            <a:xfrm>
              <a:off x="771347" y="8178076"/>
              <a:ext cx="94615" cy="129539"/>
            </a:xfrm>
            <a:custGeom>
              <a:avLst/>
              <a:gdLst/>
              <a:ahLst/>
              <a:cxnLst/>
              <a:rect l="l" t="t" r="r" b="b"/>
              <a:pathLst>
                <a:path w="94615" h="129540">
                  <a:moveTo>
                    <a:pt x="94272" y="0"/>
                  </a:moveTo>
                  <a:lnTo>
                    <a:pt x="0" y="0"/>
                  </a:lnTo>
                  <a:lnTo>
                    <a:pt x="0" y="20320"/>
                  </a:lnTo>
                  <a:lnTo>
                    <a:pt x="0" y="59690"/>
                  </a:lnTo>
                  <a:lnTo>
                    <a:pt x="0" y="80010"/>
                  </a:lnTo>
                  <a:lnTo>
                    <a:pt x="0" y="129540"/>
                  </a:lnTo>
                  <a:lnTo>
                    <a:pt x="23952" y="129540"/>
                  </a:lnTo>
                  <a:lnTo>
                    <a:pt x="23952" y="80010"/>
                  </a:lnTo>
                  <a:lnTo>
                    <a:pt x="86321" y="80010"/>
                  </a:lnTo>
                  <a:lnTo>
                    <a:pt x="86321" y="59690"/>
                  </a:lnTo>
                  <a:lnTo>
                    <a:pt x="23952" y="59690"/>
                  </a:lnTo>
                  <a:lnTo>
                    <a:pt x="23952" y="20320"/>
                  </a:lnTo>
                  <a:lnTo>
                    <a:pt x="94272" y="20320"/>
                  </a:lnTo>
                  <a:lnTo>
                    <a:pt x="9427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8" name="object 38">
              <a:extLst>
                <a:ext uri="{FF2B5EF4-FFF2-40B4-BE49-F238E27FC236}">
                  <a16:creationId xmlns:a16="http://schemas.microsoft.com/office/drawing/2014/main" xmlns="" id="{C6924337-47B4-9E59-2AD4-F6E73162E1A6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88787" y="8176459"/>
              <a:ext cx="292329" cy="132829"/>
            </a:xfrm>
            <a:prstGeom prst="rect">
              <a:avLst/>
            </a:prstGeom>
          </p:spPr>
        </p:pic>
        <p:pic>
          <p:nvPicPr>
            <p:cNvPr id="39" name="object 39">
              <a:extLst>
                <a:ext uri="{FF2B5EF4-FFF2-40B4-BE49-F238E27FC236}">
                  <a16:creationId xmlns:a16="http://schemas.microsoft.com/office/drawing/2014/main" xmlns="" id="{35076FA5-BA0E-D863-ABDB-C34513409264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201703" y="8176450"/>
              <a:ext cx="319170" cy="132842"/>
            </a:xfrm>
            <a:prstGeom prst="rect">
              <a:avLst/>
            </a:prstGeom>
          </p:spPr>
        </p:pic>
        <p:pic>
          <p:nvPicPr>
            <p:cNvPr id="40" name="object 40">
              <a:extLst>
                <a:ext uri="{FF2B5EF4-FFF2-40B4-BE49-F238E27FC236}">
                  <a16:creationId xmlns:a16="http://schemas.microsoft.com/office/drawing/2014/main" xmlns="" id="{FE0A49B3-9DDD-AA72-EF1C-E26ADB4ACC14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545588" y="8178271"/>
              <a:ext cx="110324" cy="129146"/>
            </a:xfrm>
            <a:prstGeom prst="rect">
              <a:avLst/>
            </a:prstGeom>
          </p:spPr>
        </p:pic>
        <p:pic>
          <p:nvPicPr>
            <p:cNvPr id="41" name="object 41">
              <a:extLst>
                <a:ext uri="{FF2B5EF4-FFF2-40B4-BE49-F238E27FC236}">
                  <a16:creationId xmlns:a16="http://schemas.microsoft.com/office/drawing/2014/main" xmlns="" id="{CA7CF0C0-35A9-D2D7-FD92-79A9050C46E7}"/>
                </a:ext>
              </a:extLst>
            </p:cNvPr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679286" y="8178274"/>
              <a:ext cx="113068" cy="131013"/>
            </a:xfrm>
            <a:prstGeom prst="rect">
              <a:avLst/>
            </a:prstGeom>
          </p:spPr>
        </p:pic>
      </p:grpSp>
      <p:sp>
        <p:nvSpPr>
          <p:cNvPr id="42" name="object 42">
            <a:extLst>
              <a:ext uri="{FF2B5EF4-FFF2-40B4-BE49-F238E27FC236}">
                <a16:creationId xmlns:a16="http://schemas.microsoft.com/office/drawing/2014/main" xmlns="" id="{CEF42E5D-5CBC-4146-2EE1-F13902DD6F3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616450" y="316976"/>
            <a:ext cx="2522865" cy="1120820"/>
          </a:xfrm>
          <a:prstGeom prst="rect">
            <a:avLst/>
          </a:prstGeom>
        </p:spPr>
        <p:txBody>
          <a:bodyPr vert="horz" wrap="square" lIns="0" tIns="81280" rIns="0" bIns="0" rtlCol="0">
            <a:spAutoFit/>
          </a:bodyPr>
          <a:lstStyle/>
          <a:p>
            <a:pPr marL="439420" marR="5715" indent="-427355" algn="r">
              <a:lnSpc>
                <a:spcPts val="2700"/>
              </a:lnSpc>
              <a:spcBef>
                <a:spcPts val="640"/>
              </a:spcBef>
            </a:pPr>
            <a:r>
              <a:rPr spc="-10" smtClean="0"/>
              <a:t>МЕРОПРИЯТИЯ</a:t>
            </a:r>
            <a:r>
              <a:rPr lang="ru-RU" spc="-10" dirty="0" smtClean="0"/>
              <a:t/>
            </a:r>
            <a:br>
              <a:rPr lang="ru-RU" spc="-10" dirty="0" smtClean="0"/>
            </a:br>
            <a:r>
              <a:rPr smtClean="0"/>
              <a:t>НА</a:t>
            </a:r>
            <a:r>
              <a:rPr spc="-5" smtClean="0"/>
              <a:t> </a:t>
            </a:r>
            <a:r>
              <a:rPr lang="ru-RU" spc="-5" dirty="0" smtClean="0"/>
              <a:t>СЕНТЯБРЬ</a:t>
            </a:r>
            <a:endParaRPr spc="-10" dirty="0"/>
          </a:p>
          <a:p>
            <a:pPr marR="5080" algn="r">
              <a:lnSpc>
                <a:spcPts val="2700"/>
              </a:lnSpc>
            </a:pPr>
            <a:r>
              <a:rPr spc="-20" dirty="0"/>
              <a:t>202</a:t>
            </a:r>
            <a:r>
              <a:rPr lang="ru-RU" spc="-20" dirty="0"/>
              <a:t>6</a:t>
            </a:r>
            <a:endParaRPr spc="-20" dirty="0"/>
          </a:p>
        </p:txBody>
      </p:sp>
      <p:sp>
        <p:nvSpPr>
          <p:cNvPr id="43" name="object 43">
            <a:extLst>
              <a:ext uri="{FF2B5EF4-FFF2-40B4-BE49-F238E27FC236}">
                <a16:creationId xmlns:a16="http://schemas.microsoft.com/office/drawing/2014/main" xmlns="" id="{C643197E-C4A3-2ECA-19B5-B44DF1B31A2E}"/>
              </a:ext>
            </a:extLst>
          </p:cNvPr>
          <p:cNvSpPr txBox="1"/>
          <p:nvPr/>
        </p:nvSpPr>
        <p:spPr>
          <a:xfrm>
            <a:off x="577850" y="8318500"/>
            <a:ext cx="5114290" cy="2218684"/>
          </a:xfrm>
          <a:prstGeom prst="rect">
            <a:avLst/>
          </a:prstGeom>
        </p:spPr>
        <p:txBody>
          <a:bodyPr vert="horz" wrap="square" lIns="0" tIns="174625" rIns="0" bIns="0" rtlCol="0">
            <a:spAutoFit/>
          </a:bodyPr>
          <a:lstStyle/>
          <a:p>
            <a:pPr marL="12700" marR="1196340">
              <a:lnSpc>
                <a:spcPct val="75800"/>
              </a:lnSpc>
              <a:spcBef>
                <a:spcPts val="1375"/>
              </a:spcBef>
            </a:pPr>
            <a:r>
              <a:rPr sz="4400" b="1" spc="-10" dirty="0">
                <a:solidFill>
                  <a:srgbClr val="FFFFFF"/>
                </a:solidFill>
                <a:latin typeface="Calibri"/>
                <a:cs typeface="Calibri"/>
              </a:rPr>
              <a:t>ПРИХОДИТЕ,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МЫ</a:t>
            </a:r>
            <a:r>
              <a:rPr sz="4400" b="1" spc="-1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ВАС</a:t>
            </a:r>
            <a:r>
              <a:rPr sz="4400" b="1" spc="-1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spc="-10" dirty="0">
                <a:solidFill>
                  <a:srgbClr val="FFFFFF"/>
                </a:solidFill>
                <a:latin typeface="Calibri"/>
                <a:cs typeface="Calibri"/>
              </a:rPr>
              <a:t>ЖДЕМ!</a:t>
            </a:r>
            <a:endParaRPr sz="4400" dirty="0">
              <a:latin typeface="Calibri"/>
              <a:cs typeface="Calibri"/>
            </a:endParaRPr>
          </a:p>
          <a:p>
            <a:pPr marL="15240">
              <a:lnSpc>
                <a:spcPts val="1430"/>
              </a:lnSpc>
              <a:spcBef>
                <a:spcPts val="1040"/>
              </a:spcBef>
            </a:pPr>
            <a:r>
              <a:rPr sz="1300" dirty="0" err="1">
                <a:solidFill>
                  <a:srgbClr val="FFFFFF"/>
                </a:solidFill>
                <a:latin typeface="Calibri"/>
                <a:cs typeface="Calibri"/>
              </a:rPr>
              <a:t>Наши</a:t>
            </a:r>
            <a:r>
              <a:rPr sz="13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00" spc="-10" dirty="0" err="1" smtClean="0">
                <a:solidFill>
                  <a:srgbClr val="FFFFFF"/>
                </a:solidFill>
                <a:latin typeface="Calibri"/>
                <a:cs typeface="Calibri"/>
              </a:rPr>
              <a:t>контакты</a:t>
            </a:r>
            <a:r>
              <a:rPr sz="1300" spc="-10" dirty="0" smtClean="0">
                <a:solidFill>
                  <a:srgbClr val="FFFFFF"/>
                </a:solidFill>
                <a:latin typeface="Calibri"/>
                <a:cs typeface="Calibri"/>
              </a:rPr>
              <a:t>:</a:t>
            </a:r>
            <a:r>
              <a:rPr lang="ru-RU" sz="1300" spc="-10" dirty="0" smtClean="0">
                <a:solidFill>
                  <a:srgbClr val="FFFFFF"/>
                </a:solidFill>
                <a:latin typeface="Calibri"/>
                <a:cs typeface="Calibri"/>
              </a:rPr>
              <a:t> Клиентская служба (на правах отдела) в </a:t>
            </a:r>
            <a:r>
              <a:rPr lang="ru-RU" sz="1300" spc="-10" dirty="0" err="1" smtClean="0">
                <a:solidFill>
                  <a:srgbClr val="FFFFFF"/>
                </a:solidFill>
                <a:latin typeface="Calibri"/>
                <a:cs typeface="Calibri"/>
              </a:rPr>
              <a:t>Обливском</a:t>
            </a:r>
            <a:r>
              <a:rPr lang="ru-RU" sz="1300" spc="-10" dirty="0" smtClean="0">
                <a:solidFill>
                  <a:srgbClr val="FFFFFF"/>
                </a:solidFill>
                <a:latin typeface="Calibri"/>
                <a:cs typeface="Calibri"/>
              </a:rPr>
              <a:t> районе</a:t>
            </a:r>
            <a:endParaRPr sz="1300" dirty="0">
              <a:latin typeface="Calibri"/>
              <a:cs typeface="Calibri"/>
            </a:endParaRPr>
          </a:p>
          <a:p>
            <a:pPr marL="15240" marR="5080">
              <a:lnSpc>
                <a:spcPts val="1300"/>
              </a:lnSpc>
              <a:spcBef>
                <a:spcPts val="130"/>
              </a:spcBef>
            </a:pPr>
            <a: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  <a:t>Адрес</a:t>
            </a: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: 347140, </a:t>
            </a:r>
            <a:r>
              <a:rPr lang="ru-RU" sz="1300" dirty="0" err="1" smtClean="0">
                <a:solidFill>
                  <a:srgbClr val="FFFFFF"/>
                </a:solidFill>
                <a:latin typeface="Calibri"/>
                <a:cs typeface="Calibri"/>
              </a:rPr>
              <a:t>ст-ца</a:t>
            </a: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 Обливская, ул. Ленина, 17а</a:t>
            </a:r>
            <a: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  <a:t/>
            </a:r>
            <a:b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</a:br>
            <a: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  <a:t>Контактный </a:t>
            </a: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номер </a:t>
            </a:r>
            <a:r>
              <a:rPr lang="ru-RU" sz="1300" spc="-10" dirty="0" smtClean="0">
                <a:solidFill>
                  <a:srgbClr val="FFFFFF"/>
                </a:solidFill>
                <a:latin typeface="Calibri"/>
                <a:cs typeface="Calibri"/>
              </a:rPr>
              <a:t>(8863) 24-0-07</a:t>
            </a:r>
            <a:endParaRPr lang="ru-RU" sz="1300" dirty="0">
              <a:solidFill>
                <a:srgbClr val="FFFFFF"/>
              </a:solidFill>
              <a:latin typeface="Calibri"/>
              <a:cs typeface="Calibri"/>
            </a:endParaRPr>
          </a:p>
          <a:p>
            <a:pPr marL="15240" marR="5080">
              <a:lnSpc>
                <a:spcPts val="1300"/>
              </a:lnSpc>
              <a:spcBef>
                <a:spcPts val="130"/>
              </a:spcBef>
            </a:pP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ФИО </a:t>
            </a:r>
            <a:r>
              <a:rPr lang="ru-RU" sz="1300" dirty="0" err="1" smtClean="0">
                <a:solidFill>
                  <a:srgbClr val="FFFFFF"/>
                </a:solidFill>
                <a:latin typeface="Calibri"/>
                <a:cs typeface="Calibri"/>
              </a:rPr>
              <a:t>Аржановский</a:t>
            </a: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 Сергей Викторович</a:t>
            </a:r>
            <a:endParaRPr sz="1300" dirty="0">
              <a:latin typeface="Calibri"/>
              <a:cs typeface="Calibri"/>
            </a:endParaRPr>
          </a:p>
        </p:txBody>
      </p:sp>
      <p:sp>
        <p:nvSpPr>
          <p:cNvPr id="44" name="object 44">
            <a:extLst>
              <a:ext uri="{FF2B5EF4-FFF2-40B4-BE49-F238E27FC236}">
                <a16:creationId xmlns:a16="http://schemas.microsoft.com/office/drawing/2014/main" xmlns="" id="{797366C2-E247-0149-04E1-7921DBE2C6E3}"/>
              </a:ext>
            </a:extLst>
          </p:cNvPr>
          <p:cNvSpPr txBox="1"/>
          <p:nvPr/>
        </p:nvSpPr>
        <p:spPr>
          <a:xfrm>
            <a:off x="3819087" y="7175500"/>
            <a:ext cx="3297554" cy="84747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948814">
              <a:lnSpc>
                <a:spcPct val="112799"/>
              </a:lnSpc>
              <a:spcBef>
                <a:spcPts val="100"/>
              </a:spcBef>
            </a:pPr>
            <a:r>
              <a:rPr sz="1600" b="1" dirty="0">
                <a:solidFill>
                  <a:srgbClr val="58595B"/>
                </a:solidFill>
                <a:latin typeface="Calibri"/>
                <a:cs typeface="Calibri"/>
              </a:rPr>
              <a:t>Время</a:t>
            </a:r>
            <a:r>
              <a:rPr sz="1600" b="1" spc="-65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spc="-10" dirty="0">
                <a:solidFill>
                  <a:srgbClr val="58595B"/>
                </a:solidFill>
                <a:latin typeface="Calibri"/>
                <a:cs typeface="Calibri"/>
              </a:rPr>
              <a:t>работы: понедельник </a:t>
            </a:r>
            <a:r>
              <a:rPr sz="1600" b="1">
                <a:solidFill>
                  <a:srgbClr val="58595B"/>
                </a:solidFill>
                <a:latin typeface="Calibri"/>
                <a:cs typeface="Calibri"/>
              </a:rPr>
              <a:t>–</a:t>
            </a:r>
            <a:r>
              <a:rPr sz="1600" b="1" spc="-1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lang="ru-RU" sz="1600" b="1" spc="-10" dirty="0" smtClean="0">
                <a:solidFill>
                  <a:srgbClr val="58595B"/>
                </a:solidFill>
                <a:latin typeface="Calibri"/>
                <a:cs typeface="Calibri"/>
              </a:rPr>
              <a:t>четверг</a:t>
            </a:r>
            <a:r>
              <a:rPr sz="1600" b="1" spc="-10" smtClean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smtClean="0">
                <a:solidFill>
                  <a:srgbClr val="58595B"/>
                </a:solidFill>
                <a:latin typeface="Calibri"/>
                <a:cs typeface="Calibri"/>
              </a:rPr>
              <a:t>0</a:t>
            </a:r>
            <a:r>
              <a:rPr lang="ru-RU" sz="1600" b="1" dirty="0" smtClean="0">
                <a:solidFill>
                  <a:srgbClr val="58595B"/>
                </a:solidFill>
                <a:latin typeface="Calibri"/>
                <a:cs typeface="Calibri"/>
              </a:rPr>
              <a:t>8</a:t>
            </a:r>
            <a:r>
              <a:rPr sz="1600" b="1" smtClean="0">
                <a:solidFill>
                  <a:srgbClr val="58595B"/>
                </a:solidFill>
                <a:latin typeface="Calibri"/>
                <a:cs typeface="Calibri"/>
              </a:rPr>
              <a:t>:</a:t>
            </a:r>
            <a:r>
              <a:rPr lang="ru-RU" sz="1600" b="1" dirty="0" smtClean="0">
                <a:solidFill>
                  <a:srgbClr val="58595B"/>
                </a:solidFill>
                <a:latin typeface="Calibri"/>
                <a:cs typeface="Calibri"/>
              </a:rPr>
              <a:t>0</a:t>
            </a:r>
            <a:r>
              <a:rPr sz="1600" b="1" smtClean="0">
                <a:solidFill>
                  <a:srgbClr val="58595B"/>
                </a:solidFill>
                <a:latin typeface="Calibri"/>
                <a:cs typeface="Calibri"/>
              </a:rPr>
              <a:t>0</a:t>
            </a:r>
            <a:r>
              <a:rPr sz="1600" b="1" spc="-5" smtClean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>
                <a:solidFill>
                  <a:srgbClr val="58595B"/>
                </a:solidFill>
                <a:latin typeface="Calibri"/>
                <a:cs typeface="Calibri"/>
              </a:rPr>
              <a:t>–</a:t>
            </a:r>
            <a:r>
              <a:rPr sz="1600" b="1" spc="-15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spc="-20" smtClean="0">
                <a:solidFill>
                  <a:srgbClr val="58595B"/>
                </a:solidFill>
                <a:latin typeface="Calibri"/>
                <a:cs typeface="Calibri"/>
              </a:rPr>
              <a:t>1</a:t>
            </a:r>
            <a:r>
              <a:rPr lang="ru-RU" sz="16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8</a:t>
            </a:r>
            <a:r>
              <a:rPr sz="1600" b="1" spc="-20" smtClean="0">
                <a:solidFill>
                  <a:srgbClr val="58595B"/>
                </a:solidFill>
                <a:latin typeface="Calibri"/>
                <a:cs typeface="Calibri"/>
              </a:rPr>
              <a:t>:</a:t>
            </a:r>
            <a:r>
              <a:rPr lang="ru-RU" sz="16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0</a:t>
            </a:r>
            <a:r>
              <a:rPr sz="1600" b="1" spc="-20" smtClean="0">
                <a:solidFill>
                  <a:srgbClr val="58595B"/>
                </a:solidFill>
                <a:latin typeface="Calibri"/>
                <a:cs typeface="Calibri"/>
              </a:rPr>
              <a:t>0</a:t>
            </a:r>
            <a:r>
              <a:rPr lang="en-US" sz="16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lang="ru-RU" sz="16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пятница                               08</a:t>
            </a:r>
            <a:r>
              <a:rPr lang="en-US" sz="16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:00 – 16:45</a:t>
            </a:r>
            <a:endParaRPr sz="1600" dirty="0">
              <a:latin typeface="Calibri"/>
              <a:cs typeface="Calibri"/>
            </a:endParaRPr>
          </a:p>
        </p:txBody>
      </p:sp>
      <p:sp>
        <p:nvSpPr>
          <p:cNvPr id="45" name="object 45">
            <a:extLst>
              <a:ext uri="{FF2B5EF4-FFF2-40B4-BE49-F238E27FC236}">
                <a16:creationId xmlns:a16="http://schemas.microsoft.com/office/drawing/2014/main" xmlns="" id="{C92CC961-9BC4-F300-E421-2713ABA11078}"/>
              </a:ext>
            </a:extLst>
          </p:cNvPr>
          <p:cNvSpPr txBox="1"/>
          <p:nvPr/>
        </p:nvSpPr>
        <p:spPr>
          <a:xfrm>
            <a:off x="6123299" y="8786545"/>
            <a:ext cx="917575" cy="648895"/>
          </a:xfrm>
          <a:prstGeom prst="rect">
            <a:avLst/>
          </a:prstGeom>
        </p:spPr>
        <p:txBody>
          <a:bodyPr vert="horz" wrap="square" lIns="0" tIns="33019" rIns="0" bIns="0" rtlCol="0">
            <a:spAutoFit/>
          </a:bodyPr>
          <a:lstStyle/>
          <a:p>
            <a:pPr marL="12700" marR="120650">
              <a:lnSpc>
                <a:spcPts val="800"/>
              </a:lnSpc>
              <a:spcBef>
                <a:spcPts val="259"/>
              </a:spcBef>
            </a:pP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Отделение Фонда</a:t>
            </a:r>
            <a:r>
              <a:rPr sz="800" spc="5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пенсионного</a:t>
            </a:r>
            <a:endParaRPr sz="800" dirty="0">
              <a:latin typeface="Calibri"/>
              <a:cs typeface="Calibri"/>
            </a:endParaRPr>
          </a:p>
          <a:p>
            <a:pPr marL="12700" marR="215900">
              <a:lnSpc>
                <a:spcPts val="800"/>
              </a:lnSpc>
            </a:pPr>
            <a:r>
              <a:rPr sz="800" dirty="0">
                <a:solidFill>
                  <a:srgbClr val="FFFFFF"/>
                </a:solidFill>
                <a:latin typeface="Calibri"/>
                <a:cs typeface="Calibri"/>
              </a:rPr>
              <a:t>и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 социального</a:t>
            </a:r>
            <a:r>
              <a:rPr sz="800" spc="5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страхования</a:t>
            </a:r>
            <a:r>
              <a:rPr sz="80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25" dirty="0">
                <a:solidFill>
                  <a:srgbClr val="FFFFFF"/>
                </a:solidFill>
                <a:latin typeface="Calibri"/>
                <a:cs typeface="Calibri"/>
              </a:rPr>
              <a:t>РФ</a:t>
            </a:r>
            <a:endParaRPr sz="800" dirty="0">
              <a:latin typeface="Calibri"/>
              <a:cs typeface="Calibri"/>
            </a:endParaRPr>
          </a:p>
          <a:p>
            <a:pPr marL="12700" marR="5080">
              <a:lnSpc>
                <a:spcPts val="800"/>
              </a:lnSpc>
            </a:pPr>
            <a:r>
              <a:rPr lang="ru-RU" sz="800" dirty="0" err="1" smtClean="0">
                <a:solidFill>
                  <a:srgbClr val="FFFFFF"/>
                </a:solidFill>
                <a:latin typeface="Calibri"/>
                <a:cs typeface="Calibri"/>
              </a:rPr>
              <a:t>п</a:t>
            </a:r>
            <a:r>
              <a:rPr sz="800" smtClean="0">
                <a:solidFill>
                  <a:srgbClr val="FFFFFF"/>
                </a:solidFill>
                <a:latin typeface="Calibri"/>
                <a:cs typeface="Calibri"/>
              </a:rPr>
              <a:t>о</a:t>
            </a:r>
            <a:r>
              <a:rPr sz="800" spc="45" smtClean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ru-RU" sz="800" spc="45" dirty="0" err="1" smtClean="0">
                <a:solidFill>
                  <a:srgbClr val="FFFFFF"/>
                </a:solidFill>
                <a:latin typeface="Calibri"/>
                <a:cs typeface="Calibri"/>
              </a:rPr>
              <a:t>Ростовск</a:t>
            </a:r>
            <a:r>
              <a:rPr sz="800" spc="-10" smtClean="0">
                <a:solidFill>
                  <a:srgbClr val="FFFFFF"/>
                </a:solidFill>
                <a:latin typeface="Calibri"/>
                <a:cs typeface="Calibri"/>
              </a:rPr>
              <a:t>ой</a:t>
            </a:r>
            <a:r>
              <a:rPr sz="800" spc="500" smtClean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области</a:t>
            </a:r>
            <a:endParaRPr sz="800" dirty="0">
              <a:latin typeface="Calibri"/>
              <a:cs typeface="Calibri"/>
            </a:endParaRPr>
          </a:p>
        </p:txBody>
      </p:sp>
      <p:grpSp>
        <p:nvGrpSpPr>
          <p:cNvPr id="104" name="Группа 103">
            <a:extLst>
              <a:ext uri="{FF2B5EF4-FFF2-40B4-BE49-F238E27FC236}">
                <a16:creationId xmlns:a16="http://schemas.microsoft.com/office/drawing/2014/main" xmlns="" id="{8A09EA03-27DE-E8C5-F944-F6332F890821}"/>
              </a:ext>
            </a:extLst>
          </p:cNvPr>
          <p:cNvGrpSpPr/>
          <p:nvPr/>
        </p:nvGrpSpPr>
        <p:grpSpPr>
          <a:xfrm>
            <a:off x="512394" y="489204"/>
            <a:ext cx="2518182" cy="983928"/>
            <a:chOff x="512394" y="489204"/>
            <a:chExt cx="2518182" cy="983928"/>
          </a:xfrm>
        </p:grpSpPr>
        <p:pic>
          <p:nvPicPr>
            <p:cNvPr id="49" name="object 49">
              <a:extLst>
                <a:ext uri="{FF2B5EF4-FFF2-40B4-BE49-F238E27FC236}">
                  <a16:creationId xmlns:a16="http://schemas.microsoft.com/office/drawing/2014/main" xmlns="" id="{363494E7-4AAD-D4F3-FBE6-3A7C33186A66}"/>
                </a:ext>
              </a:extLst>
            </p:cNvPr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12394" y="489204"/>
              <a:ext cx="839343" cy="957113"/>
            </a:xfrm>
            <a:prstGeom prst="rect">
              <a:avLst/>
            </a:prstGeom>
          </p:spPr>
        </p:pic>
        <p:sp>
          <p:nvSpPr>
            <p:cNvPr id="50" name="object 50">
              <a:extLst>
                <a:ext uri="{FF2B5EF4-FFF2-40B4-BE49-F238E27FC236}">
                  <a16:creationId xmlns:a16="http://schemas.microsoft.com/office/drawing/2014/main" xmlns="" id="{B700982A-16F1-372E-1E45-130EFD777949}"/>
                </a:ext>
              </a:extLst>
            </p:cNvPr>
            <p:cNvSpPr/>
            <p:nvPr/>
          </p:nvSpPr>
          <p:spPr>
            <a:xfrm>
              <a:off x="1577060" y="814692"/>
              <a:ext cx="295275" cy="185420"/>
            </a:xfrm>
            <a:custGeom>
              <a:avLst/>
              <a:gdLst/>
              <a:ahLst/>
              <a:cxnLst/>
              <a:rect l="l" t="t" r="r" b="b"/>
              <a:pathLst>
                <a:path w="295275" h="185419">
                  <a:moveTo>
                    <a:pt x="149402" y="132080"/>
                  </a:moveTo>
                  <a:lnTo>
                    <a:pt x="126225" y="132080"/>
                  </a:lnTo>
                  <a:lnTo>
                    <a:pt x="126225" y="0"/>
                  </a:lnTo>
                  <a:lnTo>
                    <a:pt x="104965" y="0"/>
                  </a:lnTo>
                  <a:lnTo>
                    <a:pt x="104965" y="132080"/>
                  </a:lnTo>
                  <a:lnTo>
                    <a:pt x="21259" y="132080"/>
                  </a:lnTo>
                  <a:lnTo>
                    <a:pt x="21259" y="0"/>
                  </a:lnTo>
                  <a:lnTo>
                    <a:pt x="0" y="0"/>
                  </a:lnTo>
                  <a:lnTo>
                    <a:pt x="0" y="132080"/>
                  </a:lnTo>
                  <a:lnTo>
                    <a:pt x="0" y="151130"/>
                  </a:lnTo>
                  <a:lnTo>
                    <a:pt x="129438" y="151130"/>
                  </a:lnTo>
                  <a:lnTo>
                    <a:pt x="129438" y="185420"/>
                  </a:lnTo>
                  <a:lnTo>
                    <a:pt x="149402" y="185420"/>
                  </a:lnTo>
                  <a:lnTo>
                    <a:pt x="149402" y="151130"/>
                  </a:lnTo>
                  <a:lnTo>
                    <a:pt x="149402" y="132080"/>
                  </a:lnTo>
                  <a:close/>
                </a:path>
                <a:path w="295275" h="185419">
                  <a:moveTo>
                    <a:pt x="295008" y="132080"/>
                  </a:moveTo>
                  <a:lnTo>
                    <a:pt x="207429" y="132080"/>
                  </a:lnTo>
                  <a:lnTo>
                    <a:pt x="207429" y="83820"/>
                  </a:lnTo>
                  <a:lnTo>
                    <a:pt x="282778" y="83820"/>
                  </a:lnTo>
                  <a:lnTo>
                    <a:pt x="282778" y="64770"/>
                  </a:lnTo>
                  <a:lnTo>
                    <a:pt x="207429" y="64770"/>
                  </a:lnTo>
                  <a:lnTo>
                    <a:pt x="207429" y="19050"/>
                  </a:lnTo>
                  <a:lnTo>
                    <a:pt x="291998" y="19050"/>
                  </a:lnTo>
                  <a:lnTo>
                    <a:pt x="291998" y="0"/>
                  </a:lnTo>
                  <a:lnTo>
                    <a:pt x="185966" y="0"/>
                  </a:lnTo>
                  <a:lnTo>
                    <a:pt x="185966" y="19050"/>
                  </a:lnTo>
                  <a:lnTo>
                    <a:pt x="185966" y="64770"/>
                  </a:lnTo>
                  <a:lnTo>
                    <a:pt x="185966" y="83820"/>
                  </a:lnTo>
                  <a:lnTo>
                    <a:pt x="185966" y="132080"/>
                  </a:lnTo>
                  <a:lnTo>
                    <a:pt x="185966" y="151130"/>
                  </a:lnTo>
                  <a:lnTo>
                    <a:pt x="295008" y="151130"/>
                  </a:lnTo>
                  <a:lnTo>
                    <a:pt x="295008" y="13208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grpSp>
          <p:nvGrpSpPr>
            <p:cNvPr id="51" name="object 51">
              <a:extLst>
                <a:ext uri="{FF2B5EF4-FFF2-40B4-BE49-F238E27FC236}">
                  <a16:creationId xmlns:a16="http://schemas.microsoft.com/office/drawing/2014/main" xmlns="" id="{E2674EE4-5FA7-1AB1-97D6-9FD8933C0F35}"/>
                </a:ext>
              </a:extLst>
            </p:cNvPr>
            <p:cNvGrpSpPr/>
            <p:nvPr/>
          </p:nvGrpSpPr>
          <p:grpSpPr>
            <a:xfrm>
              <a:off x="1917867" y="814804"/>
              <a:ext cx="447675" cy="151130"/>
              <a:chOff x="1917867" y="814804"/>
              <a:chExt cx="447675" cy="151130"/>
            </a:xfrm>
          </p:grpSpPr>
          <p:sp>
            <p:nvSpPr>
              <p:cNvPr id="52" name="object 52">
                <a:extLst>
                  <a:ext uri="{FF2B5EF4-FFF2-40B4-BE49-F238E27FC236}">
                    <a16:creationId xmlns:a16="http://schemas.microsoft.com/office/drawing/2014/main" xmlns="" id="{C512C997-4E9B-B301-6DCD-DD4626CB1B51}"/>
                  </a:ext>
                </a:extLst>
              </p:cNvPr>
              <p:cNvSpPr/>
              <p:nvPr/>
            </p:nvSpPr>
            <p:spPr>
              <a:xfrm>
                <a:off x="1917865" y="814806"/>
                <a:ext cx="290830" cy="151130"/>
              </a:xfrm>
              <a:custGeom>
                <a:avLst/>
                <a:gdLst/>
                <a:ahLst/>
                <a:cxnLst/>
                <a:rect l="l" t="t" r="r" b="b"/>
                <a:pathLst>
                  <a:path w="290830" h="151130">
                    <a:moveTo>
                      <a:pt x="129222" y="381"/>
                    </a:moveTo>
                    <a:lnTo>
                      <a:pt x="107759" y="381"/>
                    </a:lnTo>
                    <a:lnTo>
                      <a:pt x="107759" y="65151"/>
                    </a:lnTo>
                    <a:lnTo>
                      <a:pt x="21463" y="65151"/>
                    </a:lnTo>
                    <a:lnTo>
                      <a:pt x="21463" y="381"/>
                    </a:lnTo>
                    <a:lnTo>
                      <a:pt x="0" y="381"/>
                    </a:lnTo>
                    <a:lnTo>
                      <a:pt x="0" y="65151"/>
                    </a:lnTo>
                    <a:lnTo>
                      <a:pt x="0" y="84201"/>
                    </a:lnTo>
                    <a:lnTo>
                      <a:pt x="0" y="150241"/>
                    </a:lnTo>
                    <a:lnTo>
                      <a:pt x="21463" y="150241"/>
                    </a:lnTo>
                    <a:lnTo>
                      <a:pt x="21463" y="84201"/>
                    </a:lnTo>
                    <a:lnTo>
                      <a:pt x="107759" y="84201"/>
                    </a:lnTo>
                    <a:lnTo>
                      <a:pt x="107759" y="150241"/>
                    </a:lnTo>
                    <a:lnTo>
                      <a:pt x="129222" y="150241"/>
                    </a:lnTo>
                    <a:lnTo>
                      <a:pt x="129222" y="84201"/>
                    </a:lnTo>
                    <a:lnTo>
                      <a:pt x="129222" y="65151"/>
                    </a:lnTo>
                    <a:lnTo>
                      <a:pt x="129222" y="381"/>
                    </a:lnTo>
                    <a:close/>
                  </a:path>
                  <a:path w="290830" h="151130">
                    <a:moveTo>
                      <a:pt x="290398" y="0"/>
                    </a:moveTo>
                    <a:lnTo>
                      <a:pt x="166535" y="0"/>
                    </a:lnTo>
                    <a:lnTo>
                      <a:pt x="166535" y="19050"/>
                    </a:lnTo>
                    <a:lnTo>
                      <a:pt x="217843" y="19050"/>
                    </a:lnTo>
                    <a:lnTo>
                      <a:pt x="217843" y="151130"/>
                    </a:lnTo>
                    <a:lnTo>
                      <a:pt x="238874" y="151130"/>
                    </a:lnTo>
                    <a:lnTo>
                      <a:pt x="238874" y="19050"/>
                    </a:lnTo>
                    <a:lnTo>
                      <a:pt x="290398" y="19050"/>
                    </a:lnTo>
                    <a:lnTo>
                      <a:pt x="290398" y="0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53" name="object 53">
                <a:extLst>
                  <a:ext uri="{FF2B5EF4-FFF2-40B4-BE49-F238E27FC236}">
                    <a16:creationId xmlns:a16="http://schemas.microsoft.com/office/drawing/2014/main" xmlns="" id="{8DB0EFEE-76E2-93B2-D02A-5AF715AF8904}"/>
                  </a:ext>
                </a:extLst>
              </p:cNvPr>
              <p:cNvPicPr/>
              <p:nvPr/>
            </p:nvPicPr>
            <p:blipFill>
              <a:blip r:embed="rId9" cstate="print"/>
              <a:stretch>
                <a:fillRect/>
              </a:stretch>
            </p:blipFill>
            <p:spPr>
              <a:xfrm>
                <a:off x="2244123" y="815176"/>
                <a:ext cx="121272" cy="150266"/>
              </a:xfrm>
              <a:prstGeom prst="rect">
                <a:avLst/>
              </a:prstGeom>
            </p:spPr>
          </p:pic>
        </p:grpSp>
        <p:pic>
          <p:nvPicPr>
            <p:cNvPr id="54" name="object 54">
              <a:extLst>
                <a:ext uri="{FF2B5EF4-FFF2-40B4-BE49-F238E27FC236}">
                  <a16:creationId xmlns:a16="http://schemas.microsoft.com/office/drawing/2014/main" xmlns="" id="{D73B6862-ECE5-264B-AFCF-D3B50413E1B8}"/>
                </a:ext>
              </a:extLst>
            </p:cNvPr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556735" y="1049816"/>
              <a:ext cx="159702" cy="153695"/>
            </a:xfrm>
            <a:prstGeom prst="rect">
              <a:avLst/>
            </a:prstGeom>
          </p:spPr>
        </p:pic>
        <p:grpSp>
          <p:nvGrpSpPr>
            <p:cNvPr id="55" name="object 55">
              <a:extLst>
                <a:ext uri="{FF2B5EF4-FFF2-40B4-BE49-F238E27FC236}">
                  <a16:creationId xmlns:a16="http://schemas.microsoft.com/office/drawing/2014/main" xmlns="" id="{856BFF53-A12F-894B-0D77-34EC527D1F03}"/>
                </a:ext>
              </a:extLst>
            </p:cNvPr>
            <p:cNvGrpSpPr/>
            <p:nvPr/>
          </p:nvGrpSpPr>
          <p:grpSpPr>
            <a:xfrm>
              <a:off x="1763029" y="1051038"/>
              <a:ext cx="677545" cy="183515"/>
              <a:chOff x="1763029" y="1051038"/>
              <a:chExt cx="677545" cy="183515"/>
            </a:xfrm>
          </p:grpSpPr>
          <p:pic>
            <p:nvPicPr>
              <p:cNvPr id="56" name="object 56">
                <a:extLst>
                  <a:ext uri="{FF2B5EF4-FFF2-40B4-BE49-F238E27FC236}">
                    <a16:creationId xmlns:a16="http://schemas.microsoft.com/office/drawing/2014/main" xmlns="" id="{FD3FED06-92B2-882A-69A3-D52727BE5EB7}"/>
                  </a:ext>
                </a:extLst>
              </p:cNvPr>
              <p:cNvPicPr/>
              <p:nvPr/>
            </p:nvPicPr>
            <p:blipFill>
              <a:blip r:embed="rId11" cstate="print"/>
              <a:stretch>
                <a:fillRect/>
              </a:stretch>
            </p:blipFill>
            <p:spPr>
              <a:xfrm>
                <a:off x="1763029" y="1051534"/>
                <a:ext cx="122783" cy="150253"/>
              </a:xfrm>
              <a:prstGeom prst="rect">
                <a:avLst/>
              </a:prstGeom>
            </p:spPr>
          </p:pic>
          <p:sp>
            <p:nvSpPr>
              <p:cNvPr id="57" name="object 57">
                <a:extLst>
                  <a:ext uri="{FF2B5EF4-FFF2-40B4-BE49-F238E27FC236}">
                    <a16:creationId xmlns:a16="http://schemas.microsoft.com/office/drawing/2014/main" xmlns="" id="{E0D86920-BB7E-DC30-E295-2591059B787C}"/>
                  </a:ext>
                </a:extLst>
              </p:cNvPr>
              <p:cNvSpPr/>
              <p:nvPr/>
            </p:nvSpPr>
            <p:spPr>
              <a:xfrm>
                <a:off x="1917865" y="1051038"/>
                <a:ext cx="522605" cy="183515"/>
              </a:xfrm>
              <a:custGeom>
                <a:avLst/>
                <a:gdLst/>
                <a:ahLst/>
                <a:cxnLst/>
                <a:rect l="l" t="t" r="r" b="b"/>
                <a:pathLst>
                  <a:path w="522605" h="183515">
                    <a:moveTo>
                      <a:pt x="104749" y="495"/>
                    </a:moveTo>
                    <a:lnTo>
                      <a:pt x="83718" y="495"/>
                    </a:lnTo>
                    <a:lnTo>
                      <a:pt x="83718" y="132080"/>
                    </a:lnTo>
                    <a:lnTo>
                      <a:pt x="104749" y="132080"/>
                    </a:lnTo>
                    <a:lnTo>
                      <a:pt x="104749" y="495"/>
                    </a:lnTo>
                    <a:close/>
                  </a:path>
                  <a:path w="522605" h="183515">
                    <a:moveTo>
                      <a:pt x="210794" y="132575"/>
                    </a:moveTo>
                    <a:lnTo>
                      <a:pt x="188252" y="132575"/>
                    </a:lnTo>
                    <a:lnTo>
                      <a:pt x="188252" y="495"/>
                    </a:lnTo>
                    <a:lnTo>
                      <a:pt x="167220" y="495"/>
                    </a:lnTo>
                    <a:lnTo>
                      <a:pt x="167220" y="132575"/>
                    </a:lnTo>
                    <a:lnTo>
                      <a:pt x="166789" y="132575"/>
                    </a:lnTo>
                    <a:lnTo>
                      <a:pt x="21247" y="132575"/>
                    </a:lnTo>
                    <a:lnTo>
                      <a:pt x="21247" y="495"/>
                    </a:lnTo>
                    <a:lnTo>
                      <a:pt x="0" y="495"/>
                    </a:lnTo>
                    <a:lnTo>
                      <a:pt x="0" y="132575"/>
                    </a:lnTo>
                    <a:lnTo>
                      <a:pt x="0" y="150355"/>
                    </a:lnTo>
                    <a:lnTo>
                      <a:pt x="166789" y="150355"/>
                    </a:lnTo>
                    <a:lnTo>
                      <a:pt x="188252" y="150355"/>
                    </a:lnTo>
                    <a:lnTo>
                      <a:pt x="191046" y="150355"/>
                    </a:lnTo>
                    <a:lnTo>
                      <a:pt x="191046" y="183375"/>
                    </a:lnTo>
                    <a:lnTo>
                      <a:pt x="210794" y="183375"/>
                    </a:lnTo>
                    <a:lnTo>
                      <a:pt x="210794" y="150355"/>
                    </a:lnTo>
                    <a:lnTo>
                      <a:pt x="210794" y="132575"/>
                    </a:lnTo>
                    <a:close/>
                  </a:path>
                  <a:path w="522605" h="183515">
                    <a:moveTo>
                      <a:pt x="352691" y="132080"/>
                    </a:moveTo>
                    <a:lnTo>
                      <a:pt x="265112" y="132080"/>
                    </a:lnTo>
                    <a:lnTo>
                      <a:pt x="265112" y="83820"/>
                    </a:lnTo>
                    <a:lnTo>
                      <a:pt x="340461" y="83820"/>
                    </a:lnTo>
                    <a:lnTo>
                      <a:pt x="340461" y="64770"/>
                    </a:lnTo>
                    <a:lnTo>
                      <a:pt x="265112" y="64770"/>
                    </a:lnTo>
                    <a:lnTo>
                      <a:pt x="265112" y="19050"/>
                    </a:lnTo>
                    <a:lnTo>
                      <a:pt x="349681" y="19050"/>
                    </a:lnTo>
                    <a:lnTo>
                      <a:pt x="349681" y="0"/>
                    </a:lnTo>
                    <a:lnTo>
                      <a:pt x="243649" y="0"/>
                    </a:lnTo>
                    <a:lnTo>
                      <a:pt x="243649" y="19050"/>
                    </a:lnTo>
                    <a:lnTo>
                      <a:pt x="243649" y="64770"/>
                    </a:lnTo>
                    <a:lnTo>
                      <a:pt x="243649" y="83820"/>
                    </a:lnTo>
                    <a:lnTo>
                      <a:pt x="243649" y="132080"/>
                    </a:lnTo>
                    <a:lnTo>
                      <a:pt x="243649" y="151130"/>
                    </a:lnTo>
                    <a:lnTo>
                      <a:pt x="352691" y="151130"/>
                    </a:lnTo>
                    <a:lnTo>
                      <a:pt x="352691" y="132080"/>
                    </a:lnTo>
                    <a:close/>
                  </a:path>
                  <a:path w="522605" h="183515">
                    <a:moveTo>
                      <a:pt x="522490" y="495"/>
                    </a:moveTo>
                    <a:lnTo>
                      <a:pt x="501027" y="495"/>
                    </a:lnTo>
                    <a:lnTo>
                      <a:pt x="501027" y="65265"/>
                    </a:lnTo>
                    <a:lnTo>
                      <a:pt x="414731" y="65265"/>
                    </a:lnTo>
                    <a:lnTo>
                      <a:pt x="414731" y="495"/>
                    </a:lnTo>
                    <a:lnTo>
                      <a:pt x="393268" y="495"/>
                    </a:lnTo>
                    <a:lnTo>
                      <a:pt x="393268" y="65265"/>
                    </a:lnTo>
                    <a:lnTo>
                      <a:pt x="393268" y="84315"/>
                    </a:lnTo>
                    <a:lnTo>
                      <a:pt x="393268" y="150355"/>
                    </a:lnTo>
                    <a:lnTo>
                      <a:pt x="414731" y="150355"/>
                    </a:lnTo>
                    <a:lnTo>
                      <a:pt x="414731" y="84315"/>
                    </a:lnTo>
                    <a:lnTo>
                      <a:pt x="501027" y="84315"/>
                    </a:lnTo>
                    <a:lnTo>
                      <a:pt x="501027" y="150355"/>
                    </a:lnTo>
                    <a:lnTo>
                      <a:pt x="522490" y="150355"/>
                    </a:lnTo>
                    <a:lnTo>
                      <a:pt x="522490" y="84315"/>
                    </a:lnTo>
                    <a:lnTo>
                      <a:pt x="522490" y="65265"/>
                    </a:lnTo>
                    <a:lnTo>
                      <a:pt x="522490" y="495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grpSp>
          <p:nvGrpSpPr>
            <p:cNvPr id="58" name="object 58">
              <a:extLst>
                <a:ext uri="{FF2B5EF4-FFF2-40B4-BE49-F238E27FC236}">
                  <a16:creationId xmlns:a16="http://schemas.microsoft.com/office/drawing/2014/main" xmlns="" id="{E0DBCB07-35F8-DA5C-E412-BC6E38383540}"/>
                </a:ext>
              </a:extLst>
            </p:cNvPr>
            <p:cNvGrpSpPr/>
            <p:nvPr/>
          </p:nvGrpSpPr>
          <p:grpSpPr>
            <a:xfrm>
              <a:off x="2489099" y="1051534"/>
              <a:ext cx="291465" cy="150495"/>
              <a:chOff x="2489099" y="1051534"/>
              <a:chExt cx="291465" cy="150495"/>
            </a:xfrm>
          </p:grpSpPr>
          <p:pic>
            <p:nvPicPr>
              <p:cNvPr id="59" name="object 59">
                <a:extLst>
                  <a:ext uri="{FF2B5EF4-FFF2-40B4-BE49-F238E27FC236}">
                    <a16:creationId xmlns:a16="http://schemas.microsoft.com/office/drawing/2014/main" xmlns="" id="{4C389E7C-4176-FA87-1232-C51EFDB51977}"/>
                  </a:ext>
                </a:extLst>
              </p:cNvPr>
              <p:cNvPicPr/>
              <p:nvPr/>
            </p:nvPicPr>
            <p:blipFill>
              <a:blip r:embed="rId12" cstate="print"/>
              <a:stretch>
                <a:fillRect/>
              </a:stretch>
            </p:blipFill>
            <p:spPr>
              <a:xfrm>
                <a:off x="2489099" y="1051534"/>
                <a:ext cx="129870" cy="150253"/>
              </a:xfrm>
              <a:prstGeom prst="rect">
                <a:avLst/>
              </a:prstGeom>
            </p:spPr>
          </p:pic>
          <p:pic>
            <p:nvPicPr>
              <p:cNvPr id="60" name="object 60">
                <a:extLst>
                  <a:ext uri="{FF2B5EF4-FFF2-40B4-BE49-F238E27FC236}">
                    <a16:creationId xmlns:a16="http://schemas.microsoft.com/office/drawing/2014/main" xmlns="" id="{03A5592D-8A94-6C3C-405D-41873A40CE2A}"/>
                  </a:ext>
                </a:extLst>
              </p:cNvPr>
              <p:cNvPicPr/>
              <p:nvPr/>
            </p:nvPicPr>
            <p:blipFill>
              <a:blip r:embed="rId13" cstate="print"/>
              <a:stretch>
                <a:fillRect/>
              </a:stretch>
            </p:blipFill>
            <p:spPr>
              <a:xfrm>
                <a:off x="2659128" y="1051534"/>
                <a:ext cx="121069" cy="150253"/>
              </a:xfrm>
              <a:prstGeom prst="rect">
                <a:avLst/>
              </a:prstGeom>
            </p:spPr>
          </p:pic>
        </p:grpSp>
        <p:grpSp>
          <p:nvGrpSpPr>
            <p:cNvPr id="61" name="object 61">
              <a:extLst>
                <a:ext uri="{FF2B5EF4-FFF2-40B4-BE49-F238E27FC236}">
                  <a16:creationId xmlns:a16="http://schemas.microsoft.com/office/drawing/2014/main" xmlns="" id="{911A5BA6-58D1-80E5-A44E-62917DE6DFF0}"/>
                </a:ext>
              </a:extLst>
            </p:cNvPr>
            <p:cNvGrpSpPr/>
            <p:nvPr/>
          </p:nvGrpSpPr>
          <p:grpSpPr>
            <a:xfrm>
              <a:off x="1556741" y="1284537"/>
              <a:ext cx="1473835" cy="188595"/>
              <a:chOff x="1556741" y="1284537"/>
              <a:chExt cx="1473835" cy="188595"/>
            </a:xfrm>
          </p:grpSpPr>
          <p:pic>
            <p:nvPicPr>
              <p:cNvPr id="62" name="object 62">
                <a:extLst>
                  <a:ext uri="{FF2B5EF4-FFF2-40B4-BE49-F238E27FC236}">
                    <a16:creationId xmlns:a16="http://schemas.microsoft.com/office/drawing/2014/main" xmlns="" id="{51C43BE1-1980-92A5-0189-CD5C633719AC}"/>
                  </a:ext>
                </a:extLst>
              </p:cNvPr>
              <p:cNvPicPr/>
              <p:nvPr/>
            </p:nvPicPr>
            <p:blipFill>
              <a:blip r:embed="rId14" cstate="print"/>
              <a:stretch>
                <a:fillRect/>
              </a:stretch>
            </p:blipFill>
            <p:spPr>
              <a:xfrm>
                <a:off x="1556741" y="1291915"/>
                <a:ext cx="143383" cy="155409"/>
              </a:xfrm>
              <a:prstGeom prst="rect">
                <a:avLst/>
              </a:prstGeom>
            </p:spPr>
          </p:pic>
          <p:pic>
            <p:nvPicPr>
              <p:cNvPr id="63" name="object 63">
                <a:extLst>
                  <a:ext uri="{FF2B5EF4-FFF2-40B4-BE49-F238E27FC236}">
                    <a16:creationId xmlns:a16="http://schemas.microsoft.com/office/drawing/2014/main" xmlns="" id="{F056E6A9-CB14-0749-ACA4-13831BE068C3}"/>
                  </a:ext>
                </a:extLst>
              </p:cNvPr>
              <p:cNvPicPr/>
              <p:nvPr/>
            </p:nvPicPr>
            <p:blipFill>
              <a:blip r:embed="rId15" cstate="print"/>
              <a:stretch>
                <a:fillRect/>
              </a:stretch>
            </p:blipFill>
            <p:spPr>
              <a:xfrm>
                <a:off x="1725970" y="1291908"/>
                <a:ext cx="164426" cy="155409"/>
              </a:xfrm>
              <a:prstGeom prst="rect">
                <a:avLst/>
              </a:prstGeom>
            </p:spPr>
          </p:pic>
          <p:pic>
            <p:nvPicPr>
              <p:cNvPr id="64" name="object 64">
                <a:extLst>
                  <a:ext uri="{FF2B5EF4-FFF2-40B4-BE49-F238E27FC236}">
                    <a16:creationId xmlns:a16="http://schemas.microsoft.com/office/drawing/2014/main" xmlns="" id="{62A35826-B8E1-DF7A-0456-BDDE7E7ACF48}"/>
                  </a:ext>
                </a:extLst>
              </p:cNvPr>
              <p:cNvPicPr/>
              <p:nvPr/>
            </p:nvPicPr>
            <p:blipFill>
              <a:blip r:embed="rId16" cstate="print"/>
              <a:stretch>
                <a:fillRect/>
              </a:stretch>
            </p:blipFill>
            <p:spPr>
              <a:xfrm>
                <a:off x="1917862" y="1284537"/>
                <a:ext cx="360368" cy="188053"/>
              </a:xfrm>
              <a:prstGeom prst="rect">
                <a:avLst/>
              </a:prstGeom>
            </p:spPr>
          </p:pic>
          <p:pic>
            <p:nvPicPr>
              <p:cNvPr id="65" name="object 65">
                <a:extLst>
                  <a:ext uri="{FF2B5EF4-FFF2-40B4-BE49-F238E27FC236}">
                    <a16:creationId xmlns:a16="http://schemas.microsoft.com/office/drawing/2014/main" xmlns="" id="{B1F78447-3904-4D47-CE08-20949A799086}"/>
                  </a:ext>
                </a:extLst>
              </p:cNvPr>
              <p:cNvPicPr/>
              <p:nvPr/>
            </p:nvPicPr>
            <p:blipFill>
              <a:blip r:embed="rId17" cstate="print"/>
              <a:stretch>
                <a:fillRect/>
              </a:stretch>
            </p:blipFill>
            <p:spPr>
              <a:xfrm>
                <a:off x="2300183" y="1291908"/>
                <a:ext cx="164426" cy="155409"/>
              </a:xfrm>
              <a:prstGeom prst="rect">
                <a:avLst/>
              </a:prstGeom>
            </p:spPr>
          </p:pic>
          <p:sp>
            <p:nvSpPr>
              <p:cNvPr id="66" name="object 66">
                <a:extLst>
                  <a:ext uri="{FF2B5EF4-FFF2-40B4-BE49-F238E27FC236}">
                    <a16:creationId xmlns:a16="http://schemas.microsoft.com/office/drawing/2014/main" xmlns="" id="{E535DCEB-9387-BBEB-BEAF-06842EC93674}"/>
                  </a:ext>
                </a:extLst>
              </p:cNvPr>
              <p:cNvSpPr/>
              <p:nvPr/>
            </p:nvSpPr>
            <p:spPr>
              <a:xfrm>
                <a:off x="2494216" y="1290980"/>
                <a:ext cx="138430" cy="149860"/>
              </a:xfrm>
              <a:custGeom>
                <a:avLst/>
                <a:gdLst/>
                <a:ahLst/>
                <a:cxnLst/>
                <a:rect l="l" t="t" r="r" b="b"/>
                <a:pathLst>
                  <a:path w="138430" h="149859">
                    <a:moveTo>
                      <a:pt x="137807" y="0"/>
                    </a:moveTo>
                    <a:lnTo>
                      <a:pt x="103035" y="0"/>
                    </a:lnTo>
                    <a:lnTo>
                      <a:pt x="103035" y="59690"/>
                    </a:lnTo>
                    <a:lnTo>
                      <a:pt x="34772" y="59690"/>
                    </a:lnTo>
                    <a:lnTo>
                      <a:pt x="34772" y="0"/>
                    </a:lnTo>
                    <a:lnTo>
                      <a:pt x="0" y="0"/>
                    </a:lnTo>
                    <a:lnTo>
                      <a:pt x="0" y="59690"/>
                    </a:lnTo>
                    <a:lnTo>
                      <a:pt x="0" y="88900"/>
                    </a:lnTo>
                    <a:lnTo>
                      <a:pt x="0" y="149860"/>
                    </a:lnTo>
                    <a:lnTo>
                      <a:pt x="34772" y="149860"/>
                    </a:lnTo>
                    <a:lnTo>
                      <a:pt x="34772" y="88900"/>
                    </a:lnTo>
                    <a:lnTo>
                      <a:pt x="103035" y="88900"/>
                    </a:lnTo>
                    <a:lnTo>
                      <a:pt x="103035" y="149860"/>
                    </a:lnTo>
                    <a:lnTo>
                      <a:pt x="137807" y="149860"/>
                    </a:lnTo>
                    <a:lnTo>
                      <a:pt x="137807" y="88900"/>
                    </a:lnTo>
                    <a:lnTo>
                      <a:pt x="137807" y="59690"/>
                    </a:lnTo>
                    <a:lnTo>
                      <a:pt x="137807" y="0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67" name="object 67">
                <a:extLst>
                  <a:ext uri="{FF2B5EF4-FFF2-40B4-BE49-F238E27FC236}">
                    <a16:creationId xmlns:a16="http://schemas.microsoft.com/office/drawing/2014/main" xmlns="" id="{3BC548AB-841F-5C22-CD88-AD3B779F1A5A}"/>
                  </a:ext>
                </a:extLst>
              </p:cNvPr>
              <p:cNvPicPr/>
              <p:nvPr/>
            </p:nvPicPr>
            <p:blipFill>
              <a:blip r:embed="rId18" cstate="print"/>
              <a:stretch>
                <a:fillRect/>
              </a:stretch>
            </p:blipFill>
            <p:spPr>
              <a:xfrm>
                <a:off x="2661643" y="1290981"/>
                <a:ext cx="170433" cy="181381"/>
              </a:xfrm>
              <a:prstGeom prst="rect">
                <a:avLst/>
              </a:prstGeom>
            </p:spPr>
          </p:pic>
          <p:pic>
            <p:nvPicPr>
              <p:cNvPr id="68" name="object 68">
                <a:extLst>
                  <a:ext uri="{FF2B5EF4-FFF2-40B4-BE49-F238E27FC236}">
                    <a16:creationId xmlns:a16="http://schemas.microsoft.com/office/drawing/2014/main" xmlns="" id="{D8B0E3C9-9857-E41E-9197-9E74ED64DE48}"/>
                  </a:ext>
                </a:extLst>
              </p:cNvPr>
              <p:cNvPicPr/>
              <p:nvPr/>
            </p:nvPicPr>
            <p:blipFill>
              <a:blip r:embed="rId19" cstate="print"/>
              <a:stretch>
                <a:fillRect/>
              </a:stretch>
            </p:blipFill>
            <p:spPr>
              <a:xfrm>
                <a:off x="2861684" y="1290979"/>
                <a:ext cx="168503" cy="150253"/>
              </a:xfrm>
              <a:prstGeom prst="rect">
                <a:avLst/>
              </a:prstGeom>
            </p:spPr>
          </p:pic>
        </p:grpSp>
      </p:grpSp>
      <p:sp>
        <p:nvSpPr>
          <p:cNvPr id="3" name="Прямоугольник: скругленные углы 2">
            <a:extLst>
              <a:ext uri="{FF2B5EF4-FFF2-40B4-BE49-F238E27FC236}">
                <a16:creationId xmlns:a16="http://schemas.microsoft.com/office/drawing/2014/main" xmlns="" id="{2C9ECA98-8A1C-8ED0-D2A5-6AC16AC4EF91}"/>
              </a:ext>
            </a:extLst>
          </p:cNvPr>
          <p:cNvSpPr/>
          <p:nvPr/>
        </p:nvSpPr>
        <p:spPr>
          <a:xfrm>
            <a:off x="6140450" y="9593631"/>
            <a:ext cx="874963" cy="858469"/>
          </a:xfrm>
          <a:prstGeom prst="roundRect">
            <a:avLst>
              <a:gd name="adj" fmla="val 861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Овал 3">
            <a:extLst>
              <a:ext uri="{FF2B5EF4-FFF2-40B4-BE49-F238E27FC236}">
                <a16:creationId xmlns:a16="http://schemas.microsoft.com/office/drawing/2014/main" xmlns="" id="{D4CE132A-9208-32F1-BD98-5734B46FED0C}"/>
              </a:ext>
            </a:extLst>
          </p:cNvPr>
          <p:cNvSpPr/>
          <p:nvPr/>
        </p:nvSpPr>
        <p:spPr>
          <a:xfrm>
            <a:off x="6047742" y="7937500"/>
            <a:ext cx="815410" cy="81540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8" name="object 48">
            <a:extLst>
              <a:ext uri="{FF2B5EF4-FFF2-40B4-BE49-F238E27FC236}">
                <a16:creationId xmlns:a16="http://schemas.microsoft.com/office/drawing/2014/main" xmlns="" id="{6DDD7394-D961-31A1-F65E-1023624613A4}"/>
              </a:ext>
            </a:extLst>
          </p:cNvPr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6162091" y="8141804"/>
            <a:ext cx="601642" cy="516559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A2385F59-48D0-3993-26DA-CF6757651D0F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153042" y="9577102"/>
            <a:ext cx="862371" cy="862371"/>
          </a:xfrm>
          <a:prstGeom prst="rect">
            <a:avLst/>
          </a:prstGeom>
        </p:spPr>
      </p:pic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xmlns="" id="{A0EB2BAB-12EA-C019-1F86-9CABE0AA32F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946103775"/>
              </p:ext>
            </p:extLst>
          </p:nvPr>
        </p:nvGraphicFramePr>
        <p:xfrm>
          <a:off x="349250" y="1689100"/>
          <a:ext cx="6858000" cy="5455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42480">
                  <a:extLst>
                    <a:ext uri="{9D8B030D-6E8A-4147-A177-3AD203B41FA5}">
                      <a16:colId xmlns:a16="http://schemas.microsoft.com/office/drawing/2014/main" xmlns="" val="4074742491"/>
                    </a:ext>
                  </a:extLst>
                </a:gridCol>
                <a:gridCol w="4796320">
                  <a:extLst>
                    <a:ext uri="{9D8B030D-6E8A-4147-A177-3AD203B41FA5}">
                      <a16:colId xmlns:a16="http://schemas.microsoft.com/office/drawing/2014/main" xmlns="" val="3160443083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xmlns="" val="3299580881"/>
                    </a:ext>
                  </a:extLst>
                </a:gridCol>
              </a:tblGrid>
              <a:tr h="533400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+mn-lt"/>
                        </a:rPr>
                        <a:t>Дата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+mn-lt"/>
                        </a:rPr>
                        <a:t>Мероприятие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+mn-lt"/>
                        </a:rPr>
                        <a:t>Время</a:t>
                      </a:r>
                    </a:p>
                    <a:p>
                      <a:pPr algn="ctr"/>
                      <a:r>
                        <a:rPr lang="ru-RU" dirty="0">
                          <a:latin typeface="+mn-lt"/>
                        </a:rPr>
                        <a:t>начала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742324205"/>
                  </a:ext>
                </a:extLst>
              </a:tr>
              <a:tr h="350520"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spc="-10" dirty="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01.09</a:t>
                      </a:r>
                      <a:endParaRPr lang="ru-RU" sz="1400" b="0" dirty="0">
                        <a:latin typeface="+mn-lt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 smtClean="0">
                          <a:latin typeface="+mn-lt"/>
                          <a:cs typeface="Calibri Light"/>
                        </a:rPr>
                        <a:t>День знаний</a:t>
                      </a:r>
                      <a:r>
                        <a:rPr lang="en-US" sz="1400" b="0" dirty="0" smtClean="0">
                          <a:latin typeface="+mn-lt"/>
                          <a:cs typeface="Calibri Light"/>
                        </a:rPr>
                        <a:t>:</a:t>
                      </a:r>
                      <a:r>
                        <a:rPr lang="ru-RU" sz="1400" b="0" dirty="0" smtClean="0">
                          <a:latin typeface="+mn-lt"/>
                          <a:cs typeface="Calibri Light"/>
                        </a:rPr>
                        <a:t> </a:t>
                      </a:r>
                      <a:r>
                        <a:rPr lang="en-US" sz="1400" b="0" dirty="0" smtClean="0">
                          <a:latin typeface="+mn-lt"/>
                          <a:cs typeface="Calibri Light"/>
                        </a:rPr>
                        <a:t>“</a:t>
                      </a:r>
                      <a:r>
                        <a:rPr lang="ru-RU" sz="1400" b="0" dirty="0" smtClean="0">
                          <a:latin typeface="+mn-lt"/>
                          <a:cs typeface="Calibri Light"/>
                        </a:rPr>
                        <a:t>Чему учат в школе?</a:t>
                      </a:r>
                      <a:r>
                        <a:rPr lang="en-US" sz="1400" b="0" dirty="0" smtClean="0">
                          <a:latin typeface="+mn-lt"/>
                          <a:cs typeface="Calibri Light"/>
                        </a:rPr>
                        <a:t>”</a:t>
                      </a:r>
                      <a:r>
                        <a:rPr lang="ru-RU" sz="1400" b="0" dirty="0" smtClean="0">
                          <a:latin typeface="+mn-lt"/>
                          <a:cs typeface="Calibri Light"/>
                        </a:rPr>
                        <a:t> (с</a:t>
                      </a:r>
                      <a:r>
                        <a:rPr lang="ru-RU" sz="1400" b="0" baseline="0" dirty="0" smtClean="0">
                          <a:latin typeface="+mn-lt"/>
                          <a:cs typeface="Calibri Light"/>
                        </a:rPr>
                        <a:t> участием ОДДМ)</a:t>
                      </a:r>
                      <a:endParaRPr lang="ru-RU" sz="1400" b="0" dirty="0">
                        <a:latin typeface="+mn-lt"/>
                        <a:cs typeface="Calibri Ligh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spc="-10" dirty="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10:</a:t>
                      </a:r>
                      <a:r>
                        <a:rPr lang="ru-RU" sz="1400" b="0" spc="-25" dirty="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00</a:t>
                      </a:r>
                      <a:endParaRPr lang="ru-RU" sz="1400" b="0" dirty="0">
                        <a:latin typeface="+mn-lt"/>
                        <a:cs typeface="Calibri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685952597"/>
                  </a:ext>
                </a:extLst>
              </a:tr>
              <a:tr h="356048"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 smtClean="0">
                          <a:latin typeface="+mn-lt"/>
                          <a:cs typeface="Calibri"/>
                        </a:rPr>
                        <a:t>02.09</a:t>
                      </a:r>
                      <a:endParaRPr lang="ru-RU" sz="1400" b="0" dirty="0">
                        <a:latin typeface="+mn-lt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dirty="0" smtClean="0">
                          <a:latin typeface="+mn-lt"/>
                          <a:cs typeface="Calibri Light"/>
                        </a:rPr>
                        <a:t>“</a:t>
                      </a:r>
                      <a:r>
                        <a:rPr lang="ru-RU" sz="1400" b="0" dirty="0" smtClean="0">
                          <a:latin typeface="+mn-lt"/>
                          <a:cs typeface="Calibri Light"/>
                        </a:rPr>
                        <a:t>Гвардия – вперёд!</a:t>
                      </a:r>
                      <a:r>
                        <a:rPr lang="en-US" sz="1400" b="0" dirty="0" smtClean="0">
                          <a:latin typeface="+mn-lt"/>
                          <a:cs typeface="Calibri Light"/>
                        </a:rPr>
                        <a:t>“</a:t>
                      </a:r>
                      <a:r>
                        <a:rPr lang="ru-RU" sz="1400" b="0" dirty="0" smtClean="0">
                          <a:latin typeface="+mn-lt"/>
                          <a:cs typeface="Calibri Light"/>
                        </a:rPr>
                        <a:t> – мероприятие ко Дню российской гвардии</a:t>
                      </a:r>
                      <a:endParaRPr lang="ru-RU" sz="1400" b="0" dirty="0">
                        <a:latin typeface="+mn-lt"/>
                        <a:cs typeface="Calibri Ligh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 smtClean="0">
                          <a:latin typeface="+mn-lt"/>
                          <a:cs typeface="Calibri"/>
                        </a:rPr>
                        <a:t>10</a:t>
                      </a:r>
                      <a:r>
                        <a:rPr lang="en-US" sz="1400" b="0" dirty="0" smtClean="0">
                          <a:latin typeface="+mn-lt"/>
                          <a:cs typeface="Calibri"/>
                        </a:rPr>
                        <a:t>:</a:t>
                      </a:r>
                      <a:r>
                        <a:rPr lang="ru-RU" sz="1400" b="0" dirty="0" smtClean="0">
                          <a:latin typeface="+mn-lt"/>
                          <a:cs typeface="Calibri"/>
                        </a:rPr>
                        <a:t>00</a:t>
                      </a:r>
                      <a:endParaRPr lang="ru-RU" sz="1400" b="0" dirty="0">
                        <a:latin typeface="+mn-lt"/>
                        <a:cs typeface="Calibri"/>
                      </a:endParaRPr>
                    </a:p>
                  </a:txBody>
                  <a:tcPr/>
                </a:tc>
              </a:tr>
              <a:tr h="712521"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 smtClean="0">
                          <a:latin typeface="+mn-lt"/>
                          <a:cs typeface="Calibri"/>
                        </a:rPr>
                        <a:t>03.09</a:t>
                      </a:r>
                      <a:endParaRPr lang="ru-RU" sz="1400" b="0" dirty="0">
                        <a:latin typeface="+mn-lt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dirty="0" smtClean="0">
                          <a:latin typeface="+mn-lt"/>
                          <a:cs typeface="Calibri Light"/>
                        </a:rPr>
                        <a:t>”</a:t>
                      </a:r>
                      <a:r>
                        <a:rPr lang="ru-RU" sz="1400" b="0" dirty="0" smtClean="0">
                          <a:latin typeface="+mn-lt"/>
                          <a:cs typeface="Calibri Light"/>
                        </a:rPr>
                        <a:t>Голосуем сердцем – воспитываем примером</a:t>
                      </a:r>
                      <a:r>
                        <a:rPr lang="en-US" sz="1400" b="0" dirty="0" smtClean="0">
                          <a:latin typeface="+mn-lt"/>
                          <a:cs typeface="Calibri Light"/>
                        </a:rPr>
                        <a:t>:</a:t>
                      </a:r>
                      <a:r>
                        <a:rPr lang="ru-RU" sz="1400" b="0" dirty="0" smtClean="0">
                          <a:latin typeface="+mn-lt"/>
                          <a:cs typeface="Calibri Light"/>
                        </a:rPr>
                        <a:t> выборы в России.</a:t>
                      </a:r>
                      <a:r>
                        <a:rPr lang="en-US" sz="1400" b="0" dirty="0" smtClean="0">
                          <a:latin typeface="+mn-lt"/>
                          <a:cs typeface="Calibri Light"/>
                        </a:rPr>
                        <a:t>”</a:t>
                      </a:r>
                      <a:r>
                        <a:rPr lang="ru-RU" sz="1400" b="0" dirty="0" smtClean="0">
                          <a:latin typeface="+mn-lt"/>
                          <a:cs typeface="Calibri Light"/>
                        </a:rPr>
                        <a:t> – лекция РО </a:t>
                      </a:r>
                      <a:r>
                        <a:rPr lang="en-US" sz="1400" b="0" dirty="0" smtClean="0">
                          <a:latin typeface="+mn-lt"/>
                          <a:cs typeface="Calibri Light"/>
                        </a:rPr>
                        <a:t>“</a:t>
                      </a:r>
                      <a:r>
                        <a:rPr lang="ru-RU" sz="1400" b="0" dirty="0" smtClean="0">
                          <a:latin typeface="+mn-lt"/>
                          <a:cs typeface="Calibri Light"/>
                        </a:rPr>
                        <a:t>Знание</a:t>
                      </a:r>
                      <a:r>
                        <a:rPr lang="en-US" sz="1400" b="0" dirty="0" smtClean="0">
                          <a:latin typeface="+mn-lt"/>
                          <a:cs typeface="Calibri Light"/>
                        </a:rPr>
                        <a:t>”</a:t>
                      </a:r>
                      <a:r>
                        <a:rPr lang="ru-RU" sz="1400" b="0" dirty="0" smtClean="0">
                          <a:latin typeface="+mn-lt"/>
                          <a:cs typeface="Calibri Light"/>
                        </a:rPr>
                        <a:t>.</a:t>
                      </a:r>
                    </a:p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0" dirty="0" smtClean="0">
                        <a:latin typeface="+mn-lt"/>
                        <a:cs typeface="Calibri Light"/>
                      </a:endParaRPr>
                    </a:p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dirty="0" smtClean="0">
                          <a:latin typeface="+mn-lt"/>
                          <a:cs typeface="Calibri Light"/>
                        </a:rPr>
                        <a:t>“</a:t>
                      </a:r>
                      <a:r>
                        <a:rPr lang="ru-RU" sz="1400" b="0" dirty="0" smtClean="0">
                          <a:latin typeface="+mn-lt"/>
                          <a:cs typeface="Calibri Light"/>
                        </a:rPr>
                        <a:t>Конец</a:t>
                      </a:r>
                      <a:r>
                        <a:rPr lang="ru-RU" sz="1400" b="0" baseline="0" dirty="0" smtClean="0">
                          <a:latin typeface="+mn-lt"/>
                          <a:cs typeface="Calibri Light"/>
                        </a:rPr>
                        <a:t> войне</a:t>
                      </a:r>
                      <a:r>
                        <a:rPr lang="ru-RU" sz="1400" b="0" dirty="0" smtClean="0">
                          <a:latin typeface="+mn-lt"/>
                          <a:cs typeface="Calibri Light"/>
                        </a:rPr>
                        <a:t>!</a:t>
                      </a:r>
                      <a:r>
                        <a:rPr lang="en-US" sz="1400" b="0" dirty="0" smtClean="0">
                          <a:latin typeface="+mn-lt"/>
                          <a:cs typeface="Calibri Light"/>
                        </a:rPr>
                        <a:t>”</a:t>
                      </a:r>
                      <a:r>
                        <a:rPr lang="ru-RU" sz="1400" b="0" dirty="0" smtClean="0">
                          <a:latin typeface="+mn-lt"/>
                          <a:cs typeface="Calibri Light"/>
                        </a:rPr>
                        <a:t> – ко Дню окончания Второй мировой войны</a:t>
                      </a:r>
                      <a:endParaRPr lang="ru-RU" sz="1400" b="0" dirty="0">
                        <a:latin typeface="+mn-lt"/>
                        <a:cs typeface="Calibri Ligh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 smtClean="0">
                          <a:latin typeface="+mn-lt"/>
                          <a:cs typeface="Calibri"/>
                        </a:rPr>
                        <a:t>10</a:t>
                      </a:r>
                      <a:r>
                        <a:rPr lang="en-US" sz="1400" b="0" dirty="0" smtClean="0">
                          <a:latin typeface="+mn-lt"/>
                          <a:cs typeface="Calibri"/>
                        </a:rPr>
                        <a:t>:</a:t>
                      </a:r>
                      <a:r>
                        <a:rPr lang="ru-RU" sz="1400" b="0" dirty="0" smtClean="0">
                          <a:latin typeface="+mn-lt"/>
                          <a:cs typeface="Calibri"/>
                        </a:rPr>
                        <a:t>00</a:t>
                      </a:r>
                    </a:p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b="0" dirty="0" smtClean="0">
                        <a:latin typeface="+mn-lt"/>
                        <a:cs typeface="Calibri"/>
                      </a:endParaRPr>
                    </a:p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0" dirty="0" smtClean="0">
                        <a:latin typeface="+mn-lt"/>
                        <a:cs typeface="Calibri"/>
                      </a:endParaRPr>
                    </a:p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dirty="0" smtClean="0">
                          <a:latin typeface="+mn-lt"/>
                          <a:cs typeface="Calibri"/>
                        </a:rPr>
                        <a:t>1</a:t>
                      </a:r>
                      <a:r>
                        <a:rPr lang="ru-RU" sz="1400" b="0" dirty="0" smtClean="0">
                          <a:latin typeface="+mn-lt"/>
                          <a:cs typeface="Calibri"/>
                        </a:rPr>
                        <a:t>4</a:t>
                      </a:r>
                      <a:r>
                        <a:rPr lang="en-US" sz="1400" b="0" dirty="0" smtClean="0">
                          <a:latin typeface="+mn-lt"/>
                          <a:cs typeface="Calibri"/>
                        </a:rPr>
                        <a:t>:</a:t>
                      </a:r>
                      <a:r>
                        <a:rPr lang="ru-RU" sz="1400" b="0" dirty="0" smtClean="0">
                          <a:latin typeface="+mn-lt"/>
                          <a:cs typeface="Calibri"/>
                        </a:rPr>
                        <a:t>0</a:t>
                      </a:r>
                      <a:r>
                        <a:rPr lang="en-US" sz="1400" b="0" dirty="0" smtClean="0">
                          <a:latin typeface="+mn-lt"/>
                          <a:cs typeface="Calibri"/>
                        </a:rPr>
                        <a:t>0</a:t>
                      </a:r>
                      <a:endParaRPr lang="ru-RU" sz="1400" b="0" dirty="0">
                        <a:latin typeface="+mn-lt"/>
                        <a:cs typeface="Calibri"/>
                      </a:endParaRPr>
                    </a:p>
                  </a:txBody>
                  <a:tcPr/>
                </a:tc>
              </a:tr>
              <a:tr h="504702"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spc="-10" dirty="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04.09</a:t>
                      </a:r>
                      <a:endParaRPr lang="ru-RU" sz="1400" b="0" dirty="0" smtClean="0">
                        <a:latin typeface="+mn-lt"/>
                        <a:cs typeface="Calibri"/>
                      </a:endParaRPr>
                    </a:p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0" dirty="0">
                        <a:latin typeface="+mn-lt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dirty="0" smtClean="0">
                          <a:latin typeface="+mn-lt"/>
                          <a:cs typeface="Calibri Light"/>
                        </a:rPr>
                        <a:t>“</a:t>
                      </a:r>
                      <a:r>
                        <a:rPr lang="ru-RU" sz="1400" b="0" dirty="0" smtClean="0">
                          <a:latin typeface="+mn-lt"/>
                          <a:cs typeface="Calibri Light"/>
                        </a:rPr>
                        <a:t>От нас - </a:t>
                      </a:r>
                      <a:r>
                        <a:rPr lang="ru-RU" sz="1400" b="0" dirty="0" err="1" smtClean="0">
                          <a:latin typeface="+mn-lt"/>
                          <a:cs typeface="Calibri Light"/>
                        </a:rPr>
                        <a:t>СВОим</a:t>
                      </a:r>
                      <a:r>
                        <a:rPr lang="ru-RU" sz="1400" b="0" baseline="0" dirty="0" smtClean="0">
                          <a:latin typeface="+mn-lt"/>
                          <a:cs typeface="Calibri Light"/>
                        </a:rPr>
                        <a:t>!</a:t>
                      </a:r>
                      <a:r>
                        <a:rPr lang="en-US" sz="1400" b="0" dirty="0" smtClean="0">
                          <a:latin typeface="+mn-lt"/>
                          <a:cs typeface="Calibri Light"/>
                        </a:rPr>
                        <a:t>”</a:t>
                      </a:r>
                      <a:r>
                        <a:rPr lang="ru-RU" sz="1400" b="0" dirty="0" smtClean="0">
                          <a:latin typeface="+mn-lt"/>
                          <a:cs typeface="Calibri Light"/>
                        </a:rPr>
                        <a:t> – </a:t>
                      </a:r>
                      <a:r>
                        <a:rPr lang="ru-RU" sz="1400" b="0" baseline="0" dirty="0" smtClean="0">
                          <a:latin typeface="+mn-lt"/>
                          <a:cs typeface="Calibri Light"/>
                        </a:rPr>
                        <a:t> к Международному дню благотворительности (помощь УСВО)</a:t>
                      </a:r>
                      <a:endParaRPr lang="ru-RU" sz="1400" b="0" dirty="0">
                        <a:latin typeface="+mn-lt"/>
                        <a:cs typeface="Calibri Ligh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 smtClean="0">
                          <a:latin typeface="+mn-lt"/>
                          <a:cs typeface="Calibri"/>
                        </a:rPr>
                        <a:t>10</a:t>
                      </a:r>
                      <a:r>
                        <a:rPr lang="en-US" sz="1400" b="0" dirty="0" smtClean="0">
                          <a:latin typeface="+mn-lt"/>
                          <a:cs typeface="Calibri"/>
                        </a:rPr>
                        <a:t>:</a:t>
                      </a:r>
                      <a:r>
                        <a:rPr lang="ru-RU" sz="1400" b="0" dirty="0" smtClean="0">
                          <a:latin typeface="+mn-lt"/>
                          <a:cs typeface="Calibri"/>
                        </a:rPr>
                        <a:t>00</a:t>
                      </a:r>
                    </a:p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0" dirty="0">
                        <a:latin typeface="+mn-lt"/>
                        <a:cs typeface="Calibri"/>
                      </a:endParaRPr>
                    </a:p>
                  </a:txBody>
                  <a:tcPr/>
                </a:tc>
              </a:tr>
              <a:tr h="381000"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spc="-10" dirty="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07.09</a:t>
                      </a:r>
                      <a:endParaRPr lang="ru-RU" sz="1400" b="0" dirty="0">
                        <a:latin typeface="+mn-lt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dirty="0" smtClean="0">
                          <a:latin typeface="+mn-lt"/>
                          <a:cs typeface="Calibri Light"/>
                        </a:rPr>
                        <a:t>“</a:t>
                      </a:r>
                      <a:r>
                        <a:rPr lang="ru-RU" sz="1400" b="0" dirty="0" smtClean="0">
                          <a:latin typeface="+mn-lt"/>
                          <a:cs typeface="Calibri Light"/>
                        </a:rPr>
                        <a:t>Вместе – целая страна</a:t>
                      </a:r>
                      <a:r>
                        <a:rPr lang="en-US" sz="1400" b="0" dirty="0" smtClean="0">
                          <a:latin typeface="+mn-lt"/>
                          <a:cs typeface="Calibri Light"/>
                        </a:rPr>
                        <a:t>”</a:t>
                      </a:r>
                      <a:r>
                        <a:rPr lang="ru-RU" sz="1400" b="0" dirty="0" smtClean="0">
                          <a:latin typeface="+mn-lt"/>
                          <a:cs typeface="Calibri Light"/>
                        </a:rPr>
                        <a:t> – всероссийская акция</a:t>
                      </a:r>
                      <a:endParaRPr lang="ru-RU" sz="1400" b="0" dirty="0">
                        <a:latin typeface="+mn-lt"/>
                        <a:cs typeface="Calibri Ligh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0" dirty="0" smtClean="0">
                          <a:latin typeface="+mn-lt"/>
                        </a:rPr>
                        <a:t>10:00</a:t>
                      </a:r>
                      <a:endParaRPr lang="ru-RU" sz="1400" b="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958695914"/>
                  </a:ext>
                </a:extLst>
              </a:tr>
              <a:tr h="329752"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 smtClean="0">
                          <a:latin typeface="+mn-lt"/>
                          <a:cs typeface="Calibri"/>
                        </a:rPr>
                        <a:t>08.09</a:t>
                      </a:r>
                      <a:endParaRPr lang="ru-RU" sz="1400" b="0" dirty="0">
                        <a:latin typeface="+mn-lt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 smtClean="0">
                          <a:latin typeface="+mn-lt"/>
                          <a:cs typeface="Calibri Light"/>
                        </a:rPr>
                        <a:t>День языков народов России - </a:t>
                      </a:r>
                      <a:r>
                        <a:rPr lang="en-US" sz="1400" b="0" dirty="0" smtClean="0">
                          <a:latin typeface="+mn-lt"/>
                          <a:cs typeface="Calibri Light"/>
                        </a:rPr>
                        <a:t>“</a:t>
                      </a:r>
                      <a:r>
                        <a:rPr lang="ru-RU" sz="1400" b="0" dirty="0" smtClean="0">
                          <a:latin typeface="+mn-lt"/>
                          <a:cs typeface="Calibri Light"/>
                        </a:rPr>
                        <a:t>Говорим на одном языке</a:t>
                      </a:r>
                      <a:r>
                        <a:rPr lang="en-US" sz="1400" b="0" dirty="0" smtClean="0">
                          <a:latin typeface="+mn-lt"/>
                          <a:cs typeface="Calibri Light"/>
                        </a:rPr>
                        <a:t>” (</a:t>
                      </a:r>
                      <a:r>
                        <a:rPr lang="ru-RU" sz="1400" b="0" dirty="0" smtClean="0">
                          <a:latin typeface="+mn-lt"/>
                          <a:cs typeface="Calibri Light"/>
                        </a:rPr>
                        <a:t>Год</a:t>
                      </a:r>
                      <a:r>
                        <a:rPr lang="ru-RU" sz="1400" b="0" baseline="0" dirty="0" smtClean="0">
                          <a:latin typeface="+mn-lt"/>
                          <a:cs typeface="Calibri Light"/>
                        </a:rPr>
                        <a:t> единства народов России, с участием партии </a:t>
                      </a:r>
                      <a:r>
                        <a:rPr lang="en-US" sz="1400" b="0" baseline="0" dirty="0" smtClean="0">
                          <a:latin typeface="+mn-lt"/>
                          <a:cs typeface="Calibri Light"/>
                        </a:rPr>
                        <a:t>“</a:t>
                      </a:r>
                      <a:r>
                        <a:rPr lang="ru-RU" sz="1400" b="0" baseline="0" dirty="0" smtClean="0">
                          <a:latin typeface="+mn-lt"/>
                          <a:cs typeface="Calibri Light"/>
                        </a:rPr>
                        <a:t>Единая Россия</a:t>
                      </a:r>
                      <a:r>
                        <a:rPr lang="en-US" sz="1400" b="0" baseline="0" dirty="0" smtClean="0">
                          <a:latin typeface="+mn-lt"/>
                          <a:cs typeface="Calibri Light"/>
                        </a:rPr>
                        <a:t>”</a:t>
                      </a:r>
                      <a:r>
                        <a:rPr lang="ru-RU" sz="1400" b="0" baseline="0" dirty="0" smtClean="0">
                          <a:latin typeface="+mn-lt"/>
                          <a:cs typeface="Calibri Light"/>
                        </a:rPr>
                        <a:t>)</a:t>
                      </a:r>
                    </a:p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0" baseline="0" dirty="0" smtClean="0">
                        <a:latin typeface="+mn-lt"/>
                        <a:cs typeface="Calibri Light"/>
                      </a:endParaRPr>
                    </a:p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baseline="0" dirty="0" smtClean="0">
                          <a:latin typeface="+mn-lt"/>
                          <a:cs typeface="Calibri Light"/>
                        </a:rPr>
                        <a:t>Международный день грамотности  - </a:t>
                      </a:r>
                      <a:r>
                        <a:rPr lang="en-US" sz="1400" b="0" baseline="0" dirty="0" smtClean="0">
                          <a:latin typeface="+mn-lt"/>
                          <a:cs typeface="Calibri Light"/>
                        </a:rPr>
                        <a:t>“</a:t>
                      </a:r>
                      <a:r>
                        <a:rPr lang="ru-RU" sz="1400" b="0" baseline="0" dirty="0" smtClean="0">
                          <a:latin typeface="+mn-lt"/>
                          <a:cs typeface="Calibri Light"/>
                        </a:rPr>
                        <a:t>Говорим и пишем</a:t>
                      </a:r>
                      <a:r>
                        <a:rPr lang="en-US" sz="1400" b="0" baseline="0" dirty="0" smtClean="0">
                          <a:latin typeface="+mn-lt"/>
                          <a:cs typeface="Calibri Light"/>
                        </a:rPr>
                        <a:t>”</a:t>
                      </a:r>
                      <a:endParaRPr lang="ru-RU" sz="1400" b="0" baseline="0" dirty="0" smtClean="0">
                        <a:latin typeface="+mn-lt"/>
                        <a:cs typeface="Calibri Light"/>
                      </a:endParaRPr>
                    </a:p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0" baseline="0" dirty="0" smtClean="0">
                        <a:latin typeface="+mn-lt"/>
                        <a:cs typeface="Calibri Light"/>
                      </a:endParaRPr>
                    </a:p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baseline="0" dirty="0" smtClean="0">
                          <a:latin typeface="+mn-lt"/>
                          <a:cs typeface="Calibri Light"/>
                        </a:rPr>
                        <a:t>День Бородинского сражения – </a:t>
                      </a:r>
                      <a:r>
                        <a:rPr lang="en-US" sz="1400" b="0" baseline="0" dirty="0" smtClean="0">
                          <a:latin typeface="+mn-lt"/>
                          <a:cs typeface="Calibri Light"/>
                        </a:rPr>
                        <a:t>“</a:t>
                      </a:r>
                      <a:r>
                        <a:rPr lang="ru-RU" sz="1400" b="0" baseline="0" dirty="0" smtClean="0">
                          <a:latin typeface="+mn-lt"/>
                          <a:cs typeface="Calibri Light"/>
                        </a:rPr>
                        <a:t>Великие битвы России</a:t>
                      </a:r>
                      <a:r>
                        <a:rPr lang="en-US" sz="1400" b="0" baseline="0" dirty="0" smtClean="0">
                          <a:latin typeface="+mn-lt"/>
                          <a:cs typeface="Calibri Light"/>
                        </a:rPr>
                        <a:t>”</a:t>
                      </a:r>
                      <a:endParaRPr lang="ru-RU" sz="1400" b="0" dirty="0">
                        <a:latin typeface="+mn-lt"/>
                        <a:cs typeface="Calibri Ligh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0" dirty="0" smtClean="0">
                          <a:latin typeface="+mn-lt"/>
                        </a:rPr>
                        <a:t>11</a:t>
                      </a:r>
                      <a:r>
                        <a:rPr lang="en-US" sz="1400" b="0" dirty="0" smtClean="0">
                          <a:latin typeface="+mn-lt"/>
                        </a:rPr>
                        <a:t>:</a:t>
                      </a:r>
                      <a:r>
                        <a:rPr lang="ru-RU" sz="1400" b="0" dirty="0" smtClean="0">
                          <a:latin typeface="+mn-lt"/>
                        </a:rPr>
                        <a:t>00</a:t>
                      </a:r>
                    </a:p>
                    <a:p>
                      <a:endParaRPr lang="ru-RU" sz="1400" b="0" dirty="0" smtClean="0">
                        <a:latin typeface="+mn-lt"/>
                      </a:endParaRPr>
                    </a:p>
                    <a:p>
                      <a:endParaRPr lang="ru-RU" sz="1400" b="0" dirty="0" smtClean="0">
                        <a:latin typeface="+mn-lt"/>
                      </a:endParaRPr>
                    </a:p>
                    <a:p>
                      <a:endParaRPr lang="ru-RU" sz="1400" b="0" dirty="0" smtClean="0">
                        <a:latin typeface="+mn-lt"/>
                      </a:endParaRPr>
                    </a:p>
                    <a:p>
                      <a:r>
                        <a:rPr lang="ru-RU" sz="1400" b="0" dirty="0" smtClean="0">
                          <a:latin typeface="+mn-lt"/>
                        </a:rPr>
                        <a:t>14</a:t>
                      </a:r>
                      <a:r>
                        <a:rPr lang="en-US" sz="1400" b="0" dirty="0" smtClean="0">
                          <a:latin typeface="+mn-lt"/>
                        </a:rPr>
                        <a:t>:</a:t>
                      </a:r>
                      <a:r>
                        <a:rPr lang="ru-RU" sz="1400" b="0" dirty="0" smtClean="0">
                          <a:latin typeface="+mn-lt"/>
                        </a:rPr>
                        <a:t>00</a:t>
                      </a:r>
                    </a:p>
                    <a:p>
                      <a:endParaRPr lang="ru-RU" sz="1400" b="0" dirty="0" smtClean="0">
                        <a:latin typeface="+mn-lt"/>
                      </a:endParaRPr>
                    </a:p>
                    <a:p>
                      <a:r>
                        <a:rPr lang="ru-RU" sz="1400" b="0" dirty="0" smtClean="0">
                          <a:latin typeface="+mn-lt"/>
                        </a:rPr>
                        <a:t>15</a:t>
                      </a:r>
                      <a:r>
                        <a:rPr lang="en-US" sz="1400" b="0" dirty="0" smtClean="0">
                          <a:latin typeface="+mn-lt"/>
                        </a:rPr>
                        <a:t>:</a:t>
                      </a:r>
                      <a:r>
                        <a:rPr lang="ru-RU" sz="1400" b="0" dirty="0" smtClean="0">
                          <a:latin typeface="+mn-lt"/>
                        </a:rPr>
                        <a:t>00</a:t>
                      </a:r>
                      <a:endParaRPr lang="ru-RU" sz="1400" b="0" dirty="0">
                        <a:latin typeface="+mn-lt"/>
                      </a:endParaRPr>
                    </a:p>
                  </a:txBody>
                  <a:tcPr/>
                </a:tc>
              </a:tr>
              <a:tr h="329752"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 smtClean="0">
                          <a:latin typeface="+mn-lt"/>
                          <a:cs typeface="Calibri"/>
                        </a:rPr>
                        <a:t>09.09</a:t>
                      </a:r>
                      <a:endParaRPr lang="ru-RU" sz="1400" b="0" dirty="0">
                        <a:latin typeface="+mn-lt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 smtClean="0">
                          <a:latin typeface="+mn-lt"/>
                          <a:cs typeface="Calibri Light"/>
                        </a:rPr>
                        <a:t>Международный день красоты, фотоконкурс </a:t>
                      </a:r>
                      <a:r>
                        <a:rPr lang="en-US" sz="1400" b="0" dirty="0" smtClean="0">
                          <a:latin typeface="+mn-lt"/>
                          <a:cs typeface="Calibri Light"/>
                        </a:rPr>
                        <a:t>“</a:t>
                      </a:r>
                      <a:r>
                        <a:rPr lang="ru-RU" sz="1400" b="0" dirty="0" smtClean="0">
                          <a:latin typeface="+mn-lt"/>
                          <a:cs typeface="Calibri Light"/>
                        </a:rPr>
                        <a:t>Родные просторы</a:t>
                      </a:r>
                      <a:r>
                        <a:rPr lang="en-US" sz="1400" b="0" dirty="0" smtClean="0">
                          <a:latin typeface="+mn-lt"/>
                          <a:cs typeface="Calibri Light"/>
                        </a:rPr>
                        <a:t>”</a:t>
                      </a:r>
                      <a:endParaRPr lang="ru-RU" sz="1400" b="0" dirty="0">
                        <a:latin typeface="+mn-lt"/>
                        <a:cs typeface="Calibri Ligh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0" dirty="0" smtClean="0">
                          <a:latin typeface="+mn-lt"/>
                        </a:rPr>
                        <a:t>10</a:t>
                      </a:r>
                      <a:r>
                        <a:rPr lang="en-US" sz="1400" b="0" dirty="0" smtClean="0">
                          <a:latin typeface="+mn-lt"/>
                        </a:rPr>
                        <a:t>:</a:t>
                      </a:r>
                      <a:r>
                        <a:rPr lang="ru-RU" sz="1400" b="0" dirty="0" smtClean="0">
                          <a:latin typeface="+mn-lt"/>
                        </a:rPr>
                        <a:t>00</a:t>
                      </a:r>
                      <a:endParaRPr lang="ru-RU" sz="1400" b="0" dirty="0">
                        <a:latin typeface="+mn-lt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6382984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0FFF5AC1-23FC-29AA-1322-19FB87EE7C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object 33">
            <a:extLst>
              <a:ext uri="{FF2B5EF4-FFF2-40B4-BE49-F238E27FC236}">
                <a16:creationId xmlns:a16="http://schemas.microsoft.com/office/drawing/2014/main" xmlns="" id="{C401BC21-B45F-3D40-8F64-4BE418C4FC93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731615" y="108000"/>
            <a:ext cx="3720388" cy="1581099"/>
          </a:xfrm>
          <a:prstGeom prst="rect">
            <a:avLst/>
          </a:prstGeom>
        </p:spPr>
      </p:pic>
      <p:sp>
        <p:nvSpPr>
          <p:cNvPr id="35" name="object 35">
            <a:extLst>
              <a:ext uri="{FF2B5EF4-FFF2-40B4-BE49-F238E27FC236}">
                <a16:creationId xmlns:a16="http://schemas.microsoft.com/office/drawing/2014/main" xmlns="" id="{831A6B3A-DEB8-1728-64CF-9A15DC387F64}"/>
              </a:ext>
            </a:extLst>
          </p:cNvPr>
          <p:cNvSpPr/>
          <p:nvPr/>
        </p:nvSpPr>
        <p:spPr>
          <a:xfrm>
            <a:off x="111243" y="7000335"/>
            <a:ext cx="7345680" cy="3583940"/>
          </a:xfrm>
          <a:custGeom>
            <a:avLst/>
            <a:gdLst/>
            <a:ahLst/>
            <a:cxnLst/>
            <a:rect l="l" t="t" r="r" b="b"/>
            <a:pathLst>
              <a:path w="7345680" h="3583940">
                <a:moveTo>
                  <a:pt x="0" y="0"/>
                </a:moveTo>
                <a:lnTo>
                  <a:pt x="1587" y="3583622"/>
                </a:lnTo>
                <a:lnTo>
                  <a:pt x="7345133" y="3583622"/>
                </a:lnTo>
                <a:lnTo>
                  <a:pt x="7345095" y="1398549"/>
                </a:lnTo>
                <a:lnTo>
                  <a:pt x="7272425" y="1411952"/>
                </a:lnTo>
                <a:lnTo>
                  <a:pt x="7198087" y="1424710"/>
                </a:lnTo>
                <a:lnTo>
                  <a:pt x="7122125" y="1436816"/>
                </a:lnTo>
                <a:lnTo>
                  <a:pt x="7044582" y="1448263"/>
                </a:lnTo>
                <a:lnTo>
                  <a:pt x="6965501" y="1459043"/>
                </a:lnTo>
                <a:lnTo>
                  <a:pt x="6884926" y="1469150"/>
                </a:lnTo>
                <a:lnTo>
                  <a:pt x="6802899" y="1478577"/>
                </a:lnTo>
                <a:lnTo>
                  <a:pt x="6719465" y="1487317"/>
                </a:lnTo>
                <a:lnTo>
                  <a:pt x="6634667" y="1495362"/>
                </a:lnTo>
                <a:lnTo>
                  <a:pt x="6548547" y="1502706"/>
                </a:lnTo>
                <a:lnTo>
                  <a:pt x="6461150" y="1509341"/>
                </a:lnTo>
                <a:lnTo>
                  <a:pt x="6372517" y="1515261"/>
                </a:lnTo>
                <a:lnTo>
                  <a:pt x="6282694" y="1520458"/>
                </a:lnTo>
                <a:lnTo>
                  <a:pt x="6191723" y="1524926"/>
                </a:lnTo>
                <a:lnTo>
                  <a:pt x="6099646" y="1528657"/>
                </a:lnTo>
                <a:lnTo>
                  <a:pt x="6006509" y="1531645"/>
                </a:lnTo>
                <a:lnTo>
                  <a:pt x="5912353" y="1533882"/>
                </a:lnTo>
                <a:lnTo>
                  <a:pt x="5817223" y="1535361"/>
                </a:lnTo>
                <a:lnTo>
                  <a:pt x="5721161" y="1536076"/>
                </a:lnTo>
                <a:lnTo>
                  <a:pt x="5624211" y="1536018"/>
                </a:lnTo>
                <a:lnTo>
                  <a:pt x="5526416" y="1535182"/>
                </a:lnTo>
                <a:lnTo>
                  <a:pt x="5427819" y="1533560"/>
                </a:lnTo>
                <a:lnTo>
                  <a:pt x="5328464" y="1531146"/>
                </a:lnTo>
                <a:lnTo>
                  <a:pt x="5228394" y="1527931"/>
                </a:lnTo>
                <a:lnTo>
                  <a:pt x="5127653" y="1523909"/>
                </a:lnTo>
                <a:lnTo>
                  <a:pt x="5026283" y="1519074"/>
                </a:lnTo>
                <a:lnTo>
                  <a:pt x="4924327" y="1513417"/>
                </a:lnTo>
                <a:lnTo>
                  <a:pt x="4821830" y="1506932"/>
                </a:lnTo>
                <a:lnTo>
                  <a:pt x="4718835" y="1499612"/>
                </a:lnTo>
                <a:lnTo>
                  <a:pt x="4615384" y="1491451"/>
                </a:lnTo>
                <a:lnTo>
                  <a:pt x="4511521" y="1482439"/>
                </a:lnTo>
                <a:lnTo>
                  <a:pt x="4407290" y="1472572"/>
                </a:lnTo>
                <a:lnTo>
                  <a:pt x="4302733" y="1461842"/>
                </a:lnTo>
                <a:lnTo>
                  <a:pt x="4197894" y="1450241"/>
                </a:lnTo>
                <a:lnTo>
                  <a:pt x="4092817" y="1437763"/>
                </a:lnTo>
                <a:lnTo>
                  <a:pt x="3987544" y="1424400"/>
                </a:lnTo>
                <a:lnTo>
                  <a:pt x="3882118" y="1410146"/>
                </a:lnTo>
                <a:lnTo>
                  <a:pt x="3776584" y="1394994"/>
                </a:lnTo>
                <a:lnTo>
                  <a:pt x="3670985" y="1378936"/>
                </a:lnTo>
                <a:lnTo>
                  <a:pt x="3565363" y="1361966"/>
                </a:lnTo>
                <a:lnTo>
                  <a:pt x="3459762" y="1344076"/>
                </a:lnTo>
                <a:lnTo>
                  <a:pt x="3354226" y="1325260"/>
                </a:lnTo>
                <a:lnTo>
                  <a:pt x="3248797" y="1305510"/>
                </a:lnTo>
                <a:lnTo>
                  <a:pt x="3143519" y="1284819"/>
                </a:lnTo>
                <a:lnTo>
                  <a:pt x="3038435" y="1263181"/>
                </a:lnTo>
                <a:lnTo>
                  <a:pt x="2933589" y="1240588"/>
                </a:lnTo>
                <a:lnTo>
                  <a:pt x="2829024" y="1217033"/>
                </a:lnTo>
                <a:lnTo>
                  <a:pt x="2776860" y="1204893"/>
                </a:lnTo>
                <a:lnTo>
                  <a:pt x="2724783" y="1192510"/>
                </a:lnTo>
                <a:lnTo>
                  <a:pt x="2672797" y="1179883"/>
                </a:lnTo>
                <a:lnTo>
                  <a:pt x="2620909" y="1167011"/>
                </a:lnTo>
                <a:lnTo>
                  <a:pt x="2569123" y="1153893"/>
                </a:lnTo>
                <a:lnTo>
                  <a:pt x="2517446" y="1140528"/>
                </a:lnTo>
                <a:lnTo>
                  <a:pt x="2465882" y="1126917"/>
                </a:lnTo>
                <a:lnTo>
                  <a:pt x="2414437" y="1113056"/>
                </a:lnTo>
                <a:lnTo>
                  <a:pt x="2363116" y="1098947"/>
                </a:lnTo>
                <a:lnTo>
                  <a:pt x="2311925" y="1084587"/>
                </a:lnTo>
                <a:lnTo>
                  <a:pt x="2260869" y="1069977"/>
                </a:lnTo>
                <a:lnTo>
                  <a:pt x="2209954" y="1055114"/>
                </a:lnTo>
                <a:lnTo>
                  <a:pt x="2159184" y="1039999"/>
                </a:lnTo>
                <a:lnTo>
                  <a:pt x="2108566" y="1024630"/>
                </a:lnTo>
                <a:lnTo>
                  <a:pt x="2058105" y="1009007"/>
                </a:lnTo>
                <a:lnTo>
                  <a:pt x="2007806" y="993129"/>
                </a:lnTo>
                <a:lnTo>
                  <a:pt x="1957675" y="976994"/>
                </a:lnTo>
                <a:lnTo>
                  <a:pt x="1907717" y="960601"/>
                </a:lnTo>
                <a:lnTo>
                  <a:pt x="1857937" y="943951"/>
                </a:lnTo>
                <a:lnTo>
                  <a:pt x="1808341" y="927042"/>
                </a:lnTo>
                <a:lnTo>
                  <a:pt x="1758934" y="909873"/>
                </a:lnTo>
                <a:lnTo>
                  <a:pt x="1709722" y="892444"/>
                </a:lnTo>
                <a:lnTo>
                  <a:pt x="1660710" y="874753"/>
                </a:lnTo>
                <a:lnTo>
                  <a:pt x="1611904" y="856800"/>
                </a:lnTo>
                <a:lnTo>
                  <a:pt x="1563308" y="838583"/>
                </a:lnTo>
                <a:lnTo>
                  <a:pt x="1514929" y="820102"/>
                </a:lnTo>
                <a:lnTo>
                  <a:pt x="1466772" y="801356"/>
                </a:lnTo>
                <a:lnTo>
                  <a:pt x="1418841" y="782344"/>
                </a:lnTo>
                <a:lnTo>
                  <a:pt x="1371144" y="763065"/>
                </a:lnTo>
                <a:lnTo>
                  <a:pt x="1323684" y="743519"/>
                </a:lnTo>
                <a:lnTo>
                  <a:pt x="1276468" y="723704"/>
                </a:lnTo>
                <a:lnTo>
                  <a:pt x="1229500" y="703619"/>
                </a:lnTo>
                <a:lnTo>
                  <a:pt x="1182787" y="683264"/>
                </a:lnTo>
                <a:lnTo>
                  <a:pt x="1136333" y="662638"/>
                </a:lnTo>
                <a:lnTo>
                  <a:pt x="1090144" y="641740"/>
                </a:lnTo>
                <a:lnTo>
                  <a:pt x="1044226" y="620569"/>
                </a:lnTo>
                <a:lnTo>
                  <a:pt x="998584" y="599124"/>
                </a:lnTo>
                <a:lnTo>
                  <a:pt x="953223" y="577404"/>
                </a:lnTo>
                <a:lnTo>
                  <a:pt x="908149" y="555409"/>
                </a:lnTo>
                <a:lnTo>
                  <a:pt x="863366" y="533137"/>
                </a:lnTo>
                <a:lnTo>
                  <a:pt x="818882" y="510588"/>
                </a:lnTo>
                <a:lnTo>
                  <a:pt x="774700" y="487760"/>
                </a:lnTo>
                <a:lnTo>
                  <a:pt x="730826" y="464654"/>
                </a:lnTo>
                <a:lnTo>
                  <a:pt x="687267" y="441267"/>
                </a:lnTo>
                <a:lnTo>
                  <a:pt x="644026" y="417599"/>
                </a:lnTo>
                <a:lnTo>
                  <a:pt x="601110" y="393650"/>
                </a:lnTo>
                <a:lnTo>
                  <a:pt x="558524" y="369418"/>
                </a:lnTo>
                <a:lnTo>
                  <a:pt x="516273" y="344903"/>
                </a:lnTo>
                <a:lnTo>
                  <a:pt x="474364" y="320103"/>
                </a:lnTo>
                <a:lnTo>
                  <a:pt x="432800" y="295018"/>
                </a:lnTo>
                <a:lnTo>
                  <a:pt x="391588" y="269646"/>
                </a:lnTo>
                <a:lnTo>
                  <a:pt x="350733" y="243988"/>
                </a:lnTo>
                <a:lnTo>
                  <a:pt x="310241" y="218041"/>
                </a:lnTo>
                <a:lnTo>
                  <a:pt x="270116" y="191806"/>
                </a:lnTo>
                <a:lnTo>
                  <a:pt x="230365" y="165281"/>
                </a:lnTo>
                <a:lnTo>
                  <a:pt x="190992" y="138466"/>
                </a:lnTo>
                <a:lnTo>
                  <a:pt x="152004" y="111359"/>
                </a:lnTo>
                <a:lnTo>
                  <a:pt x="113405" y="83960"/>
                </a:lnTo>
                <a:lnTo>
                  <a:pt x="75201" y="56267"/>
                </a:lnTo>
                <a:lnTo>
                  <a:pt x="37397" y="28281"/>
                </a:lnTo>
                <a:lnTo>
                  <a:pt x="0" y="0"/>
                </a:lnTo>
                <a:close/>
              </a:path>
            </a:pathLst>
          </a:custGeom>
          <a:solidFill>
            <a:srgbClr val="4156A6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" name="Группа 1">
            <a:extLst>
              <a:ext uri="{FF2B5EF4-FFF2-40B4-BE49-F238E27FC236}">
                <a16:creationId xmlns:a16="http://schemas.microsoft.com/office/drawing/2014/main" xmlns="" id="{1C39AD9F-9756-18A1-4676-65FE77ABF3B2}"/>
              </a:ext>
            </a:extLst>
          </p:cNvPr>
          <p:cNvGrpSpPr/>
          <p:nvPr/>
        </p:nvGrpSpPr>
        <p:grpSpPr>
          <a:xfrm>
            <a:off x="644464" y="8176450"/>
            <a:ext cx="1147890" cy="132842"/>
            <a:chOff x="644464" y="8176450"/>
            <a:chExt cx="1147890" cy="132842"/>
          </a:xfrm>
        </p:grpSpPr>
        <p:pic>
          <p:nvPicPr>
            <p:cNvPr id="36" name="object 36">
              <a:extLst>
                <a:ext uri="{FF2B5EF4-FFF2-40B4-BE49-F238E27FC236}">
                  <a16:creationId xmlns:a16="http://schemas.microsoft.com/office/drawing/2014/main" xmlns="" id="{04564938-A2DB-2518-AFD1-E1D1C2BAD956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44464" y="8176460"/>
              <a:ext cx="103162" cy="132829"/>
            </a:xfrm>
            <a:prstGeom prst="rect">
              <a:avLst/>
            </a:prstGeom>
          </p:spPr>
        </p:pic>
        <p:sp>
          <p:nvSpPr>
            <p:cNvPr id="37" name="object 37">
              <a:extLst>
                <a:ext uri="{FF2B5EF4-FFF2-40B4-BE49-F238E27FC236}">
                  <a16:creationId xmlns:a16="http://schemas.microsoft.com/office/drawing/2014/main" xmlns="" id="{BD4822B9-7346-D53D-4A5D-B01044287B16}"/>
                </a:ext>
              </a:extLst>
            </p:cNvPr>
            <p:cNvSpPr/>
            <p:nvPr/>
          </p:nvSpPr>
          <p:spPr>
            <a:xfrm>
              <a:off x="771347" y="8178076"/>
              <a:ext cx="94615" cy="129539"/>
            </a:xfrm>
            <a:custGeom>
              <a:avLst/>
              <a:gdLst/>
              <a:ahLst/>
              <a:cxnLst/>
              <a:rect l="l" t="t" r="r" b="b"/>
              <a:pathLst>
                <a:path w="94615" h="129540">
                  <a:moveTo>
                    <a:pt x="94272" y="0"/>
                  </a:moveTo>
                  <a:lnTo>
                    <a:pt x="0" y="0"/>
                  </a:lnTo>
                  <a:lnTo>
                    <a:pt x="0" y="20320"/>
                  </a:lnTo>
                  <a:lnTo>
                    <a:pt x="0" y="59690"/>
                  </a:lnTo>
                  <a:lnTo>
                    <a:pt x="0" y="80010"/>
                  </a:lnTo>
                  <a:lnTo>
                    <a:pt x="0" y="129540"/>
                  </a:lnTo>
                  <a:lnTo>
                    <a:pt x="23952" y="129540"/>
                  </a:lnTo>
                  <a:lnTo>
                    <a:pt x="23952" y="80010"/>
                  </a:lnTo>
                  <a:lnTo>
                    <a:pt x="86321" y="80010"/>
                  </a:lnTo>
                  <a:lnTo>
                    <a:pt x="86321" y="59690"/>
                  </a:lnTo>
                  <a:lnTo>
                    <a:pt x="23952" y="59690"/>
                  </a:lnTo>
                  <a:lnTo>
                    <a:pt x="23952" y="20320"/>
                  </a:lnTo>
                  <a:lnTo>
                    <a:pt x="94272" y="20320"/>
                  </a:lnTo>
                  <a:lnTo>
                    <a:pt x="9427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8" name="object 38">
              <a:extLst>
                <a:ext uri="{FF2B5EF4-FFF2-40B4-BE49-F238E27FC236}">
                  <a16:creationId xmlns:a16="http://schemas.microsoft.com/office/drawing/2014/main" xmlns="" id="{C6924337-47B4-9E59-2AD4-F6E73162E1A6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88787" y="8176459"/>
              <a:ext cx="292329" cy="132829"/>
            </a:xfrm>
            <a:prstGeom prst="rect">
              <a:avLst/>
            </a:prstGeom>
          </p:spPr>
        </p:pic>
        <p:pic>
          <p:nvPicPr>
            <p:cNvPr id="39" name="object 39">
              <a:extLst>
                <a:ext uri="{FF2B5EF4-FFF2-40B4-BE49-F238E27FC236}">
                  <a16:creationId xmlns:a16="http://schemas.microsoft.com/office/drawing/2014/main" xmlns="" id="{35076FA5-BA0E-D863-ABDB-C34513409264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201703" y="8176450"/>
              <a:ext cx="319170" cy="132842"/>
            </a:xfrm>
            <a:prstGeom prst="rect">
              <a:avLst/>
            </a:prstGeom>
          </p:spPr>
        </p:pic>
        <p:pic>
          <p:nvPicPr>
            <p:cNvPr id="40" name="object 40">
              <a:extLst>
                <a:ext uri="{FF2B5EF4-FFF2-40B4-BE49-F238E27FC236}">
                  <a16:creationId xmlns:a16="http://schemas.microsoft.com/office/drawing/2014/main" xmlns="" id="{FE0A49B3-9DDD-AA72-EF1C-E26ADB4ACC14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545588" y="8178271"/>
              <a:ext cx="110324" cy="129146"/>
            </a:xfrm>
            <a:prstGeom prst="rect">
              <a:avLst/>
            </a:prstGeom>
          </p:spPr>
        </p:pic>
        <p:pic>
          <p:nvPicPr>
            <p:cNvPr id="41" name="object 41">
              <a:extLst>
                <a:ext uri="{FF2B5EF4-FFF2-40B4-BE49-F238E27FC236}">
                  <a16:creationId xmlns:a16="http://schemas.microsoft.com/office/drawing/2014/main" xmlns="" id="{CA7CF0C0-35A9-D2D7-FD92-79A9050C46E7}"/>
                </a:ext>
              </a:extLst>
            </p:cNvPr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679286" y="8178274"/>
              <a:ext cx="113068" cy="131013"/>
            </a:xfrm>
            <a:prstGeom prst="rect">
              <a:avLst/>
            </a:prstGeom>
          </p:spPr>
        </p:pic>
      </p:grpSp>
      <p:sp>
        <p:nvSpPr>
          <p:cNvPr id="42" name="object 42">
            <a:extLst>
              <a:ext uri="{FF2B5EF4-FFF2-40B4-BE49-F238E27FC236}">
                <a16:creationId xmlns:a16="http://schemas.microsoft.com/office/drawing/2014/main" xmlns="" id="{CEF42E5D-5CBC-4146-2EE1-F13902DD6F3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616450" y="316976"/>
            <a:ext cx="2522865" cy="1120820"/>
          </a:xfrm>
          <a:prstGeom prst="rect">
            <a:avLst/>
          </a:prstGeom>
        </p:spPr>
        <p:txBody>
          <a:bodyPr vert="horz" wrap="square" lIns="0" tIns="81280" rIns="0" bIns="0" rtlCol="0">
            <a:spAutoFit/>
          </a:bodyPr>
          <a:lstStyle/>
          <a:p>
            <a:pPr marL="439420" marR="5715" indent="-427355" algn="r">
              <a:lnSpc>
                <a:spcPts val="2700"/>
              </a:lnSpc>
              <a:spcBef>
                <a:spcPts val="640"/>
              </a:spcBef>
            </a:pPr>
            <a:r>
              <a:rPr spc="-10" smtClean="0"/>
              <a:t>МЕРОПРИЯТИЯ</a:t>
            </a:r>
            <a:r>
              <a:rPr lang="ru-RU" spc="-10" dirty="0" smtClean="0"/>
              <a:t/>
            </a:r>
            <a:br>
              <a:rPr lang="ru-RU" spc="-10" dirty="0" smtClean="0"/>
            </a:br>
            <a:r>
              <a:rPr smtClean="0"/>
              <a:t>НА</a:t>
            </a:r>
            <a:r>
              <a:rPr spc="-5" smtClean="0"/>
              <a:t> </a:t>
            </a:r>
            <a:r>
              <a:rPr lang="ru-RU" spc="-5" dirty="0" smtClean="0"/>
              <a:t>СЕНТЯБРЬ</a:t>
            </a:r>
            <a:endParaRPr spc="-10" smtClean="0"/>
          </a:p>
          <a:p>
            <a:pPr marR="5080" algn="r">
              <a:lnSpc>
                <a:spcPts val="2700"/>
              </a:lnSpc>
            </a:pPr>
            <a:r>
              <a:rPr spc="-20" smtClean="0"/>
              <a:t>202</a:t>
            </a:r>
            <a:r>
              <a:rPr lang="ru-RU" spc="-20" dirty="0" smtClean="0"/>
              <a:t>6</a:t>
            </a:r>
            <a:endParaRPr spc="-20" dirty="0"/>
          </a:p>
        </p:txBody>
      </p:sp>
      <p:sp>
        <p:nvSpPr>
          <p:cNvPr id="43" name="object 43">
            <a:extLst>
              <a:ext uri="{FF2B5EF4-FFF2-40B4-BE49-F238E27FC236}">
                <a16:creationId xmlns:a16="http://schemas.microsoft.com/office/drawing/2014/main" xmlns="" id="{C643197E-C4A3-2ECA-19B5-B44DF1B31A2E}"/>
              </a:ext>
            </a:extLst>
          </p:cNvPr>
          <p:cNvSpPr txBox="1"/>
          <p:nvPr/>
        </p:nvSpPr>
        <p:spPr>
          <a:xfrm>
            <a:off x="577850" y="8318500"/>
            <a:ext cx="5114290" cy="2218684"/>
          </a:xfrm>
          <a:prstGeom prst="rect">
            <a:avLst/>
          </a:prstGeom>
        </p:spPr>
        <p:txBody>
          <a:bodyPr vert="horz" wrap="square" lIns="0" tIns="174625" rIns="0" bIns="0" rtlCol="0">
            <a:spAutoFit/>
          </a:bodyPr>
          <a:lstStyle/>
          <a:p>
            <a:pPr marL="12700" marR="1196340">
              <a:lnSpc>
                <a:spcPct val="75800"/>
              </a:lnSpc>
              <a:spcBef>
                <a:spcPts val="1375"/>
              </a:spcBef>
            </a:pPr>
            <a:r>
              <a:rPr sz="4400" b="1" spc="-10" dirty="0">
                <a:solidFill>
                  <a:srgbClr val="FFFFFF"/>
                </a:solidFill>
                <a:latin typeface="Calibri"/>
                <a:cs typeface="Calibri"/>
              </a:rPr>
              <a:t>ПРИХОДИТЕ,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МЫ</a:t>
            </a:r>
            <a:r>
              <a:rPr sz="4400" b="1" spc="-1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ВАС</a:t>
            </a:r>
            <a:r>
              <a:rPr sz="4400" b="1" spc="-1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spc="-10" dirty="0">
                <a:solidFill>
                  <a:srgbClr val="FFFFFF"/>
                </a:solidFill>
                <a:latin typeface="Calibri"/>
                <a:cs typeface="Calibri"/>
              </a:rPr>
              <a:t>ЖДЕМ!</a:t>
            </a:r>
            <a:endParaRPr sz="4400" dirty="0">
              <a:latin typeface="Calibri"/>
              <a:cs typeface="Calibri"/>
            </a:endParaRPr>
          </a:p>
          <a:p>
            <a:pPr marL="15240">
              <a:lnSpc>
                <a:spcPts val="1430"/>
              </a:lnSpc>
              <a:spcBef>
                <a:spcPts val="1040"/>
              </a:spcBef>
            </a:pPr>
            <a:r>
              <a:rPr sz="1300" dirty="0" err="1">
                <a:solidFill>
                  <a:srgbClr val="FFFFFF"/>
                </a:solidFill>
                <a:latin typeface="Calibri"/>
                <a:cs typeface="Calibri"/>
              </a:rPr>
              <a:t>Наши</a:t>
            </a:r>
            <a:r>
              <a:rPr sz="13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00" spc="-10" dirty="0" err="1" smtClean="0">
                <a:solidFill>
                  <a:srgbClr val="FFFFFF"/>
                </a:solidFill>
                <a:latin typeface="Calibri"/>
                <a:cs typeface="Calibri"/>
              </a:rPr>
              <a:t>контакты</a:t>
            </a:r>
            <a:r>
              <a:rPr sz="1300" spc="-10" dirty="0" smtClean="0">
                <a:solidFill>
                  <a:srgbClr val="FFFFFF"/>
                </a:solidFill>
                <a:latin typeface="Calibri"/>
                <a:cs typeface="Calibri"/>
              </a:rPr>
              <a:t>:</a:t>
            </a:r>
            <a:r>
              <a:rPr lang="ru-RU" sz="1300" spc="-10" dirty="0" smtClean="0">
                <a:solidFill>
                  <a:srgbClr val="FFFFFF"/>
                </a:solidFill>
                <a:latin typeface="Calibri"/>
                <a:cs typeface="Calibri"/>
              </a:rPr>
              <a:t> Клиентская служба (на правах отдела) в </a:t>
            </a:r>
            <a:r>
              <a:rPr lang="ru-RU" sz="1300" spc="-10" dirty="0" err="1" smtClean="0">
                <a:solidFill>
                  <a:srgbClr val="FFFFFF"/>
                </a:solidFill>
                <a:latin typeface="Calibri"/>
                <a:cs typeface="Calibri"/>
              </a:rPr>
              <a:t>Обливском</a:t>
            </a:r>
            <a:r>
              <a:rPr lang="ru-RU" sz="1300" spc="-10" dirty="0" smtClean="0">
                <a:solidFill>
                  <a:srgbClr val="FFFFFF"/>
                </a:solidFill>
                <a:latin typeface="Calibri"/>
                <a:cs typeface="Calibri"/>
              </a:rPr>
              <a:t> районе</a:t>
            </a:r>
            <a:endParaRPr sz="1300" dirty="0">
              <a:latin typeface="Calibri"/>
              <a:cs typeface="Calibri"/>
            </a:endParaRPr>
          </a:p>
          <a:p>
            <a:pPr marL="15240" marR="5080">
              <a:lnSpc>
                <a:spcPts val="1300"/>
              </a:lnSpc>
              <a:spcBef>
                <a:spcPts val="130"/>
              </a:spcBef>
            </a:pPr>
            <a: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  <a:t>Адрес</a:t>
            </a: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: 347140, </a:t>
            </a:r>
            <a:r>
              <a:rPr lang="ru-RU" sz="1300" dirty="0" err="1" smtClean="0">
                <a:solidFill>
                  <a:srgbClr val="FFFFFF"/>
                </a:solidFill>
                <a:latin typeface="Calibri"/>
                <a:cs typeface="Calibri"/>
              </a:rPr>
              <a:t>ст-ца</a:t>
            </a: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 Обливская, ул. Ленина, 17а</a:t>
            </a:r>
            <a: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  <a:t/>
            </a:r>
            <a:b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</a:br>
            <a: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  <a:t>Контактный </a:t>
            </a: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номер </a:t>
            </a:r>
            <a:r>
              <a:rPr lang="ru-RU" sz="1300" spc="-10" dirty="0" smtClean="0">
                <a:solidFill>
                  <a:srgbClr val="FFFFFF"/>
                </a:solidFill>
                <a:latin typeface="Calibri"/>
                <a:cs typeface="Calibri"/>
              </a:rPr>
              <a:t>(8863) 24-0-07</a:t>
            </a:r>
            <a:endParaRPr lang="ru-RU" sz="1300" dirty="0">
              <a:solidFill>
                <a:srgbClr val="FFFFFF"/>
              </a:solidFill>
              <a:latin typeface="Calibri"/>
              <a:cs typeface="Calibri"/>
            </a:endParaRPr>
          </a:p>
          <a:p>
            <a:pPr marL="15240" marR="5080">
              <a:lnSpc>
                <a:spcPts val="1300"/>
              </a:lnSpc>
              <a:spcBef>
                <a:spcPts val="130"/>
              </a:spcBef>
            </a:pP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ФИО </a:t>
            </a:r>
            <a:r>
              <a:rPr lang="ru-RU" sz="1300" dirty="0" err="1" smtClean="0">
                <a:solidFill>
                  <a:srgbClr val="FFFFFF"/>
                </a:solidFill>
                <a:latin typeface="Calibri"/>
                <a:cs typeface="Calibri"/>
              </a:rPr>
              <a:t>Аржановский</a:t>
            </a: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 Сергей Викторович</a:t>
            </a:r>
            <a:endParaRPr sz="1300" dirty="0">
              <a:latin typeface="Calibri"/>
              <a:cs typeface="Calibri"/>
            </a:endParaRPr>
          </a:p>
        </p:txBody>
      </p:sp>
      <p:sp>
        <p:nvSpPr>
          <p:cNvPr id="44" name="object 44">
            <a:extLst>
              <a:ext uri="{FF2B5EF4-FFF2-40B4-BE49-F238E27FC236}">
                <a16:creationId xmlns:a16="http://schemas.microsoft.com/office/drawing/2014/main" xmlns="" id="{797366C2-E247-0149-04E1-7921DBE2C6E3}"/>
              </a:ext>
            </a:extLst>
          </p:cNvPr>
          <p:cNvSpPr txBox="1"/>
          <p:nvPr/>
        </p:nvSpPr>
        <p:spPr>
          <a:xfrm>
            <a:off x="3819087" y="7099300"/>
            <a:ext cx="3297554" cy="84747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948814">
              <a:lnSpc>
                <a:spcPct val="112799"/>
              </a:lnSpc>
              <a:spcBef>
                <a:spcPts val="100"/>
              </a:spcBef>
            </a:pPr>
            <a:r>
              <a:rPr sz="1600" b="1" dirty="0">
                <a:solidFill>
                  <a:srgbClr val="58595B"/>
                </a:solidFill>
                <a:latin typeface="Calibri"/>
                <a:cs typeface="Calibri"/>
              </a:rPr>
              <a:t>Время</a:t>
            </a:r>
            <a:r>
              <a:rPr sz="1600" b="1" spc="-65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spc="-10" dirty="0">
                <a:solidFill>
                  <a:srgbClr val="58595B"/>
                </a:solidFill>
                <a:latin typeface="Calibri"/>
                <a:cs typeface="Calibri"/>
              </a:rPr>
              <a:t>работы: понедельник </a:t>
            </a:r>
            <a:r>
              <a:rPr sz="1600" b="1">
                <a:solidFill>
                  <a:srgbClr val="58595B"/>
                </a:solidFill>
                <a:latin typeface="Calibri"/>
                <a:cs typeface="Calibri"/>
              </a:rPr>
              <a:t>–</a:t>
            </a:r>
            <a:r>
              <a:rPr sz="1600" b="1" spc="-1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lang="ru-RU" sz="1600" b="1" spc="-10" dirty="0" smtClean="0">
                <a:solidFill>
                  <a:srgbClr val="58595B"/>
                </a:solidFill>
                <a:latin typeface="Calibri"/>
                <a:cs typeface="Calibri"/>
              </a:rPr>
              <a:t>четверг</a:t>
            </a:r>
            <a:r>
              <a:rPr sz="1600" b="1" spc="-10" smtClean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smtClean="0">
                <a:solidFill>
                  <a:srgbClr val="58595B"/>
                </a:solidFill>
                <a:latin typeface="Calibri"/>
                <a:cs typeface="Calibri"/>
              </a:rPr>
              <a:t>0</a:t>
            </a:r>
            <a:r>
              <a:rPr lang="ru-RU" sz="1600" b="1" dirty="0" smtClean="0">
                <a:solidFill>
                  <a:srgbClr val="58595B"/>
                </a:solidFill>
                <a:latin typeface="Calibri"/>
                <a:cs typeface="Calibri"/>
              </a:rPr>
              <a:t>8</a:t>
            </a:r>
            <a:r>
              <a:rPr sz="1600" b="1" smtClean="0">
                <a:solidFill>
                  <a:srgbClr val="58595B"/>
                </a:solidFill>
                <a:latin typeface="Calibri"/>
                <a:cs typeface="Calibri"/>
              </a:rPr>
              <a:t>:</a:t>
            </a:r>
            <a:r>
              <a:rPr lang="ru-RU" sz="1600" b="1" dirty="0" smtClean="0">
                <a:solidFill>
                  <a:srgbClr val="58595B"/>
                </a:solidFill>
                <a:latin typeface="Calibri"/>
                <a:cs typeface="Calibri"/>
              </a:rPr>
              <a:t>0</a:t>
            </a:r>
            <a:r>
              <a:rPr sz="1600" b="1" smtClean="0">
                <a:solidFill>
                  <a:srgbClr val="58595B"/>
                </a:solidFill>
                <a:latin typeface="Calibri"/>
                <a:cs typeface="Calibri"/>
              </a:rPr>
              <a:t>0</a:t>
            </a:r>
            <a:r>
              <a:rPr sz="1600" b="1" spc="-5" smtClean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>
                <a:solidFill>
                  <a:srgbClr val="58595B"/>
                </a:solidFill>
                <a:latin typeface="Calibri"/>
                <a:cs typeface="Calibri"/>
              </a:rPr>
              <a:t>–</a:t>
            </a:r>
            <a:r>
              <a:rPr sz="1600" b="1" spc="-15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spc="-20" smtClean="0">
                <a:solidFill>
                  <a:srgbClr val="58595B"/>
                </a:solidFill>
                <a:latin typeface="Calibri"/>
                <a:cs typeface="Calibri"/>
              </a:rPr>
              <a:t>1</a:t>
            </a:r>
            <a:r>
              <a:rPr lang="ru-RU" sz="16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8</a:t>
            </a:r>
            <a:r>
              <a:rPr sz="1600" b="1" spc="-20" smtClean="0">
                <a:solidFill>
                  <a:srgbClr val="58595B"/>
                </a:solidFill>
                <a:latin typeface="Calibri"/>
                <a:cs typeface="Calibri"/>
              </a:rPr>
              <a:t>:</a:t>
            </a:r>
            <a:r>
              <a:rPr lang="ru-RU" sz="16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0</a:t>
            </a:r>
            <a:r>
              <a:rPr sz="1600" b="1" spc="-20" smtClean="0">
                <a:solidFill>
                  <a:srgbClr val="58595B"/>
                </a:solidFill>
                <a:latin typeface="Calibri"/>
                <a:cs typeface="Calibri"/>
              </a:rPr>
              <a:t>0</a:t>
            </a:r>
            <a:r>
              <a:rPr lang="en-US" sz="16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lang="ru-RU" sz="16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пятница                               08</a:t>
            </a:r>
            <a:r>
              <a:rPr lang="en-US" sz="16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:00 – 16:45</a:t>
            </a:r>
            <a:endParaRPr sz="1600" dirty="0">
              <a:latin typeface="Calibri"/>
              <a:cs typeface="Calibri"/>
            </a:endParaRPr>
          </a:p>
        </p:txBody>
      </p:sp>
      <p:sp>
        <p:nvSpPr>
          <p:cNvPr id="45" name="object 45">
            <a:extLst>
              <a:ext uri="{FF2B5EF4-FFF2-40B4-BE49-F238E27FC236}">
                <a16:creationId xmlns:a16="http://schemas.microsoft.com/office/drawing/2014/main" xmlns="" id="{C92CC961-9BC4-F300-E421-2713ABA11078}"/>
              </a:ext>
            </a:extLst>
          </p:cNvPr>
          <p:cNvSpPr txBox="1"/>
          <p:nvPr/>
        </p:nvSpPr>
        <p:spPr>
          <a:xfrm>
            <a:off x="6123299" y="8786545"/>
            <a:ext cx="917575" cy="648895"/>
          </a:xfrm>
          <a:prstGeom prst="rect">
            <a:avLst/>
          </a:prstGeom>
        </p:spPr>
        <p:txBody>
          <a:bodyPr vert="horz" wrap="square" lIns="0" tIns="33019" rIns="0" bIns="0" rtlCol="0">
            <a:spAutoFit/>
          </a:bodyPr>
          <a:lstStyle/>
          <a:p>
            <a:pPr marL="12700" marR="120650">
              <a:lnSpc>
                <a:spcPts val="800"/>
              </a:lnSpc>
              <a:spcBef>
                <a:spcPts val="259"/>
              </a:spcBef>
            </a:pP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Отделение Фонда</a:t>
            </a:r>
            <a:r>
              <a:rPr sz="800" spc="5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пенсионного</a:t>
            </a:r>
            <a:endParaRPr sz="800" dirty="0">
              <a:latin typeface="Calibri"/>
              <a:cs typeface="Calibri"/>
            </a:endParaRPr>
          </a:p>
          <a:p>
            <a:pPr marL="12700" marR="215900">
              <a:lnSpc>
                <a:spcPts val="800"/>
              </a:lnSpc>
            </a:pPr>
            <a:r>
              <a:rPr sz="800" dirty="0">
                <a:solidFill>
                  <a:srgbClr val="FFFFFF"/>
                </a:solidFill>
                <a:latin typeface="Calibri"/>
                <a:cs typeface="Calibri"/>
              </a:rPr>
              <a:t>и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 социального</a:t>
            </a:r>
            <a:r>
              <a:rPr sz="800" spc="5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страхования</a:t>
            </a:r>
            <a:r>
              <a:rPr sz="80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25" dirty="0">
                <a:solidFill>
                  <a:srgbClr val="FFFFFF"/>
                </a:solidFill>
                <a:latin typeface="Calibri"/>
                <a:cs typeface="Calibri"/>
              </a:rPr>
              <a:t>РФ</a:t>
            </a:r>
            <a:endParaRPr sz="800" dirty="0">
              <a:latin typeface="Calibri"/>
              <a:cs typeface="Calibri"/>
            </a:endParaRPr>
          </a:p>
          <a:p>
            <a:pPr marL="12700" marR="5080">
              <a:lnSpc>
                <a:spcPts val="800"/>
              </a:lnSpc>
            </a:pPr>
            <a:r>
              <a:rPr lang="ru-RU" sz="800" dirty="0" err="1" smtClean="0">
                <a:solidFill>
                  <a:srgbClr val="FFFFFF"/>
                </a:solidFill>
                <a:latin typeface="Calibri"/>
                <a:cs typeface="Calibri"/>
              </a:rPr>
              <a:t>п</a:t>
            </a:r>
            <a:r>
              <a:rPr sz="800" smtClean="0">
                <a:solidFill>
                  <a:srgbClr val="FFFFFF"/>
                </a:solidFill>
                <a:latin typeface="Calibri"/>
                <a:cs typeface="Calibri"/>
              </a:rPr>
              <a:t>о</a:t>
            </a:r>
            <a:r>
              <a:rPr sz="800" spc="45" smtClean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ru-RU" sz="800" spc="45" dirty="0" err="1" smtClean="0">
                <a:solidFill>
                  <a:srgbClr val="FFFFFF"/>
                </a:solidFill>
                <a:latin typeface="Calibri"/>
                <a:cs typeface="Calibri"/>
              </a:rPr>
              <a:t>Ростовск</a:t>
            </a:r>
            <a:r>
              <a:rPr sz="800" spc="-10" smtClean="0">
                <a:solidFill>
                  <a:srgbClr val="FFFFFF"/>
                </a:solidFill>
                <a:latin typeface="Calibri"/>
                <a:cs typeface="Calibri"/>
              </a:rPr>
              <a:t>ой</a:t>
            </a:r>
            <a:r>
              <a:rPr sz="800" spc="500" smtClean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области</a:t>
            </a:r>
            <a:endParaRPr sz="800" dirty="0">
              <a:latin typeface="Calibri"/>
              <a:cs typeface="Calibri"/>
            </a:endParaRPr>
          </a:p>
        </p:txBody>
      </p:sp>
      <p:grpSp>
        <p:nvGrpSpPr>
          <p:cNvPr id="6" name="Группа 103">
            <a:extLst>
              <a:ext uri="{FF2B5EF4-FFF2-40B4-BE49-F238E27FC236}">
                <a16:creationId xmlns:a16="http://schemas.microsoft.com/office/drawing/2014/main" xmlns="" id="{8A09EA03-27DE-E8C5-F944-F6332F890821}"/>
              </a:ext>
            </a:extLst>
          </p:cNvPr>
          <p:cNvGrpSpPr/>
          <p:nvPr/>
        </p:nvGrpSpPr>
        <p:grpSpPr>
          <a:xfrm>
            <a:off x="512394" y="489204"/>
            <a:ext cx="2518182" cy="983928"/>
            <a:chOff x="512394" y="489204"/>
            <a:chExt cx="2518182" cy="983928"/>
          </a:xfrm>
        </p:grpSpPr>
        <p:pic>
          <p:nvPicPr>
            <p:cNvPr id="49" name="object 49">
              <a:extLst>
                <a:ext uri="{FF2B5EF4-FFF2-40B4-BE49-F238E27FC236}">
                  <a16:creationId xmlns:a16="http://schemas.microsoft.com/office/drawing/2014/main" xmlns="" id="{363494E7-4AAD-D4F3-FBE6-3A7C33186A66}"/>
                </a:ext>
              </a:extLst>
            </p:cNvPr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12394" y="489204"/>
              <a:ext cx="839343" cy="957113"/>
            </a:xfrm>
            <a:prstGeom prst="rect">
              <a:avLst/>
            </a:prstGeom>
          </p:spPr>
        </p:pic>
        <p:sp>
          <p:nvSpPr>
            <p:cNvPr id="50" name="object 50">
              <a:extLst>
                <a:ext uri="{FF2B5EF4-FFF2-40B4-BE49-F238E27FC236}">
                  <a16:creationId xmlns:a16="http://schemas.microsoft.com/office/drawing/2014/main" xmlns="" id="{B700982A-16F1-372E-1E45-130EFD777949}"/>
                </a:ext>
              </a:extLst>
            </p:cNvPr>
            <p:cNvSpPr/>
            <p:nvPr/>
          </p:nvSpPr>
          <p:spPr>
            <a:xfrm>
              <a:off x="1577060" y="814692"/>
              <a:ext cx="295275" cy="185420"/>
            </a:xfrm>
            <a:custGeom>
              <a:avLst/>
              <a:gdLst/>
              <a:ahLst/>
              <a:cxnLst/>
              <a:rect l="l" t="t" r="r" b="b"/>
              <a:pathLst>
                <a:path w="295275" h="185419">
                  <a:moveTo>
                    <a:pt x="149402" y="132080"/>
                  </a:moveTo>
                  <a:lnTo>
                    <a:pt x="126225" y="132080"/>
                  </a:lnTo>
                  <a:lnTo>
                    <a:pt x="126225" y="0"/>
                  </a:lnTo>
                  <a:lnTo>
                    <a:pt x="104965" y="0"/>
                  </a:lnTo>
                  <a:lnTo>
                    <a:pt x="104965" y="132080"/>
                  </a:lnTo>
                  <a:lnTo>
                    <a:pt x="21259" y="132080"/>
                  </a:lnTo>
                  <a:lnTo>
                    <a:pt x="21259" y="0"/>
                  </a:lnTo>
                  <a:lnTo>
                    <a:pt x="0" y="0"/>
                  </a:lnTo>
                  <a:lnTo>
                    <a:pt x="0" y="132080"/>
                  </a:lnTo>
                  <a:lnTo>
                    <a:pt x="0" y="151130"/>
                  </a:lnTo>
                  <a:lnTo>
                    <a:pt x="129438" y="151130"/>
                  </a:lnTo>
                  <a:lnTo>
                    <a:pt x="129438" y="185420"/>
                  </a:lnTo>
                  <a:lnTo>
                    <a:pt x="149402" y="185420"/>
                  </a:lnTo>
                  <a:lnTo>
                    <a:pt x="149402" y="151130"/>
                  </a:lnTo>
                  <a:lnTo>
                    <a:pt x="149402" y="132080"/>
                  </a:lnTo>
                  <a:close/>
                </a:path>
                <a:path w="295275" h="185419">
                  <a:moveTo>
                    <a:pt x="295008" y="132080"/>
                  </a:moveTo>
                  <a:lnTo>
                    <a:pt x="207429" y="132080"/>
                  </a:lnTo>
                  <a:lnTo>
                    <a:pt x="207429" y="83820"/>
                  </a:lnTo>
                  <a:lnTo>
                    <a:pt x="282778" y="83820"/>
                  </a:lnTo>
                  <a:lnTo>
                    <a:pt x="282778" y="64770"/>
                  </a:lnTo>
                  <a:lnTo>
                    <a:pt x="207429" y="64770"/>
                  </a:lnTo>
                  <a:lnTo>
                    <a:pt x="207429" y="19050"/>
                  </a:lnTo>
                  <a:lnTo>
                    <a:pt x="291998" y="19050"/>
                  </a:lnTo>
                  <a:lnTo>
                    <a:pt x="291998" y="0"/>
                  </a:lnTo>
                  <a:lnTo>
                    <a:pt x="185966" y="0"/>
                  </a:lnTo>
                  <a:lnTo>
                    <a:pt x="185966" y="19050"/>
                  </a:lnTo>
                  <a:lnTo>
                    <a:pt x="185966" y="64770"/>
                  </a:lnTo>
                  <a:lnTo>
                    <a:pt x="185966" y="83820"/>
                  </a:lnTo>
                  <a:lnTo>
                    <a:pt x="185966" y="132080"/>
                  </a:lnTo>
                  <a:lnTo>
                    <a:pt x="185966" y="151130"/>
                  </a:lnTo>
                  <a:lnTo>
                    <a:pt x="295008" y="151130"/>
                  </a:lnTo>
                  <a:lnTo>
                    <a:pt x="295008" y="13208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grpSp>
          <p:nvGrpSpPr>
            <p:cNvPr id="7" name="object 51">
              <a:extLst>
                <a:ext uri="{FF2B5EF4-FFF2-40B4-BE49-F238E27FC236}">
                  <a16:creationId xmlns:a16="http://schemas.microsoft.com/office/drawing/2014/main" xmlns="" id="{E2674EE4-5FA7-1AB1-97D6-9FD8933C0F35}"/>
                </a:ext>
              </a:extLst>
            </p:cNvPr>
            <p:cNvGrpSpPr/>
            <p:nvPr/>
          </p:nvGrpSpPr>
          <p:grpSpPr>
            <a:xfrm>
              <a:off x="1917867" y="814804"/>
              <a:ext cx="447675" cy="151130"/>
              <a:chOff x="1917867" y="814804"/>
              <a:chExt cx="447675" cy="151130"/>
            </a:xfrm>
          </p:grpSpPr>
          <p:sp>
            <p:nvSpPr>
              <p:cNvPr id="52" name="object 52">
                <a:extLst>
                  <a:ext uri="{FF2B5EF4-FFF2-40B4-BE49-F238E27FC236}">
                    <a16:creationId xmlns:a16="http://schemas.microsoft.com/office/drawing/2014/main" xmlns="" id="{C512C997-4E9B-B301-6DCD-DD4626CB1B51}"/>
                  </a:ext>
                </a:extLst>
              </p:cNvPr>
              <p:cNvSpPr/>
              <p:nvPr/>
            </p:nvSpPr>
            <p:spPr>
              <a:xfrm>
                <a:off x="1917865" y="814806"/>
                <a:ext cx="290830" cy="151130"/>
              </a:xfrm>
              <a:custGeom>
                <a:avLst/>
                <a:gdLst/>
                <a:ahLst/>
                <a:cxnLst/>
                <a:rect l="l" t="t" r="r" b="b"/>
                <a:pathLst>
                  <a:path w="290830" h="151130">
                    <a:moveTo>
                      <a:pt x="129222" y="381"/>
                    </a:moveTo>
                    <a:lnTo>
                      <a:pt x="107759" y="381"/>
                    </a:lnTo>
                    <a:lnTo>
                      <a:pt x="107759" y="65151"/>
                    </a:lnTo>
                    <a:lnTo>
                      <a:pt x="21463" y="65151"/>
                    </a:lnTo>
                    <a:lnTo>
                      <a:pt x="21463" y="381"/>
                    </a:lnTo>
                    <a:lnTo>
                      <a:pt x="0" y="381"/>
                    </a:lnTo>
                    <a:lnTo>
                      <a:pt x="0" y="65151"/>
                    </a:lnTo>
                    <a:lnTo>
                      <a:pt x="0" y="84201"/>
                    </a:lnTo>
                    <a:lnTo>
                      <a:pt x="0" y="150241"/>
                    </a:lnTo>
                    <a:lnTo>
                      <a:pt x="21463" y="150241"/>
                    </a:lnTo>
                    <a:lnTo>
                      <a:pt x="21463" y="84201"/>
                    </a:lnTo>
                    <a:lnTo>
                      <a:pt x="107759" y="84201"/>
                    </a:lnTo>
                    <a:lnTo>
                      <a:pt x="107759" y="150241"/>
                    </a:lnTo>
                    <a:lnTo>
                      <a:pt x="129222" y="150241"/>
                    </a:lnTo>
                    <a:lnTo>
                      <a:pt x="129222" y="84201"/>
                    </a:lnTo>
                    <a:lnTo>
                      <a:pt x="129222" y="65151"/>
                    </a:lnTo>
                    <a:lnTo>
                      <a:pt x="129222" y="381"/>
                    </a:lnTo>
                    <a:close/>
                  </a:path>
                  <a:path w="290830" h="151130">
                    <a:moveTo>
                      <a:pt x="290398" y="0"/>
                    </a:moveTo>
                    <a:lnTo>
                      <a:pt x="166535" y="0"/>
                    </a:lnTo>
                    <a:lnTo>
                      <a:pt x="166535" y="19050"/>
                    </a:lnTo>
                    <a:lnTo>
                      <a:pt x="217843" y="19050"/>
                    </a:lnTo>
                    <a:lnTo>
                      <a:pt x="217843" y="151130"/>
                    </a:lnTo>
                    <a:lnTo>
                      <a:pt x="238874" y="151130"/>
                    </a:lnTo>
                    <a:lnTo>
                      <a:pt x="238874" y="19050"/>
                    </a:lnTo>
                    <a:lnTo>
                      <a:pt x="290398" y="19050"/>
                    </a:lnTo>
                    <a:lnTo>
                      <a:pt x="290398" y="0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53" name="object 53">
                <a:extLst>
                  <a:ext uri="{FF2B5EF4-FFF2-40B4-BE49-F238E27FC236}">
                    <a16:creationId xmlns:a16="http://schemas.microsoft.com/office/drawing/2014/main" xmlns="" id="{8DB0EFEE-76E2-93B2-D02A-5AF715AF8904}"/>
                  </a:ext>
                </a:extLst>
              </p:cNvPr>
              <p:cNvPicPr/>
              <p:nvPr/>
            </p:nvPicPr>
            <p:blipFill>
              <a:blip r:embed="rId9" cstate="print"/>
              <a:stretch>
                <a:fillRect/>
              </a:stretch>
            </p:blipFill>
            <p:spPr>
              <a:xfrm>
                <a:off x="2244123" y="815176"/>
                <a:ext cx="121272" cy="150266"/>
              </a:xfrm>
              <a:prstGeom prst="rect">
                <a:avLst/>
              </a:prstGeom>
            </p:spPr>
          </p:pic>
        </p:grpSp>
        <p:pic>
          <p:nvPicPr>
            <p:cNvPr id="54" name="object 54">
              <a:extLst>
                <a:ext uri="{FF2B5EF4-FFF2-40B4-BE49-F238E27FC236}">
                  <a16:creationId xmlns:a16="http://schemas.microsoft.com/office/drawing/2014/main" xmlns="" id="{D73B6862-ECE5-264B-AFCF-D3B50413E1B8}"/>
                </a:ext>
              </a:extLst>
            </p:cNvPr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556735" y="1049816"/>
              <a:ext cx="159702" cy="153695"/>
            </a:xfrm>
            <a:prstGeom prst="rect">
              <a:avLst/>
            </a:prstGeom>
          </p:spPr>
        </p:pic>
        <p:grpSp>
          <p:nvGrpSpPr>
            <p:cNvPr id="9" name="object 55">
              <a:extLst>
                <a:ext uri="{FF2B5EF4-FFF2-40B4-BE49-F238E27FC236}">
                  <a16:creationId xmlns:a16="http://schemas.microsoft.com/office/drawing/2014/main" xmlns="" id="{856BFF53-A12F-894B-0D77-34EC527D1F03}"/>
                </a:ext>
              </a:extLst>
            </p:cNvPr>
            <p:cNvGrpSpPr/>
            <p:nvPr/>
          </p:nvGrpSpPr>
          <p:grpSpPr>
            <a:xfrm>
              <a:off x="1763029" y="1051038"/>
              <a:ext cx="677545" cy="183515"/>
              <a:chOff x="1763029" y="1051038"/>
              <a:chExt cx="677545" cy="183515"/>
            </a:xfrm>
          </p:grpSpPr>
          <p:pic>
            <p:nvPicPr>
              <p:cNvPr id="56" name="object 56">
                <a:extLst>
                  <a:ext uri="{FF2B5EF4-FFF2-40B4-BE49-F238E27FC236}">
                    <a16:creationId xmlns:a16="http://schemas.microsoft.com/office/drawing/2014/main" xmlns="" id="{FD3FED06-92B2-882A-69A3-D52727BE5EB7}"/>
                  </a:ext>
                </a:extLst>
              </p:cNvPr>
              <p:cNvPicPr/>
              <p:nvPr/>
            </p:nvPicPr>
            <p:blipFill>
              <a:blip r:embed="rId11" cstate="print"/>
              <a:stretch>
                <a:fillRect/>
              </a:stretch>
            </p:blipFill>
            <p:spPr>
              <a:xfrm>
                <a:off x="1763029" y="1051534"/>
                <a:ext cx="122783" cy="150253"/>
              </a:xfrm>
              <a:prstGeom prst="rect">
                <a:avLst/>
              </a:prstGeom>
            </p:spPr>
          </p:pic>
          <p:sp>
            <p:nvSpPr>
              <p:cNvPr id="57" name="object 57">
                <a:extLst>
                  <a:ext uri="{FF2B5EF4-FFF2-40B4-BE49-F238E27FC236}">
                    <a16:creationId xmlns:a16="http://schemas.microsoft.com/office/drawing/2014/main" xmlns="" id="{E0D86920-BB7E-DC30-E295-2591059B787C}"/>
                  </a:ext>
                </a:extLst>
              </p:cNvPr>
              <p:cNvSpPr/>
              <p:nvPr/>
            </p:nvSpPr>
            <p:spPr>
              <a:xfrm>
                <a:off x="1917865" y="1051038"/>
                <a:ext cx="522605" cy="183515"/>
              </a:xfrm>
              <a:custGeom>
                <a:avLst/>
                <a:gdLst/>
                <a:ahLst/>
                <a:cxnLst/>
                <a:rect l="l" t="t" r="r" b="b"/>
                <a:pathLst>
                  <a:path w="522605" h="183515">
                    <a:moveTo>
                      <a:pt x="104749" y="495"/>
                    </a:moveTo>
                    <a:lnTo>
                      <a:pt x="83718" y="495"/>
                    </a:lnTo>
                    <a:lnTo>
                      <a:pt x="83718" y="132080"/>
                    </a:lnTo>
                    <a:lnTo>
                      <a:pt x="104749" y="132080"/>
                    </a:lnTo>
                    <a:lnTo>
                      <a:pt x="104749" y="495"/>
                    </a:lnTo>
                    <a:close/>
                  </a:path>
                  <a:path w="522605" h="183515">
                    <a:moveTo>
                      <a:pt x="210794" y="132575"/>
                    </a:moveTo>
                    <a:lnTo>
                      <a:pt x="188252" y="132575"/>
                    </a:lnTo>
                    <a:lnTo>
                      <a:pt x="188252" y="495"/>
                    </a:lnTo>
                    <a:lnTo>
                      <a:pt x="167220" y="495"/>
                    </a:lnTo>
                    <a:lnTo>
                      <a:pt x="167220" y="132575"/>
                    </a:lnTo>
                    <a:lnTo>
                      <a:pt x="166789" y="132575"/>
                    </a:lnTo>
                    <a:lnTo>
                      <a:pt x="21247" y="132575"/>
                    </a:lnTo>
                    <a:lnTo>
                      <a:pt x="21247" y="495"/>
                    </a:lnTo>
                    <a:lnTo>
                      <a:pt x="0" y="495"/>
                    </a:lnTo>
                    <a:lnTo>
                      <a:pt x="0" y="132575"/>
                    </a:lnTo>
                    <a:lnTo>
                      <a:pt x="0" y="150355"/>
                    </a:lnTo>
                    <a:lnTo>
                      <a:pt x="166789" y="150355"/>
                    </a:lnTo>
                    <a:lnTo>
                      <a:pt x="188252" y="150355"/>
                    </a:lnTo>
                    <a:lnTo>
                      <a:pt x="191046" y="150355"/>
                    </a:lnTo>
                    <a:lnTo>
                      <a:pt x="191046" y="183375"/>
                    </a:lnTo>
                    <a:lnTo>
                      <a:pt x="210794" y="183375"/>
                    </a:lnTo>
                    <a:lnTo>
                      <a:pt x="210794" y="150355"/>
                    </a:lnTo>
                    <a:lnTo>
                      <a:pt x="210794" y="132575"/>
                    </a:lnTo>
                    <a:close/>
                  </a:path>
                  <a:path w="522605" h="183515">
                    <a:moveTo>
                      <a:pt x="352691" y="132080"/>
                    </a:moveTo>
                    <a:lnTo>
                      <a:pt x="265112" y="132080"/>
                    </a:lnTo>
                    <a:lnTo>
                      <a:pt x="265112" y="83820"/>
                    </a:lnTo>
                    <a:lnTo>
                      <a:pt x="340461" y="83820"/>
                    </a:lnTo>
                    <a:lnTo>
                      <a:pt x="340461" y="64770"/>
                    </a:lnTo>
                    <a:lnTo>
                      <a:pt x="265112" y="64770"/>
                    </a:lnTo>
                    <a:lnTo>
                      <a:pt x="265112" y="19050"/>
                    </a:lnTo>
                    <a:lnTo>
                      <a:pt x="349681" y="19050"/>
                    </a:lnTo>
                    <a:lnTo>
                      <a:pt x="349681" y="0"/>
                    </a:lnTo>
                    <a:lnTo>
                      <a:pt x="243649" y="0"/>
                    </a:lnTo>
                    <a:lnTo>
                      <a:pt x="243649" y="19050"/>
                    </a:lnTo>
                    <a:lnTo>
                      <a:pt x="243649" y="64770"/>
                    </a:lnTo>
                    <a:lnTo>
                      <a:pt x="243649" y="83820"/>
                    </a:lnTo>
                    <a:lnTo>
                      <a:pt x="243649" y="132080"/>
                    </a:lnTo>
                    <a:lnTo>
                      <a:pt x="243649" y="151130"/>
                    </a:lnTo>
                    <a:lnTo>
                      <a:pt x="352691" y="151130"/>
                    </a:lnTo>
                    <a:lnTo>
                      <a:pt x="352691" y="132080"/>
                    </a:lnTo>
                    <a:close/>
                  </a:path>
                  <a:path w="522605" h="183515">
                    <a:moveTo>
                      <a:pt x="522490" y="495"/>
                    </a:moveTo>
                    <a:lnTo>
                      <a:pt x="501027" y="495"/>
                    </a:lnTo>
                    <a:lnTo>
                      <a:pt x="501027" y="65265"/>
                    </a:lnTo>
                    <a:lnTo>
                      <a:pt x="414731" y="65265"/>
                    </a:lnTo>
                    <a:lnTo>
                      <a:pt x="414731" y="495"/>
                    </a:lnTo>
                    <a:lnTo>
                      <a:pt x="393268" y="495"/>
                    </a:lnTo>
                    <a:lnTo>
                      <a:pt x="393268" y="65265"/>
                    </a:lnTo>
                    <a:lnTo>
                      <a:pt x="393268" y="84315"/>
                    </a:lnTo>
                    <a:lnTo>
                      <a:pt x="393268" y="150355"/>
                    </a:lnTo>
                    <a:lnTo>
                      <a:pt x="414731" y="150355"/>
                    </a:lnTo>
                    <a:lnTo>
                      <a:pt x="414731" y="84315"/>
                    </a:lnTo>
                    <a:lnTo>
                      <a:pt x="501027" y="84315"/>
                    </a:lnTo>
                    <a:lnTo>
                      <a:pt x="501027" y="150355"/>
                    </a:lnTo>
                    <a:lnTo>
                      <a:pt x="522490" y="150355"/>
                    </a:lnTo>
                    <a:lnTo>
                      <a:pt x="522490" y="84315"/>
                    </a:lnTo>
                    <a:lnTo>
                      <a:pt x="522490" y="65265"/>
                    </a:lnTo>
                    <a:lnTo>
                      <a:pt x="522490" y="495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grpSp>
          <p:nvGrpSpPr>
            <p:cNvPr id="10" name="object 58">
              <a:extLst>
                <a:ext uri="{FF2B5EF4-FFF2-40B4-BE49-F238E27FC236}">
                  <a16:creationId xmlns:a16="http://schemas.microsoft.com/office/drawing/2014/main" xmlns="" id="{E0DBCB07-35F8-DA5C-E412-BC6E38383540}"/>
                </a:ext>
              </a:extLst>
            </p:cNvPr>
            <p:cNvGrpSpPr/>
            <p:nvPr/>
          </p:nvGrpSpPr>
          <p:grpSpPr>
            <a:xfrm>
              <a:off x="2489099" y="1051534"/>
              <a:ext cx="291465" cy="150495"/>
              <a:chOff x="2489099" y="1051534"/>
              <a:chExt cx="291465" cy="150495"/>
            </a:xfrm>
          </p:grpSpPr>
          <p:pic>
            <p:nvPicPr>
              <p:cNvPr id="59" name="object 59">
                <a:extLst>
                  <a:ext uri="{FF2B5EF4-FFF2-40B4-BE49-F238E27FC236}">
                    <a16:creationId xmlns:a16="http://schemas.microsoft.com/office/drawing/2014/main" xmlns="" id="{4C389E7C-4176-FA87-1232-C51EFDB51977}"/>
                  </a:ext>
                </a:extLst>
              </p:cNvPr>
              <p:cNvPicPr/>
              <p:nvPr/>
            </p:nvPicPr>
            <p:blipFill>
              <a:blip r:embed="rId12" cstate="print"/>
              <a:stretch>
                <a:fillRect/>
              </a:stretch>
            </p:blipFill>
            <p:spPr>
              <a:xfrm>
                <a:off x="2489099" y="1051534"/>
                <a:ext cx="129870" cy="150253"/>
              </a:xfrm>
              <a:prstGeom prst="rect">
                <a:avLst/>
              </a:prstGeom>
            </p:spPr>
          </p:pic>
          <p:pic>
            <p:nvPicPr>
              <p:cNvPr id="60" name="object 60">
                <a:extLst>
                  <a:ext uri="{FF2B5EF4-FFF2-40B4-BE49-F238E27FC236}">
                    <a16:creationId xmlns:a16="http://schemas.microsoft.com/office/drawing/2014/main" xmlns="" id="{03A5592D-8A94-6C3C-405D-41873A40CE2A}"/>
                  </a:ext>
                </a:extLst>
              </p:cNvPr>
              <p:cNvPicPr/>
              <p:nvPr/>
            </p:nvPicPr>
            <p:blipFill>
              <a:blip r:embed="rId13" cstate="print"/>
              <a:stretch>
                <a:fillRect/>
              </a:stretch>
            </p:blipFill>
            <p:spPr>
              <a:xfrm>
                <a:off x="2659128" y="1051534"/>
                <a:ext cx="121069" cy="150253"/>
              </a:xfrm>
              <a:prstGeom prst="rect">
                <a:avLst/>
              </a:prstGeom>
            </p:spPr>
          </p:pic>
        </p:grpSp>
        <p:grpSp>
          <p:nvGrpSpPr>
            <p:cNvPr id="11" name="object 61">
              <a:extLst>
                <a:ext uri="{FF2B5EF4-FFF2-40B4-BE49-F238E27FC236}">
                  <a16:creationId xmlns:a16="http://schemas.microsoft.com/office/drawing/2014/main" xmlns="" id="{911A5BA6-58D1-80E5-A44E-62917DE6DFF0}"/>
                </a:ext>
              </a:extLst>
            </p:cNvPr>
            <p:cNvGrpSpPr/>
            <p:nvPr/>
          </p:nvGrpSpPr>
          <p:grpSpPr>
            <a:xfrm>
              <a:off x="1556741" y="1284537"/>
              <a:ext cx="1473835" cy="188595"/>
              <a:chOff x="1556741" y="1284537"/>
              <a:chExt cx="1473835" cy="188595"/>
            </a:xfrm>
          </p:grpSpPr>
          <p:pic>
            <p:nvPicPr>
              <p:cNvPr id="62" name="object 62">
                <a:extLst>
                  <a:ext uri="{FF2B5EF4-FFF2-40B4-BE49-F238E27FC236}">
                    <a16:creationId xmlns:a16="http://schemas.microsoft.com/office/drawing/2014/main" xmlns="" id="{51C43BE1-1980-92A5-0189-CD5C633719AC}"/>
                  </a:ext>
                </a:extLst>
              </p:cNvPr>
              <p:cNvPicPr/>
              <p:nvPr/>
            </p:nvPicPr>
            <p:blipFill>
              <a:blip r:embed="rId14" cstate="print"/>
              <a:stretch>
                <a:fillRect/>
              </a:stretch>
            </p:blipFill>
            <p:spPr>
              <a:xfrm>
                <a:off x="1556741" y="1291915"/>
                <a:ext cx="143383" cy="155409"/>
              </a:xfrm>
              <a:prstGeom prst="rect">
                <a:avLst/>
              </a:prstGeom>
            </p:spPr>
          </p:pic>
          <p:pic>
            <p:nvPicPr>
              <p:cNvPr id="63" name="object 63">
                <a:extLst>
                  <a:ext uri="{FF2B5EF4-FFF2-40B4-BE49-F238E27FC236}">
                    <a16:creationId xmlns:a16="http://schemas.microsoft.com/office/drawing/2014/main" xmlns="" id="{F056E6A9-CB14-0749-ACA4-13831BE068C3}"/>
                  </a:ext>
                </a:extLst>
              </p:cNvPr>
              <p:cNvPicPr/>
              <p:nvPr/>
            </p:nvPicPr>
            <p:blipFill>
              <a:blip r:embed="rId15" cstate="print"/>
              <a:stretch>
                <a:fillRect/>
              </a:stretch>
            </p:blipFill>
            <p:spPr>
              <a:xfrm>
                <a:off x="1725970" y="1291908"/>
                <a:ext cx="164426" cy="155409"/>
              </a:xfrm>
              <a:prstGeom prst="rect">
                <a:avLst/>
              </a:prstGeom>
            </p:spPr>
          </p:pic>
          <p:pic>
            <p:nvPicPr>
              <p:cNvPr id="64" name="object 64">
                <a:extLst>
                  <a:ext uri="{FF2B5EF4-FFF2-40B4-BE49-F238E27FC236}">
                    <a16:creationId xmlns:a16="http://schemas.microsoft.com/office/drawing/2014/main" xmlns="" id="{62A35826-B8E1-DF7A-0456-BDDE7E7ACF48}"/>
                  </a:ext>
                </a:extLst>
              </p:cNvPr>
              <p:cNvPicPr/>
              <p:nvPr/>
            </p:nvPicPr>
            <p:blipFill>
              <a:blip r:embed="rId16" cstate="print"/>
              <a:stretch>
                <a:fillRect/>
              </a:stretch>
            </p:blipFill>
            <p:spPr>
              <a:xfrm>
                <a:off x="1917862" y="1284537"/>
                <a:ext cx="360368" cy="188053"/>
              </a:xfrm>
              <a:prstGeom prst="rect">
                <a:avLst/>
              </a:prstGeom>
            </p:spPr>
          </p:pic>
          <p:pic>
            <p:nvPicPr>
              <p:cNvPr id="65" name="object 65">
                <a:extLst>
                  <a:ext uri="{FF2B5EF4-FFF2-40B4-BE49-F238E27FC236}">
                    <a16:creationId xmlns:a16="http://schemas.microsoft.com/office/drawing/2014/main" xmlns="" id="{B1F78447-3904-4D47-CE08-20949A799086}"/>
                  </a:ext>
                </a:extLst>
              </p:cNvPr>
              <p:cNvPicPr/>
              <p:nvPr/>
            </p:nvPicPr>
            <p:blipFill>
              <a:blip r:embed="rId17" cstate="print"/>
              <a:stretch>
                <a:fillRect/>
              </a:stretch>
            </p:blipFill>
            <p:spPr>
              <a:xfrm>
                <a:off x="2300183" y="1291908"/>
                <a:ext cx="164426" cy="155409"/>
              </a:xfrm>
              <a:prstGeom prst="rect">
                <a:avLst/>
              </a:prstGeom>
            </p:spPr>
          </p:pic>
          <p:sp>
            <p:nvSpPr>
              <p:cNvPr id="66" name="object 66">
                <a:extLst>
                  <a:ext uri="{FF2B5EF4-FFF2-40B4-BE49-F238E27FC236}">
                    <a16:creationId xmlns:a16="http://schemas.microsoft.com/office/drawing/2014/main" xmlns="" id="{E535DCEB-9387-BBEB-BEAF-06842EC93674}"/>
                  </a:ext>
                </a:extLst>
              </p:cNvPr>
              <p:cNvSpPr/>
              <p:nvPr/>
            </p:nvSpPr>
            <p:spPr>
              <a:xfrm>
                <a:off x="2494216" y="1290980"/>
                <a:ext cx="138430" cy="149860"/>
              </a:xfrm>
              <a:custGeom>
                <a:avLst/>
                <a:gdLst/>
                <a:ahLst/>
                <a:cxnLst/>
                <a:rect l="l" t="t" r="r" b="b"/>
                <a:pathLst>
                  <a:path w="138430" h="149859">
                    <a:moveTo>
                      <a:pt x="137807" y="0"/>
                    </a:moveTo>
                    <a:lnTo>
                      <a:pt x="103035" y="0"/>
                    </a:lnTo>
                    <a:lnTo>
                      <a:pt x="103035" y="59690"/>
                    </a:lnTo>
                    <a:lnTo>
                      <a:pt x="34772" y="59690"/>
                    </a:lnTo>
                    <a:lnTo>
                      <a:pt x="34772" y="0"/>
                    </a:lnTo>
                    <a:lnTo>
                      <a:pt x="0" y="0"/>
                    </a:lnTo>
                    <a:lnTo>
                      <a:pt x="0" y="59690"/>
                    </a:lnTo>
                    <a:lnTo>
                      <a:pt x="0" y="88900"/>
                    </a:lnTo>
                    <a:lnTo>
                      <a:pt x="0" y="149860"/>
                    </a:lnTo>
                    <a:lnTo>
                      <a:pt x="34772" y="149860"/>
                    </a:lnTo>
                    <a:lnTo>
                      <a:pt x="34772" y="88900"/>
                    </a:lnTo>
                    <a:lnTo>
                      <a:pt x="103035" y="88900"/>
                    </a:lnTo>
                    <a:lnTo>
                      <a:pt x="103035" y="149860"/>
                    </a:lnTo>
                    <a:lnTo>
                      <a:pt x="137807" y="149860"/>
                    </a:lnTo>
                    <a:lnTo>
                      <a:pt x="137807" y="88900"/>
                    </a:lnTo>
                    <a:lnTo>
                      <a:pt x="137807" y="59690"/>
                    </a:lnTo>
                    <a:lnTo>
                      <a:pt x="137807" y="0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67" name="object 67">
                <a:extLst>
                  <a:ext uri="{FF2B5EF4-FFF2-40B4-BE49-F238E27FC236}">
                    <a16:creationId xmlns:a16="http://schemas.microsoft.com/office/drawing/2014/main" xmlns="" id="{3BC548AB-841F-5C22-CD88-AD3B779F1A5A}"/>
                  </a:ext>
                </a:extLst>
              </p:cNvPr>
              <p:cNvPicPr/>
              <p:nvPr/>
            </p:nvPicPr>
            <p:blipFill>
              <a:blip r:embed="rId18" cstate="print"/>
              <a:stretch>
                <a:fillRect/>
              </a:stretch>
            </p:blipFill>
            <p:spPr>
              <a:xfrm>
                <a:off x="2661643" y="1290981"/>
                <a:ext cx="170433" cy="181381"/>
              </a:xfrm>
              <a:prstGeom prst="rect">
                <a:avLst/>
              </a:prstGeom>
            </p:spPr>
          </p:pic>
          <p:pic>
            <p:nvPicPr>
              <p:cNvPr id="68" name="object 68">
                <a:extLst>
                  <a:ext uri="{FF2B5EF4-FFF2-40B4-BE49-F238E27FC236}">
                    <a16:creationId xmlns:a16="http://schemas.microsoft.com/office/drawing/2014/main" xmlns="" id="{D8B0E3C9-9857-E41E-9197-9E74ED64DE48}"/>
                  </a:ext>
                </a:extLst>
              </p:cNvPr>
              <p:cNvPicPr/>
              <p:nvPr/>
            </p:nvPicPr>
            <p:blipFill>
              <a:blip r:embed="rId19" cstate="print"/>
              <a:stretch>
                <a:fillRect/>
              </a:stretch>
            </p:blipFill>
            <p:spPr>
              <a:xfrm>
                <a:off x="2861684" y="1290979"/>
                <a:ext cx="168503" cy="150253"/>
              </a:xfrm>
              <a:prstGeom prst="rect">
                <a:avLst/>
              </a:prstGeom>
            </p:spPr>
          </p:pic>
        </p:grpSp>
      </p:grpSp>
      <p:sp>
        <p:nvSpPr>
          <p:cNvPr id="3" name="Прямоугольник: скругленные углы 2">
            <a:extLst>
              <a:ext uri="{FF2B5EF4-FFF2-40B4-BE49-F238E27FC236}">
                <a16:creationId xmlns:a16="http://schemas.microsoft.com/office/drawing/2014/main" xmlns="" id="{2C9ECA98-8A1C-8ED0-D2A5-6AC16AC4EF91}"/>
              </a:ext>
            </a:extLst>
          </p:cNvPr>
          <p:cNvSpPr/>
          <p:nvPr/>
        </p:nvSpPr>
        <p:spPr>
          <a:xfrm>
            <a:off x="6140450" y="9593631"/>
            <a:ext cx="874963" cy="858469"/>
          </a:xfrm>
          <a:prstGeom prst="roundRect">
            <a:avLst>
              <a:gd name="adj" fmla="val 861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Овал 3">
            <a:extLst>
              <a:ext uri="{FF2B5EF4-FFF2-40B4-BE49-F238E27FC236}">
                <a16:creationId xmlns:a16="http://schemas.microsoft.com/office/drawing/2014/main" xmlns="" id="{D4CE132A-9208-32F1-BD98-5734B46FED0C}"/>
              </a:ext>
            </a:extLst>
          </p:cNvPr>
          <p:cNvSpPr/>
          <p:nvPr/>
        </p:nvSpPr>
        <p:spPr>
          <a:xfrm>
            <a:off x="6047742" y="7937500"/>
            <a:ext cx="815410" cy="81540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8" name="object 48">
            <a:extLst>
              <a:ext uri="{FF2B5EF4-FFF2-40B4-BE49-F238E27FC236}">
                <a16:creationId xmlns:a16="http://schemas.microsoft.com/office/drawing/2014/main" xmlns="" id="{6DDD7394-D961-31A1-F65E-1023624613A4}"/>
              </a:ext>
            </a:extLst>
          </p:cNvPr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6162091" y="8141804"/>
            <a:ext cx="601642" cy="516559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A2385F59-48D0-3993-26DA-CF6757651D0F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153042" y="9577102"/>
            <a:ext cx="862371" cy="862371"/>
          </a:xfrm>
          <a:prstGeom prst="rect">
            <a:avLst/>
          </a:prstGeom>
        </p:spPr>
      </p:pic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xmlns="" id="{A0EB2BAB-12EA-C019-1F86-9CABE0AA32F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946103775"/>
              </p:ext>
            </p:extLst>
          </p:nvPr>
        </p:nvGraphicFramePr>
        <p:xfrm>
          <a:off x="349250" y="1765300"/>
          <a:ext cx="6858000" cy="53185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42480">
                  <a:extLst>
                    <a:ext uri="{9D8B030D-6E8A-4147-A177-3AD203B41FA5}">
                      <a16:colId xmlns:a16="http://schemas.microsoft.com/office/drawing/2014/main" xmlns="" val="4074742491"/>
                    </a:ext>
                  </a:extLst>
                </a:gridCol>
                <a:gridCol w="4796320">
                  <a:extLst>
                    <a:ext uri="{9D8B030D-6E8A-4147-A177-3AD203B41FA5}">
                      <a16:colId xmlns:a16="http://schemas.microsoft.com/office/drawing/2014/main" xmlns="" val="3160443083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xmlns="" val="3299580881"/>
                    </a:ext>
                  </a:extLst>
                </a:gridCol>
              </a:tblGrid>
              <a:tr h="548640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+mn-lt"/>
                        </a:rPr>
                        <a:t>Дата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+mn-lt"/>
                        </a:rPr>
                        <a:t>Мероприятие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+mn-lt"/>
                        </a:rPr>
                        <a:t>Время</a:t>
                      </a:r>
                    </a:p>
                    <a:p>
                      <a:pPr algn="ctr"/>
                      <a:r>
                        <a:rPr lang="ru-RU" dirty="0">
                          <a:latin typeface="+mn-lt"/>
                        </a:rPr>
                        <a:t>начала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742324205"/>
                  </a:ext>
                </a:extLst>
              </a:tr>
              <a:tr h="350520">
                <a:tc>
                  <a:txBody>
                    <a:bodyPr/>
                    <a:lstStyle/>
                    <a:p>
                      <a:r>
                        <a:rPr lang="ru-RU" sz="1400" b="0" dirty="0" smtClean="0"/>
                        <a:t>10.09</a:t>
                      </a:r>
                      <a:endParaRPr lang="ru-RU" sz="1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aseline="0" dirty="0" smtClean="0"/>
                        <a:t>“</a:t>
                      </a:r>
                      <a:r>
                        <a:rPr lang="ru-RU" sz="1400" baseline="0" dirty="0" smtClean="0"/>
                        <a:t>Белая ладья</a:t>
                      </a:r>
                      <a:r>
                        <a:rPr lang="en-US" sz="1400" baseline="0" dirty="0" smtClean="0"/>
                        <a:t>”</a:t>
                      </a:r>
                      <a:r>
                        <a:rPr lang="ru-RU" sz="1400" baseline="0" dirty="0" smtClean="0"/>
                        <a:t> – шахматный турнир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10</a:t>
                      </a:r>
                      <a:r>
                        <a:rPr lang="en-US" sz="1400" dirty="0" smtClean="0"/>
                        <a:t>:00</a:t>
                      </a:r>
                      <a:endParaRPr lang="ru-RU" sz="1400" dirty="0"/>
                    </a:p>
                  </a:txBody>
                  <a:tcPr/>
                </a:tc>
              </a:tr>
              <a:tr h="533400">
                <a:tc>
                  <a:txBody>
                    <a:bodyPr/>
                    <a:lstStyle/>
                    <a:p>
                      <a:r>
                        <a:rPr lang="ru-RU" sz="1400" b="0" dirty="0" smtClean="0"/>
                        <a:t>11.09</a:t>
                      </a:r>
                      <a:endParaRPr lang="ru-RU" sz="1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 smtClean="0">
                          <a:latin typeface="+mn-lt"/>
                          <a:cs typeface="Calibri Light"/>
                        </a:rPr>
                        <a:t>Ко Дню программиста – </a:t>
                      </a:r>
                      <a:r>
                        <a:rPr lang="en-US" sz="1400" b="0" dirty="0" smtClean="0">
                          <a:latin typeface="+mn-lt"/>
                          <a:cs typeface="Calibri Light"/>
                        </a:rPr>
                        <a:t>“</a:t>
                      </a:r>
                      <a:r>
                        <a:rPr lang="ru-RU" sz="1400" b="0" dirty="0" smtClean="0">
                          <a:latin typeface="+mn-lt"/>
                          <a:cs typeface="Calibri Light"/>
                        </a:rPr>
                        <a:t>Наша платформа!</a:t>
                      </a:r>
                      <a:r>
                        <a:rPr lang="en-US" sz="1400" b="0" dirty="0" smtClean="0">
                          <a:latin typeface="+mn-lt"/>
                          <a:cs typeface="Calibri Light"/>
                        </a:rPr>
                        <a:t>”</a:t>
                      </a:r>
                      <a:r>
                        <a:rPr lang="ru-RU" sz="1400" b="0" dirty="0" smtClean="0">
                          <a:latin typeface="+mn-lt"/>
                          <a:cs typeface="Calibri Light"/>
                        </a:rPr>
                        <a:t> - консультация по подключению и использованию </a:t>
                      </a:r>
                      <a:r>
                        <a:rPr lang="ru-RU" sz="1400" b="0" dirty="0" err="1" smtClean="0">
                          <a:latin typeface="+mn-lt"/>
                          <a:cs typeface="Calibri Light"/>
                        </a:rPr>
                        <a:t>мессенджера</a:t>
                      </a:r>
                      <a:r>
                        <a:rPr lang="ru-RU" sz="1400" b="0" dirty="0" smtClean="0">
                          <a:latin typeface="+mn-lt"/>
                          <a:cs typeface="Calibri Light"/>
                        </a:rPr>
                        <a:t> </a:t>
                      </a:r>
                      <a:r>
                        <a:rPr lang="en-US" sz="1400" b="0" dirty="0" smtClean="0">
                          <a:latin typeface="+mn-lt"/>
                          <a:cs typeface="Calibri Light"/>
                        </a:rPr>
                        <a:t>MAX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11</a:t>
                      </a:r>
                      <a:r>
                        <a:rPr lang="en-US" sz="1400" dirty="0" smtClean="0"/>
                        <a:t>:</a:t>
                      </a:r>
                      <a:r>
                        <a:rPr lang="ru-RU" sz="1400" dirty="0" smtClean="0"/>
                        <a:t>00</a:t>
                      </a:r>
                    </a:p>
                    <a:p>
                      <a:endParaRPr lang="ru-RU" sz="1400" dirty="0"/>
                    </a:p>
                  </a:txBody>
                  <a:tcPr/>
                </a:tc>
              </a:tr>
              <a:tr h="304800">
                <a:tc>
                  <a:txBody>
                    <a:bodyPr/>
                    <a:lstStyle/>
                    <a:p>
                      <a:r>
                        <a:rPr lang="ru-RU" sz="1400" b="0" dirty="0" smtClean="0"/>
                        <a:t>1</a:t>
                      </a:r>
                      <a:r>
                        <a:rPr lang="en-US" sz="1400" b="0" dirty="0" smtClean="0"/>
                        <a:t>4</a:t>
                      </a:r>
                      <a:r>
                        <a:rPr lang="ru-RU" sz="1400" b="0" dirty="0" smtClean="0"/>
                        <a:t>.0</a:t>
                      </a:r>
                      <a:r>
                        <a:rPr lang="en-US" sz="1400" b="0" dirty="0" smtClean="0"/>
                        <a:t>9</a:t>
                      </a:r>
                      <a:endParaRPr lang="ru-RU" sz="1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“</a:t>
                      </a:r>
                      <a:r>
                        <a:rPr lang="ru-RU" sz="1400" dirty="0" smtClean="0"/>
                        <a:t>Танки</a:t>
                      </a:r>
                      <a:r>
                        <a:rPr lang="ru-RU" sz="1400" baseline="0" dirty="0" smtClean="0"/>
                        <a:t> наши быстры!</a:t>
                      </a:r>
                      <a:r>
                        <a:rPr lang="en-US" sz="1400" dirty="0" smtClean="0"/>
                        <a:t>”</a:t>
                      </a:r>
                      <a:r>
                        <a:rPr lang="ru-RU" sz="1400" dirty="0" smtClean="0"/>
                        <a:t> – мероприятие ко Дню танкиста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10</a:t>
                      </a:r>
                      <a:r>
                        <a:rPr lang="en-US" sz="1400" dirty="0" smtClean="0"/>
                        <a:t>:</a:t>
                      </a:r>
                      <a:r>
                        <a:rPr lang="ru-RU" sz="1400" dirty="0" smtClean="0"/>
                        <a:t>00</a:t>
                      </a:r>
                      <a:endParaRPr lang="ru-RU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685952597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r>
                        <a:rPr lang="ru-RU" sz="1400" b="0" dirty="0" smtClean="0"/>
                        <a:t>22.09</a:t>
                      </a:r>
                      <a:endParaRPr lang="ru-RU" sz="1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Консультация по правовым вопросам в компетенции СФР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10</a:t>
                      </a:r>
                      <a:r>
                        <a:rPr lang="en-US" sz="1400" dirty="0" smtClean="0"/>
                        <a:t>:</a:t>
                      </a:r>
                      <a:r>
                        <a:rPr lang="ru-RU" sz="1400" dirty="0" smtClean="0"/>
                        <a:t>00</a:t>
                      </a:r>
                      <a:endParaRPr lang="ru-RU" sz="1400" b="1" dirty="0"/>
                    </a:p>
                  </a:txBody>
                  <a:tcPr/>
                </a:tc>
              </a:tr>
              <a:tr h="487516">
                <a:tc>
                  <a:txBody>
                    <a:bodyPr/>
                    <a:lstStyle/>
                    <a:p>
                      <a:r>
                        <a:rPr lang="ru-RU" sz="1400" b="0" dirty="0" smtClean="0"/>
                        <a:t>24.09</a:t>
                      </a:r>
                      <a:endParaRPr lang="ru-RU" sz="1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“</a:t>
                      </a:r>
                      <a:r>
                        <a:rPr lang="ru-RU" sz="1400" dirty="0" smtClean="0"/>
                        <a:t>Раз, раз – и в дамках!</a:t>
                      </a:r>
                      <a:r>
                        <a:rPr lang="en-US" sz="1400" dirty="0" smtClean="0"/>
                        <a:t>”</a:t>
                      </a:r>
                      <a:r>
                        <a:rPr lang="ru-RU" sz="1400" dirty="0" smtClean="0"/>
                        <a:t> – шашечный турнир</a:t>
                      </a:r>
                    </a:p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 smtClean="0"/>
                    </a:p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“</a:t>
                      </a:r>
                      <a:r>
                        <a:rPr lang="ru-RU" sz="1400" dirty="0" smtClean="0"/>
                        <a:t>Осторожно, мошенники!</a:t>
                      </a:r>
                      <a:r>
                        <a:rPr lang="en-US" sz="1400" dirty="0" smtClean="0"/>
                        <a:t>”</a:t>
                      </a:r>
                      <a:r>
                        <a:rPr lang="ru-RU" sz="1400" dirty="0" smtClean="0"/>
                        <a:t> – мероприятие с участием сотрудников правоохранительных органов </a:t>
                      </a:r>
                    </a:p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 smtClean="0"/>
                    </a:p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dirty="0" smtClean="0">
                          <a:latin typeface="+mn-lt"/>
                          <a:cs typeface="Calibri Light"/>
                        </a:rPr>
                        <a:t>“</a:t>
                      </a:r>
                      <a:r>
                        <a:rPr lang="ru-RU" sz="1400" b="0" dirty="0" smtClean="0">
                          <a:latin typeface="+mn-lt"/>
                          <a:cs typeface="Calibri Light"/>
                        </a:rPr>
                        <a:t>Наша платформа!</a:t>
                      </a:r>
                      <a:r>
                        <a:rPr lang="en-US" sz="1400" b="0" dirty="0" smtClean="0">
                          <a:latin typeface="+mn-lt"/>
                          <a:cs typeface="Calibri Light"/>
                        </a:rPr>
                        <a:t>”</a:t>
                      </a:r>
                      <a:r>
                        <a:rPr lang="ru-RU" sz="1400" b="0" dirty="0" smtClean="0">
                          <a:latin typeface="+mn-lt"/>
                          <a:cs typeface="Calibri Light"/>
                        </a:rPr>
                        <a:t> – преимущества </a:t>
                      </a:r>
                      <a:r>
                        <a:rPr lang="en-US" sz="1400" b="0" dirty="0" smtClean="0">
                          <a:latin typeface="+mn-lt"/>
                          <a:cs typeface="Calibri Light"/>
                        </a:rPr>
                        <a:t>MAX</a:t>
                      </a:r>
                      <a:r>
                        <a:rPr lang="ru-RU" sz="1400" b="0" dirty="0" smtClean="0">
                          <a:latin typeface="+mn-lt"/>
                          <a:cs typeface="Calibri Light"/>
                        </a:rPr>
                        <a:t>, подключение</a:t>
                      </a:r>
                      <a:endParaRPr lang="ru-RU" sz="14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10</a:t>
                      </a:r>
                      <a:r>
                        <a:rPr lang="en-US" sz="1400" dirty="0" smtClean="0"/>
                        <a:t>:</a:t>
                      </a:r>
                      <a:r>
                        <a:rPr lang="ru-RU" sz="1400" dirty="0" smtClean="0"/>
                        <a:t>00</a:t>
                      </a:r>
                    </a:p>
                    <a:p>
                      <a:endParaRPr lang="ru-RU" sz="1400" dirty="0" smtClean="0"/>
                    </a:p>
                    <a:p>
                      <a:r>
                        <a:rPr lang="ru-RU" sz="1400" dirty="0" smtClean="0"/>
                        <a:t>11</a:t>
                      </a:r>
                      <a:r>
                        <a:rPr lang="en-US" sz="1400" dirty="0" smtClean="0"/>
                        <a:t>:00</a:t>
                      </a:r>
                      <a:endParaRPr lang="ru-RU" sz="1400" dirty="0" smtClean="0"/>
                    </a:p>
                    <a:p>
                      <a:endParaRPr lang="ru-RU" sz="1400" dirty="0" smtClean="0"/>
                    </a:p>
                    <a:p>
                      <a:endParaRPr lang="ru-RU" sz="1400" dirty="0" smtClean="0"/>
                    </a:p>
                    <a:p>
                      <a:r>
                        <a:rPr lang="ru-RU" sz="1400" dirty="0" smtClean="0"/>
                        <a:t>14</a:t>
                      </a:r>
                      <a:r>
                        <a:rPr lang="en-US" sz="1400" dirty="0" smtClean="0"/>
                        <a:t>:</a:t>
                      </a:r>
                      <a:r>
                        <a:rPr lang="ru-RU" sz="1400" dirty="0" smtClean="0"/>
                        <a:t>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958695914"/>
                  </a:ext>
                </a:extLst>
              </a:tr>
              <a:tr h="487516">
                <a:tc>
                  <a:txBody>
                    <a:bodyPr/>
                    <a:lstStyle/>
                    <a:p>
                      <a:r>
                        <a:rPr lang="ru-RU" sz="1400" b="0" dirty="0" smtClean="0"/>
                        <a:t>25.09</a:t>
                      </a:r>
                      <a:endParaRPr lang="ru-RU" sz="1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Всемирный день фармацевта, лекция </a:t>
                      </a:r>
                      <a:r>
                        <a:rPr lang="en-US" sz="1400" dirty="0" smtClean="0"/>
                        <a:t>“</a:t>
                      </a:r>
                      <a:r>
                        <a:rPr lang="ru-RU" sz="1400" dirty="0" smtClean="0"/>
                        <a:t>По рецепту</a:t>
                      </a:r>
                      <a:r>
                        <a:rPr lang="en-US" sz="1400" dirty="0" smtClean="0"/>
                        <a:t>”</a:t>
                      </a:r>
                      <a:endParaRPr lang="ru-RU" sz="14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10</a:t>
                      </a:r>
                      <a:r>
                        <a:rPr lang="en-US" sz="1400" dirty="0" smtClean="0"/>
                        <a:t>:</a:t>
                      </a:r>
                      <a:r>
                        <a:rPr lang="ru-RU" sz="1400" dirty="0" smtClean="0"/>
                        <a:t>00</a:t>
                      </a:r>
                    </a:p>
                  </a:txBody>
                  <a:tcPr/>
                </a:tc>
              </a:tr>
              <a:tr h="487516">
                <a:tc>
                  <a:txBody>
                    <a:bodyPr/>
                    <a:lstStyle/>
                    <a:p>
                      <a:r>
                        <a:rPr lang="ru-RU" sz="1400" b="0" dirty="0" smtClean="0"/>
                        <a:t>29.09</a:t>
                      </a:r>
                      <a:endParaRPr lang="ru-RU" sz="1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“</a:t>
                      </a:r>
                      <a:r>
                        <a:rPr lang="ru-RU" sz="1400" dirty="0" smtClean="0"/>
                        <a:t>Слышать душой</a:t>
                      </a:r>
                      <a:r>
                        <a:rPr lang="en-US" sz="1400" dirty="0" smtClean="0"/>
                        <a:t>”</a:t>
                      </a:r>
                      <a:r>
                        <a:rPr lang="ru-RU" sz="1400" dirty="0" smtClean="0"/>
                        <a:t> – лекция о ТСР к</a:t>
                      </a:r>
                      <a:r>
                        <a:rPr lang="ru-RU" sz="1400" baseline="0" dirty="0" smtClean="0"/>
                        <a:t> Международному дню глухих</a:t>
                      </a:r>
                      <a:endParaRPr lang="ru-RU" sz="14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10</a:t>
                      </a:r>
                      <a:r>
                        <a:rPr lang="en-US" sz="1400" dirty="0" smtClean="0"/>
                        <a:t>:00</a:t>
                      </a:r>
                      <a:endParaRPr lang="ru-RU" sz="1400" dirty="0" smtClean="0"/>
                    </a:p>
                  </a:txBody>
                  <a:tcPr/>
                </a:tc>
              </a:tr>
              <a:tr h="487516">
                <a:tc>
                  <a:txBody>
                    <a:bodyPr/>
                    <a:lstStyle/>
                    <a:p>
                      <a:r>
                        <a:rPr lang="ru-RU" sz="1400" b="0" dirty="0" smtClean="0"/>
                        <a:t>30.09</a:t>
                      </a:r>
                      <a:endParaRPr lang="ru-RU" sz="1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“</a:t>
                      </a:r>
                      <a:r>
                        <a:rPr lang="ru-RU" sz="1400" dirty="0" smtClean="0"/>
                        <a:t>В родную гавань</a:t>
                      </a:r>
                      <a:r>
                        <a:rPr lang="en-US" sz="1400" dirty="0" smtClean="0"/>
                        <a:t>”</a:t>
                      </a:r>
                      <a:r>
                        <a:rPr lang="ru-RU" sz="1400" dirty="0" smtClean="0"/>
                        <a:t> – День воссоединения ДНР, ЛНР, Запорожской области  и Херсонской области с Российской Федерацией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10</a:t>
                      </a:r>
                      <a:r>
                        <a:rPr lang="en-US" sz="1400" dirty="0" smtClean="0"/>
                        <a:t>:</a:t>
                      </a:r>
                      <a:r>
                        <a:rPr lang="ru-RU" sz="1400" dirty="0" smtClean="0"/>
                        <a:t>00</a:t>
                      </a: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6382984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5037</TotalTime>
  <Words>467</Words>
  <Application>Microsoft Office PowerPoint</Application>
  <PresentationFormat>Произвольный</PresentationFormat>
  <Paragraphs>97</Paragraphs>
  <Slides>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3" baseType="lpstr">
      <vt:lpstr>Office Theme</vt:lpstr>
      <vt:lpstr>МЕРОПРИЯТИЯ НА СЕНТЯБРЬ 2026</vt:lpstr>
      <vt:lpstr>МЕРОПРИЯТИЯ НА СЕНТЯБРЬ 2026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МЕРОПРИЯТИЯ НА ДЕКАБРЬ 2025</dc:title>
  <dc:creator>Пользователь</dc:creator>
  <cp:lastModifiedBy>071KantorAM</cp:lastModifiedBy>
  <cp:revision>255</cp:revision>
  <dcterms:created xsi:type="dcterms:W3CDTF">2025-11-06T11:20:25Z</dcterms:created>
  <dcterms:modified xsi:type="dcterms:W3CDTF">2026-08-27T06:54:39Z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2025-11-06T00:00:00Z</vt:filetime>
  </property>
  <property fmtid="{D5CDD505-2E9C-101B-9397-08002B2CF9AE}" pid="3" name="Creator">
    <vt:lpwstr>Adobe InDesign 18.4 (Windows)</vt:lpwstr>
  </property>
  <property fmtid="{D5CDD505-2E9C-101B-9397-08002B2CF9AE}" pid="4" name="LastSaved">
    <vt:filetime>2025-11-06T00:00:00Z</vt:filetime>
  </property>
  <property fmtid="{D5CDD505-2E9C-101B-9397-08002B2CF9AE}" pid="5" name="Producer">
    <vt:lpwstr>Adobe PDF Library 17.0</vt:lpwstr>
  </property>
</Properties>
</file>