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5577" autoAdjust="0"/>
  </p:normalViewPr>
  <p:slideViewPr>
    <p:cSldViewPr>
      <p:cViewPr>
        <p:scale>
          <a:sx n="120" d="100"/>
          <a:sy n="120" d="100"/>
        </p:scale>
        <p:origin x="-2148" y="2370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7990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4F2216-E348-4A10-A6E8-485D58185C48}" type="datetimeFigureOut">
              <a:rPr lang="ru-RU" smtClean="0"/>
              <a:pPr/>
              <a:t>29.06.2026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801688"/>
            <a:ext cx="283527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080000"/>
            <a:ext cx="6045200" cy="48117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7990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B2754F-B0B4-4A9D-81CE-6221ACF0A1E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B2754F-B0B4-4A9D-81CE-6221ACF0A1E2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96850" y="6489700"/>
            <a:ext cx="7162800" cy="403860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z="2400" spc="-10" dirty="0"/>
              <a:t>МЕРОПРИЯТИЯ </a:t>
            </a:r>
            <a:r>
              <a:rPr sz="2400"/>
              <a:t>НА</a:t>
            </a:r>
            <a:r>
              <a:rPr sz="2400" spc="-5"/>
              <a:t> </a:t>
            </a:r>
            <a:r>
              <a:rPr lang="ru-RU" sz="2400" spc="-5" dirty="0" smtClean="0"/>
              <a:t> ИЮЛЬ</a:t>
            </a:r>
            <a:endParaRPr sz="2400" spc="-10" dirty="0"/>
          </a:p>
          <a:p>
            <a:pPr marR="5080" algn="r">
              <a:lnSpc>
                <a:spcPts val="2700"/>
              </a:lnSpc>
            </a:pPr>
            <a:r>
              <a:rPr sz="2400" spc="-20" smtClean="0"/>
              <a:t>202</a:t>
            </a:r>
            <a:r>
              <a:rPr lang="ru-RU" sz="2400" spc="-20" dirty="0" smtClean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1777923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2400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2400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-10">
                <a:solidFill>
                  <a:srgbClr val="FFFFFF"/>
                </a:solidFill>
                <a:latin typeface="Calibri"/>
                <a:cs typeface="Calibri"/>
              </a:rPr>
              <a:t>ЖДЕМ</a:t>
            </a:r>
            <a:r>
              <a:rPr sz="2400" spc="-10" smtClean="0">
                <a:solidFill>
                  <a:srgbClr val="FFFFFF"/>
                </a:solidFill>
                <a:latin typeface="Calibri"/>
                <a:cs typeface="Calibri"/>
              </a:rPr>
              <a:t>!</a:t>
            </a:r>
            <a:endParaRPr lang="ru-RU" sz="2400" spc="-10" dirty="0" smtClean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50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50" spc="-35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50" spc="-10" smtClean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400" spc="-10" dirty="0" smtClean="0">
                <a:solidFill>
                  <a:srgbClr val="FFFFFF"/>
                </a:solidFill>
                <a:latin typeface="Calibri"/>
                <a:cs typeface="Calibri"/>
              </a:rPr>
              <a:t>Клиентская служба (на правах отдела) в Пролетарском районе</a:t>
            </a:r>
            <a:endParaRPr lang="ru-RU" sz="1400" dirty="0" smtClean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8(86374)9-99-40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г. Пролетарск, пр. 50 лет Октября, 33 «А»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9081816639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Пономарева Инна Ивановна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625850" y="7023100"/>
            <a:ext cx="3733800" cy="7167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12700" algn="l">
              <a:lnSpc>
                <a:spcPct val="112799"/>
              </a:lnSpc>
              <a:spcBef>
                <a:spcPts val="100"/>
              </a:spcBef>
            </a:pPr>
            <a:r>
              <a:rPr lang="ru-RU" sz="1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</a:t>
            </a:r>
            <a:r>
              <a:rPr sz="13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ремя</a:t>
            </a:r>
            <a:r>
              <a:rPr lang="ru-RU" sz="1300" spc="-6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1300" spc="-1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работы:</a:t>
            </a:r>
            <a:endParaRPr lang="ru-RU" sz="1300" spc="-1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2700" marR="5080" indent="-12700" algn="just">
              <a:lnSpc>
                <a:spcPct val="112799"/>
              </a:lnSpc>
              <a:spcBef>
                <a:spcPts val="100"/>
              </a:spcBef>
            </a:pPr>
            <a:r>
              <a:rPr sz="1300" spc="-1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spc="-1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sz="1300" spc="-1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онедельник </a:t>
            </a:r>
            <a:r>
              <a:rPr sz="13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sz="1300" spc="-1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spc="-1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четверг </a:t>
            </a:r>
            <a:r>
              <a:rPr sz="1300" spc="-1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13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1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sz="13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1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00</a:t>
            </a:r>
            <a:r>
              <a:rPr sz="13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sz="1300" spc="-15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spc="-1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18:00</a:t>
            </a:r>
          </a:p>
          <a:p>
            <a:pPr marL="12700" marR="5080" indent="-12700" algn="just">
              <a:lnSpc>
                <a:spcPct val="112799"/>
              </a:lnSpc>
              <a:spcBef>
                <a:spcPts val="100"/>
              </a:spcBef>
            </a:pPr>
            <a:r>
              <a:rPr lang="ru-RU" sz="1300" spc="-1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Пятница 08:00-16:45</a:t>
            </a:r>
            <a:endParaRPr sz="13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40450" y="8775700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>
                <a:solidFill>
                  <a:srgbClr val="FFFFFF"/>
                </a:solidFill>
                <a:latin typeface="Calibri"/>
                <a:cs typeface="Calibri"/>
              </a:rPr>
              <a:t>п</a:t>
            </a:r>
            <a:r>
              <a:rPr sz="80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Ростовской</a:t>
            </a:r>
          </a:p>
          <a:p>
            <a:pPr marL="12700" marR="5080">
              <a:lnSpc>
                <a:spcPts val="800"/>
              </a:lnSpc>
            </a:pPr>
            <a:r>
              <a:rPr sz="800" spc="-10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46103775"/>
              </p:ext>
            </p:extLst>
          </p:nvPr>
        </p:nvGraphicFramePr>
        <p:xfrm>
          <a:off x="196850" y="1895457"/>
          <a:ext cx="7162801" cy="43034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6542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5115658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990601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592844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700" dirty="0" smtClean="0">
                          <a:latin typeface="+mn-lt"/>
                        </a:rPr>
                        <a:t>Начала</a:t>
                      </a:r>
                      <a:endParaRPr lang="ru-RU" sz="17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414991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01.07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i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Час патриотизма «Герои нашего времени - пример мужества и отваги» День ветерана боевых действий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</a:t>
                      </a:r>
                      <a:r>
                        <a:rPr lang="ru-RU" sz="105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741055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06.07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Мероприятие с участием Всероссийской партии «Единая Россия» (мастер-класс по изготовлению оберегов, плетение</a:t>
                      </a:r>
                      <a:r>
                        <a:rPr lang="ru-RU" sz="11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маркировочных сетей для бойцов, помощь УСВО)</a:t>
                      </a:r>
                      <a:endParaRPr lang="ru-RU" sz="11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«Осторожно! Мошенники» - мероприятие о финансово - цифровой грамотности</a:t>
                      </a:r>
                      <a:endParaRPr lang="ru-RU" sz="1100" b="0" i="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50" b="0" spc="-25" dirty="0" smtClean="0">
                        <a:solidFill>
                          <a:srgbClr val="231F2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50" b="0" spc="-25" dirty="0" smtClean="0">
                        <a:solidFill>
                          <a:srgbClr val="231F2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</a:p>
                  </a:txBody>
                  <a:tcPr/>
                </a:tc>
              </a:tr>
              <a:tr h="741055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07.07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Фольклорные посиделки «Иван Купала: традиции и обряды»</a:t>
                      </a: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i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«Наша платформа» - преимущества МАХ</a:t>
                      </a: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Компьютерная грамотность. О получении государственных услуг в электронном виде</a:t>
                      </a:r>
                      <a:endParaRPr lang="ru-RU" sz="11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b="0" dirty="0" smtClean="0"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</a:p>
                    <a:p>
                      <a:pPr algn="ctr"/>
                      <a:r>
                        <a:rPr lang="ru-RU" sz="1050" b="0" dirty="0" smtClean="0"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</a:p>
                    <a:p>
                      <a:pPr algn="ctr"/>
                      <a:r>
                        <a:rPr lang="ru-RU" sz="1050" b="0" dirty="0" smtClean="0"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205123">
                <a:tc>
                  <a:txBody>
                    <a:bodyPr/>
                    <a:lstStyle/>
                    <a:p>
                      <a:pPr algn="ctr"/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08.07</a:t>
                      </a:r>
                      <a:endParaRPr lang="ru-RU" sz="105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День семьи, любви и верности в России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27043">
                <a:tc>
                  <a:txBody>
                    <a:bodyPr/>
                    <a:lstStyle/>
                    <a:p>
                      <a:pPr algn="ctr"/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10.07</a:t>
                      </a:r>
                      <a:endParaRPr lang="ru-RU" sz="105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День Рыбака (традиции, хобби)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</a:p>
                  </a:txBody>
                  <a:tcPr/>
                </a:tc>
              </a:tr>
              <a:tr h="327043">
                <a:tc>
                  <a:txBody>
                    <a:bodyPr/>
                    <a:lstStyle/>
                    <a:p>
                      <a:pPr algn="ctr"/>
                      <a:r>
                        <a:rPr lang="ru-RU" sz="1050" b="0" dirty="0" smtClean="0">
                          <a:latin typeface="Times New Roman" pitchFamily="18" charset="0"/>
                          <a:cs typeface="Times New Roman" pitchFamily="18" charset="0"/>
                        </a:rPr>
                        <a:t>14.07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История рождения Социального</a:t>
                      </a:r>
                      <a:r>
                        <a:rPr lang="ru-RU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Фонда России</a:t>
                      </a:r>
                      <a:endParaRPr lang="ru-RU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</a:p>
                  </a:txBody>
                  <a:tcPr/>
                </a:tc>
              </a:tr>
              <a:tr h="278302">
                <a:tc>
                  <a:txBody>
                    <a:bodyPr/>
                    <a:lstStyle/>
                    <a:p>
                      <a:pPr algn="ctr"/>
                      <a:r>
                        <a:rPr lang="ru-RU" sz="1050" b="0" dirty="0" smtClean="0">
                          <a:latin typeface="Times New Roman" pitchFamily="18" charset="0"/>
                          <a:cs typeface="Times New Roman" pitchFamily="18" charset="0"/>
                        </a:rPr>
                        <a:t>16.07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Консультация по правовым вопросам в компетенции </a:t>
                      </a:r>
                      <a:r>
                        <a:rPr lang="ru-RU" sz="11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СФР</a:t>
                      </a:r>
                      <a:endParaRPr lang="ru-RU" sz="11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b="0" dirty="0" smtClean="0"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</a:p>
                  </a:txBody>
                  <a:tcPr/>
                </a:tc>
              </a:tr>
              <a:tr h="551661">
                <a:tc>
                  <a:txBody>
                    <a:bodyPr/>
                    <a:lstStyle/>
                    <a:p>
                      <a:pPr algn="ctr"/>
                      <a:r>
                        <a:rPr lang="ru-RU" sz="1050" b="0" dirty="0" smtClean="0">
                          <a:latin typeface="Times New Roman" pitchFamily="18" charset="0"/>
                          <a:cs typeface="Times New Roman" pitchFamily="18" charset="0"/>
                        </a:rPr>
                        <a:t>17.07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Час здоровья «Старость меня дома не застанет»</a:t>
                      </a: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Кроссворды, </a:t>
                      </a:r>
                      <a:r>
                        <a:rPr lang="ru-RU" sz="1100" b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сканворды</a:t>
                      </a:r>
                      <a:r>
                        <a:rPr lang="ru-RU" sz="1100" b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– совместный досуг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b="0" dirty="0" smtClean="0"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</a:p>
                    <a:p>
                      <a:pPr algn="ctr"/>
                      <a:r>
                        <a:rPr lang="ru-RU" sz="1050" b="0" dirty="0" smtClean="0"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96850" y="1993900"/>
            <a:ext cx="7162800" cy="388620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96850" y="6489700"/>
            <a:ext cx="7162800" cy="403860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Группа 5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7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8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10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11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12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13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/>
          </p:cNvSpPr>
          <p:nvPr/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lvl="0" indent="-427355" algn="r" defTabSz="914400" eaLnBrk="1" fontAlgn="auto" latinLnBrk="0" hangingPunct="1">
              <a:lnSpc>
                <a:spcPts val="2700"/>
              </a:lnSpc>
              <a:spcBef>
                <a:spcPts val="64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0" cap="none" spc="-1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МЕРОПРИЯТИЯ </a:t>
            </a:r>
            <a:r>
              <a:rPr kumimoji="0" lang="ru-RU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НА</a:t>
            </a:r>
            <a:r>
              <a:rPr kumimoji="0" lang="ru-RU" sz="2400" b="1" i="0" u="none" strike="noStrike" kern="0" cap="none" spc="-5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  ИЮЛЬ</a:t>
            </a:r>
            <a:endParaRPr kumimoji="0" lang="ru-RU" sz="2400" b="1" i="0" u="none" strike="noStrike" kern="0" cap="none" spc="-1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j-ea"/>
              <a:cs typeface="Calibri"/>
            </a:endParaRPr>
          </a:p>
          <a:p>
            <a:pPr marL="0" marR="5080" lvl="0" indent="0" algn="r" defTabSz="914400" eaLnBrk="1" fontAlgn="auto" latinLnBrk="0" hangingPunct="1">
              <a:lnSpc>
                <a:spcPts val="27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0" cap="none" spc="-2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2026</a:t>
            </a:r>
            <a:endParaRPr kumimoji="0" lang="ru-RU" sz="2700" b="1" i="0" u="none" strike="noStrike" kern="0" cap="none" spc="-2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j-ea"/>
              <a:cs typeface="Calibri"/>
            </a:endParaRPr>
          </a:p>
        </p:txBody>
      </p:sp>
      <p:sp>
        <p:nvSpPr>
          <p:cNvPr id="14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1777923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2400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2400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-10">
                <a:solidFill>
                  <a:srgbClr val="FFFFFF"/>
                </a:solidFill>
                <a:latin typeface="Calibri"/>
                <a:cs typeface="Calibri"/>
              </a:rPr>
              <a:t>ЖДЕМ</a:t>
            </a:r>
            <a:r>
              <a:rPr sz="2400" spc="-10" smtClean="0">
                <a:solidFill>
                  <a:srgbClr val="FFFFFF"/>
                </a:solidFill>
                <a:latin typeface="Calibri"/>
                <a:cs typeface="Calibri"/>
              </a:rPr>
              <a:t>!</a:t>
            </a:r>
            <a:endParaRPr lang="ru-RU" sz="2400" spc="-10" dirty="0" smtClean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50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50" spc="-35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50" spc="-10" smtClean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400" spc="-10" dirty="0" smtClean="0">
                <a:solidFill>
                  <a:srgbClr val="FFFFFF"/>
                </a:solidFill>
                <a:latin typeface="Calibri"/>
                <a:cs typeface="Calibri"/>
              </a:rPr>
              <a:t>Клиентская служба (на правах отдела) в Пролетарском районе</a:t>
            </a:r>
            <a:endParaRPr lang="ru-RU" sz="1400" dirty="0" smtClean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8(86374)9-99-40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г. Пролетарск, пр. 50 лет Октября, 33 «А»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9081816639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Пономарева Инна Ивановна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15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625850" y="7023100"/>
            <a:ext cx="3733800" cy="7167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12700" algn="l">
              <a:lnSpc>
                <a:spcPct val="112799"/>
              </a:lnSpc>
              <a:spcBef>
                <a:spcPts val="100"/>
              </a:spcBef>
            </a:pPr>
            <a:r>
              <a:rPr lang="ru-RU" sz="1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</a:t>
            </a:r>
            <a:r>
              <a:rPr sz="13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ремя</a:t>
            </a:r>
            <a:r>
              <a:rPr lang="ru-RU" sz="1300" spc="-6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1300" spc="-1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работы:</a:t>
            </a:r>
            <a:endParaRPr lang="ru-RU" sz="1300" spc="-1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2700" marR="5080" indent="-12700" algn="just">
              <a:lnSpc>
                <a:spcPct val="112799"/>
              </a:lnSpc>
              <a:spcBef>
                <a:spcPts val="100"/>
              </a:spcBef>
            </a:pPr>
            <a:r>
              <a:rPr sz="1300" spc="-1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spc="-1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sz="1300" spc="-1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онедельник </a:t>
            </a:r>
            <a:r>
              <a:rPr sz="13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sz="1300" spc="-1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spc="-1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четверг </a:t>
            </a:r>
            <a:r>
              <a:rPr sz="1300" spc="-1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13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1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sz="13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1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00</a:t>
            </a:r>
            <a:r>
              <a:rPr sz="13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sz="1300" spc="-15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spc="-1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18:00</a:t>
            </a:r>
          </a:p>
          <a:p>
            <a:pPr marL="12700" marR="5080" indent="-12700" algn="just">
              <a:lnSpc>
                <a:spcPct val="112799"/>
              </a:lnSpc>
              <a:spcBef>
                <a:spcPts val="100"/>
              </a:spcBef>
            </a:pPr>
            <a:r>
              <a:rPr lang="ru-RU" sz="1300" spc="-1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Пятница 08:00-16:45</a:t>
            </a:r>
            <a:endParaRPr sz="13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40450" y="8775700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>
                <a:solidFill>
                  <a:srgbClr val="FFFFFF"/>
                </a:solidFill>
                <a:latin typeface="Calibri"/>
                <a:cs typeface="Calibri"/>
              </a:rPr>
              <a:t>п</a:t>
            </a:r>
            <a:r>
              <a:rPr sz="80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Ростовской</a:t>
            </a:r>
          </a:p>
          <a:p>
            <a:pPr marL="12700" marR="5080">
              <a:lnSpc>
                <a:spcPts val="800"/>
              </a:lnSpc>
            </a:pPr>
            <a:r>
              <a:rPr sz="800" spc="-10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7" name="Группа 16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18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19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20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5" y="814806"/>
              <a:ext cx="447530" cy="151130"/>
              <a:chOff x="1917865" y="814806"/>
              <a:chExt cx="447530" cy="151130"/>
            </a:xfrm>
          </p:grpSpPr>
          <p:sp>
            <p:nvSpPr>
              <p:cNvPr id="36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37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21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22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441" cy="183515"/>
              <a:chOff x="1763029" y="1051038"/>
              <a:chExt cx="677441" cy="183515"/>
            </a:xfrm>
          </p:grpSpPr>
          <p:pic>
            <p:nvPicPr>
              <p:cNvPr id="34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35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23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098" cy="150253"/>
              <a:chOff x="2489099" y="1051534"/>
              <a:chExt cx="291098" cy="150253"/>
            </a:xfrm>
          </p:grpSpPr>
          <p:pic>
            <p:nvPicPr>
              <p:cNvPr id="32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33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24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446" cy="188053"/>
              <a:chOff x="1556741" y="1284537"/>
              <a:chExt cx="1473446" cy="188053"/>
            </a:xfrm>
          </p:grpSpPr>
          <p:pic>
            <p:nvPicPr>
              <p:cNvPr id="25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26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27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28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29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30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31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8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Овал 38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0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41" name="Рисунок 40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42" name="Таблица 41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46103775"/>
              </p:ext>
            </p:extLst>
          </p:nvPr>
        </p:nvGraphicFramePr>
        <p:xfrm>
          <a:off x="196850" y="1993899"/>
          <a:ext cx="7162801" cy="39015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6542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5115658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990601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888515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700" dirty="0" smtClean="0">
                          <a:latin typeface="+mn-lt"/>
                        </a:rPr>
                        <a:t>Начала</a:t>
                      </a:r>
                      <a:endParaRPr lang="ru-RU" sz="17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979515">
                <a:tc>
                  <a:txBody>
                    <a:bodyPr/>
                    <a:lstStyle/>
                    <a:p>
                      <a:pPr algn="ctr"/>
                      <a:r>
                        <a:rPr lang="ru-RU" sz="1050" b="0" dirty="0" smtClean="0">
                          <a:latin typeface="Times New Roman" pitchFamily="18" charset="0"/>
                          <a:cs typeface="Times New Roman" pitchFamily="18" charset="0"/>
                        </a:rPr>
                        <a:t>20.07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Linux Libertine Display G" pitchFamily="2" charset="0"/>
                          <a:cs typeface="Times New Roman" pitchFamily="18" charset="0"/>
                        </a:rPr>
                        <a:t>Лекция по вопросам формирования позитивного представления у граждан старшего поколения здорового старения и активного долголетия</a:t>
                      </a:r>
                      <a:r>
                        <a:rPr lang="ru-RU" sz="105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Linux Libertine Display G" pitchFamily="2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Linux Libertine Display G" pitchFamily="2" charset="0"/>
                          <a:cs typeface="Times New Roman" pitchFamily="18" charset="0"/>
                        </a:rPr>
                        <a:t>(секреты здорового долголетия</a:t>
                      </a:r>
                      <a:r>
                        <a:rPr lang="ru-RU" sz="105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Linux Libertine Display G" pitchFamily="2" charset="0"/>
                          <a:cs typeface="Times New Roman" pitchFamily="18" charset="0"/>
                        </a:rPr>
                        <a:t>,  пишем диктант о здоровом долголетии,)</a:t>
                      </a: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Linux Libertine Display G" pitchFamily="2" charset="0"/>
                          <a:cs typeface="Times New Roman" pitchFamily="18" charset="0"/>
                        </a:rPr>
                        <a:t>Дыхательная гимнастика</a:t>
                      </a: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Мероприятия и акции совместно с детьми и внуками «(шашечный</a:t>
                      </a:r>
                      <a:r>
                        <a:rPr lang="ru-RU" sz="105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</a:t>
                      </a:r>
                      <a:r>
                        <a:rPr lang="ru-RU" sz="105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турнир)»</a:t>
                      </a:r>
                      <a:endParaRPr lang="ru-RU" sz="105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</a:p>
                    <a:p>
                      <a:pPr algn="ctr"/>
                      <a:endParaRPr lang="ru-RU" sz="105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05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11:30</a:t>
                      </a:r>
                    </a:p>
                    <a:p>
                      <a:pPr algn="ctr"/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609140">
                <a:tc>
                  <a:txBody>
                    <a:bodyPr/>
                    <a:lstStyle/>
                    <a:p>
                      <a:pPr algn="ctr"/>
                      <a:r>
                        <a:rPr lang="ru-RU" sz="1050" b="0" dirty="0" smtClean="0">
                          <a:latin typeface="Times New Roman" pitchFamily="18" charset="0"/>
                          <a:cs typeface="Times New Roman" pitchFamily="18" charset="0"/>
                        </a:rPr>
                        <a:t>22.07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Библио-кафе</a:t>
                      </a:r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«Обо всем на свете в журнале и в газете»</a:t>
                      </a:r>
                    </a:p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Лекция электронное свидетельство пенсионера МАХ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</a:p>
                    <a:p>
                      <a:pPr algn="ctr"/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</a:p>
                    <a:p>
                      <a:pPr algn="ctr"/>
                      <a:endParaRPr lang="ru-RU" sz="105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62370">
                <a:tc>
                  <a:txBody>
                    <a:bodyPr/>
                    <a:lstStyle/>
                    <a:p>
                      <a:pPr algn="ctr"/>
                      <a:r>
                        <a:rPr lang="ru-RU" sz="1050" b="0" dirty="0" smtClean="0">
                          <a:latin typeface="Times New Roman" pitchFamily="18" charset="0"/>
                          <a:cs typeface="Times New Roman" pitchFamily="18" charset="0"/>
                        </a:rPr>
                        <a:t>28.07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Духовно-просветительский час «И час настал, крестилась Русь»</a:t>
                      </a: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b="0" dirty="0" smtClean="0">
                        <a:latin typeface="Linux Libertine Display G" pitchFamily="2" charset="0"/>
                        <a:ea typeface="Linux Libertine Display G" pitchFamily="2" charset="0"/>
                        <a:cs typeface="Linux Libertine Display G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</a:p>
                    <a:p>
                      <a:pPr algn="ctr"/>
                      <a:endParaRPr lang="ru-RU" sz="105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46660">
                <a:tc>
                  <a:txBody>
                    <a:bodyPr/>
                    <a:lstStyle/>
                    <a:p>
                      <a:pPr algn="ctr"/>
                      <a:r>
                        <a:rPr lang="ru-RU" sz="1050" b="0" dirty="0" smtClean="0">
                          <a:latin typeface="Times New Roman" pitchFamily="18" charset="0"/>
                          <a:cs typeface="Times New Roman" pitchFamily="18" charset="0"/>
                        </a:rPr>
                        <a:t>30.07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Международный день дружбы в рамках проекта «Единство народов России» - Вместе - целая страна»</a:t>
                      </a: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Сказки народов мира</a:t>
                      </a:r>
                      <a:endParaRPr lang="ru-RU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1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</a:p>
                    <a:p>
                      <a:pPr algn="ctr"/>
                      <a:endParaRPr lang="ru-RU" sz="105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1117</TotalTime>
  <Words>390</Words>
  <Application>Microsoft Office PowerPoint</Application>
  <PresentationFormat>Произвольный</PresentationFormat>
  <Paragraphs>94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 ИЮЛЬ 2026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071KantorAM</cp:lastModifiedBy>
  <cp:revision>157</cp:revision>
  <dcterms:created xsi:type="dcterms:W3CDTF">2025-11-06T11:20:25Z</dcterms:created>
  <dcterms:modified xsi:type="dcterms:W3CDTF">2026-06-29T15:43:14Z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