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5577" autoAdjust="0"/>
  </p:normalViewPr>
  <p:slideViewPr>
    <p:cSldViewPr>
      <p:cViewPr>
        <p:scale>
          <a:sx n="120" d="100"/>
          <a:sy n="120" d="100"/>
        </p:scale>
        <p:origin x="-2148" y="179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4F2216-E348-4A10-A6E8-485D58185C48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2754F-B0B4-4A9D-81CE-6221ACF0A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2754F-B0B4-4A9D-81CE-6221ACF0A1E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96850" y="6489700"/>
            <a:ext cx="7162800" cy="403860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z="2400" spc="-10"/>
              <a:t>МЕРОПРИЯТИЯ </a:t>
            </a:r>
            <a:r>
              <a:rPr sz="2400" smtClean="0"/>
              <a:t>НА</a:t>
            </a:r>
            <a:r>
              <a:rPr lang="ru-RU" sz="2400" dirty="0" smtClean="0"/>
              <a:t> </a:t>
            </a:r>
            <a:r>
              <a:rPr lang="ru-RU" sz="2400" spc="-5" dirty="0" smtClean="0"/>
              <a:t>СЕНТЯБРЬ</a:t>
            </a:r>
            <a:endParaRPr sz="2400" spc="-10" dirty="0"/>
          </a:p>
          <a:p>
            <a:pPr marR="5080" algn="r">
              <a:lnSpc>
                <a:spcPts val="2700"/>
              </a:lnSpc>
            </a:pPr>
            <a:r>
              <a:rPr sz="2400" spc="-20" smtClean="0"/>
              <a:t>202</a:t>
            </a:r>
            <a:r>
              <a:rPr lang="ru-RU" sz="2400" spc="-20" dirty="0" smtClean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1777923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24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24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ЖДЕМ</a:t>
            </a:r>
            <a:r>
              <a:rPr sz="2400" spc="-10" smtClean="0">
                <a:solidFill>
                  <a:srgbClr val="FFFFFF"/>
                </a:solidFill>
                <a:latin typeface="Calibri"/>
                <a:cs typeface="Calibri"/>
              </a:rPr>
              <a:t>!</a:t>
            </a:r>
            <a:endParaRPr lang="ru-RU" sz="2400" spc="-1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5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50" spc="-35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10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400" spc="-10" dirty="0" smtClean="0">
                <a:solidFill>
                  <a:srgbClr val="FFFFFF"/>
                </a:solidFill>
                <a:latin typeface="Calibri"/>
                <a:cs typeface="Calibri"/>
              </a:rPr>
              <a:t>Клиентская служба (на правах отдела) в Пролетарском районе</a:t>
            </a:r>
            <a:endParaRPr lang="ru-RU" sz="1400" dirty="0" smtClean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8(86374)9-99-40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г. Пролетарск, пр. 50 лет Октября, 33 «А»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9081816639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Пономарева Инна Ивановна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625850" y="7023100"/>
            <a:ext cx="3733800" cy="716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0" algn="l">
              <a:lnSpc>
                <a:spcPct val="112799"/>
              </a:lnSpc>
              <a:spcBef>
                <a:spcPts val="100"/>
              </a:spcBef>
            </a:pP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</a:t>
            </a:r>
            <a:r>
              <a:rPr sz="13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ремя</a:t>
            </a:r>
            <a:r>
              <a:rPr lang="ru-RU" sz="1300" spc="-65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300" spc="-1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работы:</a:t>
            </a:r>
            <a:endParaRPr lang="ru-RU" sz="1300" spc="-1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5080" indent="-12700" algn="just">
              <a:lnSpc>
                <a:spcPct val="112799"/>
              </a:lnSpc>
              <a:spcBef>
                <a:spcPts val="100"/>
              </a:spcBef>
            </a:pPr>
            <a:r>
              <a:rPr sz="1300" spc="-1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spc="-1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1300" spc="-1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онедельник </a:t>
            </a:r>
            <a:r>
              <a:rPr sz="13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sz="1300" spc="-1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spc="-1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четверг </a:t>
            </a:r>
            <a:r>
              <a:rPr sz="1300" spc="-1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3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sz="13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sz="13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sz="1300" spc="-15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spc="-15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18:00</a:t>
            </a:r>
          </a:p>
          <a:p>
            <a:pPr marL="12700" marR="5080" indent="-12700" algn="just">
              <a:lnSpc>
                <a:spcPct val="112799"/>
              </a:lnSpc>
              <a:spcBef>
                <a:spcPts val="100"/>
              </a:spcBef>
            </a:pPr>
            <a:r>
              <a:rPr lang="ru-RU" sz="1300" spc="-15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Пятница 08:00-16:45</a:t>
            </a:r>
            <a:endParaRPr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40450" y="8775700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Ростовской</a:t>
            </a:r>
          </a:p>
          <a:p>
            <a:pPr marL="12700" marR="5080">
              <a:lnSpc>
                <a:spcPts val="800"/>
              </a:lnSpc>
            </a:pPr>
            <a:r>
              <a:rPr sz="800" spc="-10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196850" y="1871999"/>
          <a:ext cx="7162801" cy="4750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542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115658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990601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58179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700" dirty="0" smtClean="0">
                          <a:latin typeface="+mn-lt"/>
                        </a:rPr>
                        <a:t>Начала</a:t>
                      </a:r>
                      <a:endParaRPr lang="ru-RU" sz="17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27430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01.09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День знаний- «Старт нового учебного года»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</a:t>
                      </a: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27430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03.09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Лекция с Российским обществом Знание на тему: «Голосуем сердцем - воспитываем примером: выборы в России»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/>
                </a:tc>
              </a:tr>
              <a:tr h="640099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07.09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Вместе-целая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страна» (Знакомство с культурой и бытом </a:t>
                      </a:r>
                      <a:r>
                        <a:rPr lang="ru-RU" sz="11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других </a:t>
                      </a:r>
                      <a:r>
                        <a:rPr lang="ru-RU" sz="11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регионов)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Мероприятие с участием Всероссийской партии «Единая Россия» (мастер-класс по изготовлению оберегов, плетение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маркировочных сетей для бойцов, помощь УСВО)</a:t>
                      </a: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spc="-25" dirty="0" smtClean="0">
                        <a:solidFill>
                          <a:srgbClr val="231F2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spc="-25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11-00</a:t>
                      </a:r>
                      <a:endParaRPr lang="ru-RU" sz="1100" b="0" spc="-25" dirty="0" smtClean="0">
                        <a:solidFill>
                          <a:srgbClr val="231F2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908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08.09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Мероприятие посвященное дню языков народов Российской Федерации в рамках проекта  «Год единства народов России»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1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11.09</a:t>
                      </a:r>
                      <a:endParaRPr lang="ru-RU" sz="105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«Здоровое долголетие» – «профилактика без таблеток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Исторический экскурс-«история русской культуры"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algn="ctr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727248"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15.09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Беседа о правовой и финансовой грамотности–</a:t>
                      </a:r>
                      <a:r>
                        <a:rPr lang="ru-RU" sz="11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«управление личными финансами»</a:t>
                      </a:r>
                      <a:endParaRPr lang="ru-RU" sz="1100" b="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Компьютерная грамотность. О получении государственных услуг в электронном виде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11:30</a:t>
                      </a:r>
                    </a:p>
                    <a:p>
                      <a:pPr algn="ctr"/>
                      <a:endParaRPr lang="ru-RU" sz="11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67253"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18.09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История образования Русского Географического Общества</a:t>
                      </a: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Просмотр фильма на </a:t>
                      </a:r>
                      <a:r>
                        <a:rPr lang="ru-RU" sz="11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кинопортале</a:t>
                      </a: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«Открываем Россию вместе с Русским географическим обществом»</a:t>
                      </a:r>
                      <a:endParaRPr lang="ru-RU" sz="1100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11:30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6850" y="1993900"/>
            <a:ext cx="7162800" cy="752322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96850" y="6489700"/>
            <a:ext cx="7162800" cy="403860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7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8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10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11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12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13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/>
          </p:cNvSpPr>
          <p:nvPr/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lvl="0" indent="-427355" algn="r" defTabSz="914400" eaLnBrk="1" fontAlgn="auto" latinLnBrk="0" hangingPunct="1">
              <a:lnSpc>
                <a:spcPts val="2700"/>
              </a:lnSpc>
              <a:spcBef>
                <a:spcPts val="6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1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МЕРОПРИЯТИЯ </a:t>
            </a:r>
            <a:r>
              <a:rPr kumimoji="0" lang="ru-RU" sz="2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НА</a:t>
            </a:r>
            <a:r>
              <a:rPr kumimoji="0" lang="ru-RU" sz="2400" b="1" i="0" u="none" strike="noStrike" kern="0" cap="none" spc="0" normalizeH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ru-RU" sz="2400" b="1" i="0" u="none" strike="noStrike" kern="0" cap="none" spc="-5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СЕНТЯБРЬ</a:t>
            </a:r>
            <a:endParaRPr kumimoji="0" lang="ru-RU" sz="2400" b="1" i="0" u="none" strike="noStrike" kern="0" cap="none" spc="-1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  <a:p>
            <a:pPr marL="0" marR="5080" lvl="0" indent="0" algn="r" defTabSz="91440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2026</a:t>
            </a:r>
            <a:endParaRPr kumimoji="0" lang="ru-RU" sz="2700" b="1" i="0" u="none" strike="noStrike" kern="0" cap="none" spc="-2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14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1777923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24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24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ЖДЕМ</a:t>
            </a:r>
            <a:r>
              <a:rPr sz="2400" spc="-10" smtClean="0">
                <a:solidFill>
                  <a:srgbClr val="FFFFFF"/>
                </a:solidFill>
                <a:latin typeface="Calibri"/>
                <a:cs typeface="Calibri"/>
              </a:rPr>
              <a:t>!</a:t>
            </a:r>
            <a:endParaRPr lang="ru-RU" sz="2400" spc="-1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5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50" spc="-35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10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400" spc="-10" dirty="0" smtClean="0">
                <a:solidFill>
                  <a:srgbClr val="FFFFFF"/>
                </a:solidFill>
                <a:latin typeface="Calibri"/>
                <a:cs typeface="Calibri"/>
              </a:rPr>
              <a:t>Клиентская служба (на правах отдела) в Пролетарском районе</a:t>
            </a:r>
            <a:endParaRPr lang="ru-RU" sz="1400" dirty="0" smtClean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8(86374)9-99-40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г. Пролетарск, пр. 50 лет Октября, 33 «А»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9081816639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Пономарева Инна Ивановна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5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625850" y="7023100"/>
            <a:ext cx="3733800" cy="716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0" algn="l">
              <a:lnSpc>
                <a:spcPct val="112799"/>
              </a:lnSpc>
              <a:spcBef>
                <a:spcPts val="100"/>
              </a:spcBef>
            </a:pP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</a:t>
            </a:r>
            <a:r>
              <a:rPr sz="13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ремя</a:t>
            </a:r>
            <a:r>
              <a:rPr lang="ru-RU" sz="1300" spc="-65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300" spc="-1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работы:</a:t>
            </a:r>
            <a:endParaRPr lang="ru-RU" sz="1300" spc="-1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5080" indent="-12700" algn="just">
              <a:lnSpc>
                <a:spcPct val="112799"/>
              </a:lnSpc>
              <a:spcBef>
                <a:spcPts val="100"/>
              </a:spcBef>
            </a:pPr>
            <a:r>
              <a:rPr sz="1300" spc="-1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spc="-1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1300" spc="-1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онедельник </a:t>
            </a:r>
            <a:r>
              <a:rPr sz="13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sz="1300" spc="-1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spc="-1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четверг </a:t>
            </a:r>
            <a:r>
              <a:rPr sz="1300" spc="-1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3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sz="13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sz="13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sz="1300" spc="-15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spc="-15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18:00</a:t>
            </a:r>
          </a:p>
          <a:p>
            <a:pPr marL="12700" marR="5080" indent="-12700" algn="just">
              <a:lnSpc>
                <a:spcPct val="112799"/>
              </a:lnSpc>
              <a:spcBef>
                <a:spcPts val="100"/>
              </a:spcBef>
            </a:pPr>
            <a:r>
              <a:rPr lang="ru-RU" sz="1300" spc="-15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Пятница 08:00-16:45</a:t>
            </a:r>
            <a:endParaRPr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40450" y="8775700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Ростовской</a:t>
            </a:r>
          </a:p>
          <a:p>
            <a:pPr marL="12700" marR="5080">
              <a:lnSpc>
                <a:spcPts val="800"/>
              </a:lnSpc>
            </a:pPr>
            <a:r>
              <a:rPr sz="800" spc="-10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18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19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20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5" y="814806"/>
              <a:ext cx="447530" cy="151130"/>
              <a:chOff x="1917865" y="814806"/>
              <a:chExt cx="447530" cy="151130"/>
            </a:xfrm>
          </p:grpSpPr>
          <p:sp>
            <p:nvSpPr>
              <p:cNvPr id="36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37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21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22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441" cy="183515"/>
              <a:chOff x="1763029" y="1051038"/>
              <a:chExt cx="677441" cy="183515"/>
            </a:xfrm>
          </p:grpSpPr>
          <p:pic>
            <p:nvPicPr>
              <p:cNvPr id="34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35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23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098" cy="150253"/>
              <a:chOff x="2489099" y="1051534"/>
              <a:chExt cx="291098" cy="150253"/>
            </a:xfrm>
          </p:grpSpPr>
          <p:pic>
            <p:nvPicPr>
              <p:cNvPr id="32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33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24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446" cy="188053"/>
              <a:chOff x="1556741" y="1284537"/>
              <a:chExt cx="1473446" cy="188053"/>
            </a:xfrm>
          </p:grpSpPr>
          <p:pic>
            <p:nvPicPr>
              <p:cNvPr id="25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26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27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28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29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30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31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8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42" name="Таблица 41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196850" y="1993898"/>
          <a:ext cx="7162801" cy="4411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542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115658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990601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95304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700" dirty="0" smtClean="0">
                          <a:latin typeface="+mn-lt"/>
                        </a:rPr>
                        <a:t>Начала</a:t>
                      </a:r>
                      <a:endParaRPr lang="ru-RU" sz="17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836324"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22.09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Консультация по правовым вопросам в компетенции СФР  (в форме ВКС)  </a:t>
                      </a:r>
                    </a:p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Правовой марафон для пенсионеров</a:t>
                      </a:r>
                    </a:p>
                    <a:p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Тематическая беседа – «Создание безопасной среды в домашних условиях».</a:t>
                      </a:r>
                    </a:p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algn="ctr"/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653378"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25.09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Тренинг познавательных процессов.(когнитивная гимнастика) 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Упражнения для памяти:</a:t>
                      </a:r>
                      <a:r>
                        <a:rPr lang="ru-RU" sz="11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(кроссворды и </a:t>
                      </a:r>
                      <a:r>
                        <a:rPr lang="ru-RU" sz="11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сканворды</a:t>
                      </a:r>
                      <a:r>
                        <a:rPr lang="ru-RU" sz="11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100" b="0" dirty="0" smtClean="0">
                        <a:latin typeface="Linux Libertine Display G" pitchFamily="2" charset="0"/>
                        <a:ea typeface="Linux Libertine Display G" pitchFamily="2" charset="0"/>
                        <a:cs typeface="Linux Libertine Display G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11:30</a:t>
                      </a:r>
                    </a:p>
                    <a:p>
                      <a:pPr algn="ctr"/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</a:p>
                    <a:p>
                      <a:pPr algn="ctr"/>
                      <a:endParaRPr lang="ru-RU" sz="105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71171"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28.09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Linux Libertine Display G" pitchFamily="2" charset="0"/>
                          <a:cs typeface="Times New Roman" pitchFamily="18" charset="0"/>
                        </a:rPr>
                        <a:t>Лекция по вопросам формирования позитивного представления у граждан старшего поколения здорового старения и активного долголетия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Linux Libertine Display G" pitchFamily="2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Linux Libertine Display G" pitchFamily="2" charset="0"/>
                          <a:cs typeface="Times New Roman" pitchFamily="18" charset="0"/>
                        </a:rPr>
                        <a:t>(здоровье и физическая активность)</a:t>
                      </a: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и акции совместно с детьми и внуками «(игра в шашки)»</a:t>
                      </a:r>
                      <a:endParaRPr lang="ru-RU" sz="1100" b="0" dirty="0" smtClean="0">
                        <a:latin typeface="Linux Libertine Display G" pitchFamily="2" charset="0"/>
                        <a:ea typeface="Linux Libertine Display G" pitchFamily="2" charset="0"/>
                        <a:cs typeface="Linux Libertine Display G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05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05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800885"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30.09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Мероприятие,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посвященное д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ню воссоединения ДНР, ЛНР, Запорожской и Херсонской областей </a:t>
                      </a: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Лекция о способах защиты от мошенничества</a:t>
                      </a: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Разъяснительная беседа на тему: оформляем цифровое удостоверение в </a:t>
                      </a:r>
                      <a:r>
                        <a:rPr lang="ru-RU" sz="1100" b="0" i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мессенджере</a:t>
                      </a:r>
                      <a:r>
                        <a:rPr lang="ru-RU" sz="11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МАХ</a:t>
                      </a:r>
                      <a:endParaRPr lang="ru-RU" sz="1100" b="0" i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05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11:30</a:t>
                      </a:r>
                    </a:p>
                    <a:p>
                      <a:pPr algn="ctr"/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1186</TotalTime>
  <Words>425</Words>
  <Application>Microsoft Office PowerPoint</Application>
  <PresentationFormat>Произвольный</PresentationFormat>
  <Paragraphs>94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СЕНТЯБРЬ 2026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161</cp:revision>
  <dcterms:created xsi:type="dcterms:W3CDTF">2025-11-06T11:20:25Z</dcterms:created>
  <dcterms:modified xsi:type="dcterms:W3CDTF">2026-08-27T07:53:47Z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