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0693400" cy="75565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762" y="-30"/>
      </p:cViewPr>
      <p:guideLst>
        <p:guide orient="horz" pos="2035"/>
        <p:guide pos="30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678" y="2342515"/>
            <a:ext cx="909702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5358" y="4231640"/>
            <a:ext cx="74916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5119" y="1737995"/>
            <a:ext cx="46555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1728" y="1737995"/>
            <a:ext cx="46555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24920" y="223991"/>
            <a:ext cx="3278110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120" y="1737995"/>
            <a:ext cx="963214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8811" y="7027545"/>
            <a:ext cx="34247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119" y="7027545"/>
            <a:ext cx="24615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5719" y="7027545"/>
            <a:ext cx="24615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9900" y="76319"/>
            <a:ext cx="2455624" cy="806331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41300" y="5149850"/>
            <a:ext cx="10311186" cy="2303994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911998" y="5970377"/>
            <a:ext cx="1624409" cy="93873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89900" y="44450"/>
            <a:ext cx="236220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1400" spc="-10" dirty="0"/>
              <a:t>МЕРОПРИЯТИЯ </a:t>
            </a:r>
            <a:r>
              <a:rPr lang="ru-RU" sz="1400" spc="-10" dirty="0" smtClean="0"/>
              <a:t>Н</a:t>
            </a:r>
            <a:r>
              <a:rPr sz="1400" dirty="0" smtClean="0"/>
              <a:t>А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>АВГУСТ 2026</a:t>
            </a:r>
            <a:br>
              <a:rPr lang="ru-RU" sz="1400" dirty="0" smtClean="0"/>
            </a:br>
            <a:r>
              <a:rPr lang="ru-RU" sz="1400" spc="-5" dirty="0" smtClean="0"/>
              <a:t> </a:t>
            </a:r>
            <a:r>
              <a:rPr sz="1400" spc="-20" dirty="0" smtClean="0"/>
              <a:t>202</a:t>
            </a:r>
            <a:r>
              <a:rPr lang="ru-RU" sz="1400" spc="-20" dirty="0"/>
              <a:t>6</a:t>
            </a:r>
            <a:endParaRPr sz="14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889973" y="6147509"/>
            <a:ext cx="5980727" cy="1220399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2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2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2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2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Семикаракорском районе</a:t>
            </a:r>
            <a:endParaRPr sz="12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200" dirty="0" err="1" smtClean="0">
                <a:solidFill>
                  <a:srgbClr val="FFFFFF"/>
                </a:solidFill>
                <a:latin typeface="Calibri"/>
                <a:cs typeface="Calibri"/>
              </a:rPr>
              <a:t>г.Семикаракорск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, пер.Зеленый, д.18</a:t>
            </a:r>
            <a:r>
              <a:rPr lang="ru-RU" sz="12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2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2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номер 8(86356) 4-43-20</a:t>
            </a:r>
            <a:endParaRPr lang="ru-RU" sz="12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200" dirty="0" err="1" smtClean="0">
                <a:solidFill>
                  <a:srgbClr val="FFFFFF"/>
                </a:solidFill>
                <a:latin typeface="Calibri"/>
                <a:cs typeface="Calibri"/>
              </a:rPr>
              <a:t>Калиманова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 Евгения Александровна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4508500" y="5454650"/>
            <a:ext cx="4744635" cy="499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400" b="1" dirty="0">
                <a:solidFill>
                  <a:srgbClr val="58595B"/>
                </a:solidFill>
                <a:latin typeface="+mj-lt"/>
                <a:cs typeface="Calibri"/>
              </a:rPr>
              <a:t>В</a:t>
            </a:r>
            <a:r>
              <a:rPr sz="1400" b="1" smtClean="0">
                <a:solidFill>
                  <a:srgbClr val="58595B"/>
                </a:solidFill>
                <a:latin typeface="+mj-lt"/>
                <a:cs typeface="Calibri"/>
              </a:rPr>
              <a:t>ремя</a:t>
            </a:r>
            <a:r>
              <a:rPr sz="1400" b="1" spc="-65" smtClean="0">
                <a:solidFill>
                  <a:srgbClr val="58595B"/>
                </a:solidFill>
                <a:latin typeface="+mj-lt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+mj-lt"/>
                <a:cs typeface="Calibri"/>
              </a:rPr>
              <a:t>работы: понедельник </a:t>
            </a:r>
            <a:r>
              <a:rPr sz="1400" b="1">
                <a:solidFill>
                  <a:srgbClr val="58595B"/>
                </a:solidFill>
                <a:latin typeface="+mj-lt"/>
                <a:cs typeface="Calibri"/>
              </a:rPr>
              <a:t>–</a:t>
            </a:r>
            <a:r>
              <a:rPr sz="1400" b="1" spc="-10">
                <a:solidFill>
                  <a:srgbClr val="58595B"/>
                </a:solidFill>
                <a:latin typeface="+mj-lt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58595B"/>
                </a:solidFill>
                <a:latin typeface="+mj-lt"/>
                <a:cs typeface="Calibri"/>
              </a:rPr>
              <a:t>           четверг </a:t>
            </a:r>
            <a:r>
              <a:rPr sz="1400" b="1" spc="-10" smtClean="0">
                <a:solidFill>
                  <a:srgbClr val="58595B"/>
                </a:solidFill>
                <a:latin typeface="+mj-lt"/>
                <a:cs typeface="Calibri"/>
              </a:rPr>
              <a:t> </a:t>
            </a:r>
            <a:r>
              <a:rPr lang="en-US" sz="1400" b="1" spc="-10" dirty="0" smtClean="0">
                <a:solidFill>
                  <a:srgbClr val="58595B"/>
                </a:solidFill>
                <a:latin typeface="+mj-lt"/>
                <a:cs typeface="Calibri"/>
              </a:rPr>
              <a:t>08</a:t>
            </a:r>
            <a:r>
              <a:rPr sz="1400" b="1" dirty="0" smtClean="0">
                <a:solidFill>
                  <a:srgbClr val="58595B"/>
                </a:solidFill>
                <a:latin typeface="+mj-lt"/>
                <a:cs typeface="Calibri"/>
              </a:rPr>
              <a:t>:</a:t>
            </a:r>
            <a:r>
              <a:rPr lang="en-US" sz="1400" b="1" dirty="0" smtClean="0">
                <a:solidFill>
                  <a:srgbClr val="58595B"/>
                </a:solidFill>
                <a:latin typeface="+mj-lt"/>
                <a:cs typeface="Calibri"/>
              </a:rPr>
              <a:t>0</a:t>
            </a:r>
            <a:r>
              <a:rPr sz="1400" b="1" dirty="0" smtClean="0">
                <a:solidFill>
                  <a:srgbClr val="58595B"/>
                </a:solidFill>
                <a:latin typeface="+mj-lt"/>
                <a:cs typeface="Calibri"/>
              </a:rPr>
              <a:t>0</a:t>
            </a:r>
            <a:r>
              <a:rPr sz="1400" b="1" spc="-5" dirty="0" smtClean="0">
                <a:solidFill>
                  <a:srgbClr val="58595B"/>
                </a:solidFill>
                <a:latin typeface="+mj-lt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+mj-lt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+mj-lt"/>
                <a:cs typeface="Calibri"/>
              </a:rPr>
              <a:t> </a:t>
            </a:r>
            <a:r>
              <a:rPr sz="1400" b="1" spc="-20" dirty="0" smtClean="0">
                <a:solidFill>
                  <a:srgbClr val="58595B"/>
                </a:solidFill>
                <a:latin typeface="+mj-lt"/>
                <a:cs typeface="Calibri"/>
              </a:rPr>
              <a:t>1</a:t>
            </a:r>
            <a:r>
              <a:rPr lang="ru-RU" sz="1400" b="1" spc="-20" dirty="0" smtClean="0">
                <a:solidFill>
                  <a:srgbClr val="58595B"/>
                </a:solidFill>
                <a:latin typeface="+mj-lt"/>
                <a:cs typeface="Calibri"/>
              </a:rPr>
              <a:t>8</a:t>
            </a:r>
            <a:r>
              <a:rPr sz="1400" b="1" spc="-20" dirty="0" smtClean="0">
                <a:solidFill>
                  <a:srgbClr val="58595B"/>
                </a:solidFill>
                <a:latin typeface="+mj-lt"/>
                <a:cs typeface="Calibri"/>
              </a:rPr>
              <a:t>:</a:t>
            </a:r>
            <a:r>
              <a:rPr lang="ru-RU" sz="1400" b="1" spc="-20" dirty="0" smtClean="0">
                <a:solidFill>
                  <a:srgbClr val="58595B"/>
                </a:solidFill>
                <a:latin typeface="+mj-lt"/>
                <a:cs typeface="Calibri"/>
              </a:rPr>
              <a:t>00 пятница 08:00-16:45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9385300" y="6140450"/>
            <a:ext cx="948659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err="1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Ростовской</a:t>
            </a:r>
          </a:p>
          <a:p>
            <a:pPr marL="12700" marR="5080">
              <a:lnSpc>
                <a:spcPts val="800"/>
              </a:lnSpc>
            </a:pPr>
            <a:r>
              <a:rPr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725103" y="170515"/>
            <a:ext cx="1497397" cy="559735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9309100" y="6826250"/>
            <a:ext cx="923394" cy="559736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351465" y="5753413"/>
            <a:ext cx="643435" cy="3650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300" y="6843868"/>
            <a:ext cx="838200" cy="51578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927100" y="806450"/>
          <a:ext cx="4724400" cy="4260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35052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Дата </a:t>
                      </a:r>
                    </a:p>
                  </a:txBody>
                  <a:tcPr marL="129399" marR="129399" marT="32308" marB="323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Мероприятие</a:t>
                      </a:r>
                    </a:p>
                  </a:txBody>
                  <a:tcPr marL="129399" marR="129399" marT="32308" marB="323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800" dirty="0" smtClean="0">
                          <a:latin typeface="+mn-lt"/>
                        </a:rPr>
                        <a:t>Начала</a:t>
                      </a:r>
                      <a:endParaRPr lang="ru-RU" sz="800" dirty="0">
                        <a:latin typeface="+mn-lt"/>
                      </a:endParaRPr>
                    </a:p>
                  </a:txBody>
                  <a:tcPr marL="129399" marR="129399" marT="32308" marB="32308"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734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</a:t>
                      </a:r>
                      <a:r>
                        <a:rPr lang="en-US" sz="9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</a:t>
                      </a:r>
                      <a:r>
                        <a:rPr lang="ru-RU" sz="9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8</a:t>
                      </a: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Лекция о способах защиты от мошенничества, и преступных посягательств, меры личной безопасности.</a:t>
                      </a:r>
                      <a:r>
                        <a:rPr lang="ru-RU" sz="900" baseline="0" dirty="0" smtClean="0"/>
                        <a:t> 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9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900" b="0" dirty="0">
                        <a:latin typeface="+mn-lt"/>
                        <a:cs typeface="Calibri"/>
                      </a:endParaRPr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dirty="0" smtClean="0">
                          <a:latin typeface="+mn-lt"/>
                          <a:cs typeface="Calibri"/>
                        </a:rPr>
                        <a:t>4</a:t>
                      </a:r>
                      <a:r>
                        <a:rPr lang="en-US" sz="900" dirty="0" smtClean="0">
                          <a:latin typeface="+mn-lt"/>
                          <a:cs typeface="Calibri"/>
                        </a:rPr>
                        <a:t>.0</a:t>
                      </a:r>
                      <a:r>
                        <a:rPr lang="ru-RU" sz="900" dirty="0" smtClean="0">
                          <a:latin typeface="+mn-lt"/>
                          <a:cs typeface="Calibri"/>
                        </a:rPr>
                        <a:t>8</a:t>
                      </a:r>
                      <a:endParaRPr lang="ru-RU" sz="900" dirty="0">
                        <a:latin typeface="+mn-lt"/>
                        <a:cs typeface="Calibri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Турнир по настольным играм, развлекательные мероприятия</a:t>
                      </a:r>
                      <a:endParaRPr lang="ru-RU" sz="900" b="0" dirty="0">
                        <a:latin typeface="+mn-lt"/>
                        <a:cs typeface="Calibri Light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900" b="0" dirty="0" smtClean="0">
                          <a:latin typeface="+mn-lt"/>
                        </a:rPr>
                        <a:t>10:00</a:t>
                      </a:r>
                      <a:endParaRPr lang="ru-RU" sz="900" b="0" dirty="0">
                        <a:latin typeface="+mn-lt"/>
                      </a:endParaRPr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07834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0</a:t>
                      </a:r>
                      <a:r>
                        <a:rPr lang="ru-RU" sz="900" b="1" dirty="0" smtClean="0"/>
                        <a:t>5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Мероприятие</a:t>
                      </a:r>
                      <a:r>
                        <a:rPr lang="ru-RU" sz="900" baseline="0" dirty="0" smtClean="0"/>
                        <a:t> посвященное Году единства народов России Акция «Сказки народов мира» совместно бабушки и внуки, чтение сказок народов мира.</a:t>
                      </a:r>
                      <a:endParaRPr lang="en-US" sz="900" baseline="0" dirty="0" smtClean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dirty="0" smtClean="0"/>
                    </a:p>
                    <a:p>
                      <a:pPr algn="ctr"/>
                      <a:r>
                        <a:rPr lang="ru-RU" sz="900" dirty="0" smtClean="0"/>
                        <a:t>10:00</a:t>
                      </a:r>
                      <a:endParaRPr lang="en-US" sz="900" dirty="0" smtClean="0"/>
                    </a:p>
                    <a:p>
                      <a:pPr algn="ctr"/>
                      <a:endParaRPr lang="ru-RU" sz="900" dirty="0"/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54941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06.0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Мероприятие, посвященное организации помощи УСВО «Работа по подготовке материала для маскировочных сетей» 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10:00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3866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07.0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Истории домашних любимчиков. День кошек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10:00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9901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1</a:t>
                      </a:r>
                      <a:r>
                        <a:rPr lang="ru-RU" sz="900" b="1" dirty="0" smtClean="0"/>
                        <a:t>0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здоровья.</a:t>
                      </a:r>
                      <a:r>
                        <a:rPr lang="en-US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Оздоровительная</a:t>
                      </a:r>
                      <a:r>
                        <a:rPr lang="ru-RU" sz="9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гимнастика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6273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1</a:t>
                      </a:r>
                      <a:r>
                        <a:rPr lang="ru-RU" sz="900" b="1" dirty="0" smtClean="0"/>
                        <a:t>1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кругу друзей «Общение, настольные игры, кроссворды»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6273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1</a:t>
                      </a:r>
                      <a:r>
                        <a:rPr lang="ru-RU" sz="900" b="1" dirty="0" smtClean="0"/>
                        <a:t>2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Мероприятие, посвященное организации помощи УСВО «Работа по подготовке материала для маскировочных сетей» 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61215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1</a:t>
                      </a:r>
                      <a:r>
                        <a:rPr lang="ru-RU" sz="900" b="1" dirty="0" smtClean="0"/>
                        <a:t>3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Лекции по вопросам здорового старения и активного долголетия, Актуальный разговор: в пользу хорошего самочувствия.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62738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/>
                        <a:t>14.08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Медовый спас. Посещение Свято-Троицкого храма.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</a:tbl>
          </a:graphicData>
        </a:graphic>
      </p:graphicFrame>
      <p:graphicFrame>
        <p:nvGraphicFramePr>
          <p:cNvPr id="69" name="Таблица 68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5651500" y="806450"/>
          <a:ext cx="4789201" cy="418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357000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84656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Дата </a:t>
                      </a:r>
                    </a:p>
                  </a:txBody>
                  <a:tcPr marL="129399" marR="129399" marT="32308" marB="323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Мероприятие</a:t>
                      </a:r>
                    </a:p>
                  </a:txBody>
                  <a:tcPr marL="129399" marR="129399" marT="32308" marB="323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начала</a:t>
                      </a:r>
                    </a:p>
                  </a:txBody>
                  <a:tcPr marL="129399" marR="129399" marT="32308" marB="32308"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734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+mn-lt"/>
                          <a:cs typeface="Calibri"/>
                        </a:rPr>
                        <a:t>17</a:t>
                      </a:r>
                      <a:r>
                        <a:rPr lang="en-US" sz="900" dirty="0" smtClean="0">
                          <a:latin typeface="+mn-lt"/>
                          <a:cs typeface="Calibri"/>
                        </a:rPr>
                        <a:t>.0</a:t>
                      </a:r>
                      <a:r>
                        <a:rPr lang="ru-RU" sz="900" dirty="0" smtClean="0">
                          <a:latin typeface="+mn-lt"/>
                          <a:cs typeface="Calibri"/>
                        </a:rPr>
                        <a:t>8</a:t>
                      </a:r>
                      <a:endParaRPr lang="ru-RU" sz="900" dirty="0">
                        <a:latin typeface="+mn-lt"/>
                        <a:cs typeface="Calibri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«Открываем Россию вместе с Русским географическим обществом» просмотр фильмов на </a:t>
                      </a:r>
                      <a:r>
                        <a:rPr lang="ru-RU" sz="9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кинопортале</a:t>
                      </a:r>
                      <a:r>
                        <a:rPr lang="ru-RU" sz="900" baseline="0" dirty="0" smtClean="0"/>
                        <a:t> 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9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900" b="0" dirty="0">
                        <a:latin typeface="+mn-lt"/>
                        <a:cs typeface="Calibri"/>
                      </a:endParaRPr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900" dirty="0" smtClean="0">
                          <a:latin typeface="+mn-lt"/>
                          <a:cs typeface="Calibri"/>
                        </a:rPr>
                        <a:t>8</a:t>
                      </a:r>
                      <a:r>
                        <a:rPr lang="en-US" sz="900" dirty="0" smtClean="0">
                          <a:latin typeface="+mn-lt"/>
                          <a:cs typeface="Calibri"/>
                        </a:rPr>
                        <a:t>.0</a:t>
                      </a:r>
                      <a:r>
                        <a:rPr lang="ru-RU" sz="900" dirty="0" smtClean="0">
                          <a:latin typeface="+mn-lt"/>
                          <a:cs typeface="Calibri"/>
                        </a:rPr>
                        <a:t>8</a:t>
                      </a:r>
                      <a:endParaRPr lang="ru-RU" sz="900" dirty="0">
                        <a:latin typeface="+mn-lt"/>
                        <a:cs typeface="Calibri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Консультация по правовым вопросам в компетенции СФР</a:t>
                      </a:r>
                      <a:endParaRPr lang="ru-RU" sz="900" b="0" dirty="0">
                        <a:latin typeface="+mn-lt"/>
                        <a:cs typeface="Calibri Light"/>
                      </a:endParaRPr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+mn-lt"/>
                        </a:rPr>
                        <a:t>11:00</a:t>
                      </a:r>
                      <a:endParaRPr lang="ru-RU" sz="900" b="0" dirty="0">
                        <a:latin typeface="+mn-lt"/>
                      </a:endParaRPr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62104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/>
                        <a:t>19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Общение, чаепитие. Яблочный спас.</a:t>
                      </a:r>
                      <a:endParaRPr lang="en-US" sz="900" baseline="0" dirty="0" smtClean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10:00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7180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2</a:t>
                      </a:r>
                      <a:r>
                        <a:rPr lang="ru-RU" sz="900" b="1" dirty="0" smtClean="0"/>
                        <a:t>0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Лекция по вопросам обучения граждан старшего поколения финансовой, цифровой и правовой </a:t>
                      </a:r>
                      <a:r>
                        <a:rPr lang="ru-RU" sz="900" baseline="0" dirty="0" err="1" smtClean="0"/>
                        <a:t>медиаграмотности</a:t>
                      </a:r>
                      <a:r>
                        <a:rPr lang="ru-RU" sz="900" baseline="0" dirty="0" smtClean="0"/>
                        <a:t>. «Приложение МАХ цифровое удостоверение пенсионера» 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10:00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15752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/>
                        <a:t>21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Мероприятие ко Дню Государственного флага России ,</a:t>
                      </a:r>
                      <a:r>
                        <a:rPr lang="ru-RU" sz="900" baseline="0" dirty="0" smtClean="0"/>
                        <a:t> информационный час  совместно  с партий «Единая Россия»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10:00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 marL="129399" marR="129399" marT="32308" marB="32308" anchor="ctr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35896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2</a:t>
                      </a:r>
                      <a:r>
                        <a:rPr lang="ru-RU" sz="900" b="1" dirty="0" smtClean="0"/>
                        <a:t>4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Книжный клуб- душевная беседа, чтение стихов.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46864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2</a:t>
                      </a:r>
                      <a:r>
                        <a:rPr lang="ru-RU" sz="900" b="1" dirty="0" smtClean="0"/>
                        <a:t>5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Мероприятие, посвященное организации помощи УСВО «Работа по подготовке материала для маскировочных сетей» 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285904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2</a:t>
                      </a:r>
                      <a:r>
                        <a:rPr lang="ru-RU" sz="900" b="1" dirty="0" smtClean="0"/>
                        <a:t>6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здоровья. Оздоровительная гимнастика.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/>
                        <a:t>27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Акция «Вместе целая</a:t>
                      </a:r>
                      <a:r>
                        <a:rPr lang="ru-RU" sz="900" baseline="0" dirty="0" smtClean="0"/>
                        <a:t> страна» 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  <a:tr h="327968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/>
                        <a:t>28</a:t>
                      </a:r>
                      <a:r>
                        <a:rPr lang="en-US" sz="900" b="1" dirty="0" smtClean="0"/>
                        <a:t>.0</a:t>
                      </a:r>
                      <a:r>
                        <a:rPr lang="ru-RU" sz="900" b="1" dirty="0" smtClean="0"/>
                        <a:t>8</a:t>
                      </a:r>
                      <a:endParaRPr lang="ru-RU" sz="900" b="1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aseline="0" dirty="0" smtClean="0"/>
                        <a:t>Мероприятие, посвященное организации помощи УСВО «Работа по подготовке материала для маскировочных сетей» .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10.00</a:t>
                      </a:r>
                      <a:endParaRPr lang="ru-RU" sz="900" dirty="0"/>
                    </a:p>
                  </a:txBody>
                  <a:tcPr marL="129399" marR="129399" marT="32308" marB="32308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389</Words>
  <Application>Microsoft Office PowerPoint</Application>
  <PresentationFormat>Произвольный</PresentationFormat>
  <Paragraphs>81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2026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81</cp:revision>
  <dcterms:created xsi:type="dcterms:W3CDTF">2025-11-06T11:20:25Z</dcterms:created>
  <dcterms:modified xsi:type="dcterms:W3CDTF">2026-07-16T13:47:09Z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