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693400" cy="75565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96" y="-78"/>
      </p:cViewPr>
      <p:guideLst>
        <p:guide orient="horz" pos="2035"/>
        <p:guide pos="30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678" y="2342515"/>
            <a:ext cx="9097027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358" y="4231640"/>
            <a:ext cx="74916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119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1728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24920" y="223991"/>
            <a:ext cx="327811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120" y="1737995"/>
            <a:ext cx="963214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8811" y="7027545"/>
            <a:ext cx="34247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1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57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900" y="76319"/>
            <a:ext cx="2455624" cy="806331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41300" y="5149850"/>
            <a:ext cx="10311186" cy="230399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911998" y="5970377"/>
            <a:ext cx="1624409" cy="93873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89900" y="44450"/>
            <a:ext cx="2362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1400" spc="-10" dirty="0"/>
              <a:t>МЕРОПРИЯТИЯ </a:t>
            </a:r>
            <a:r>
              <a:rPr lang="ru-RU" sz="1400" spc="-10" dirty="0" smtClean="0"/>
              <a:t>Н</a:t>
            </a:r>
            <a:r>
              <a:rPr sz="1400" dirty="0" smtClean="0"/>
              <a:t>А</a:t>
            </a:r>
            <a:r>
              <a:rPr lang="ru-RU" sz="1400" dirty="0" smtClean="0"/>
              <a:t> </a:t>
            </a: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>ИЮЛЬ</a:t>
            </a:r>
            <a:r>
              <a:rPr lang="ru-RU" sz="1400" spc="-5" smtClean="0"/>
              <a:t> </a:t>
            </a:r>
            <a:r>
              <a:rPr sz="1400" spc="-20" dirty="0" smtClean="0"/>
              <a:t>202</a:t>
            </a:r>
            <a:r>
              <a:rPr lang="ru-RU" sz="1400" spc="-20" dirty="0"/>
              <a:t>6</a:t>
            </a:r>
            <a:endParaRPr sz="1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889973" y="6147509"/>
            <a:ext cx="5980727" cy="122039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2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508500" y="5454650"/>
            <a:ext cx="4744635" cy="499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58595B"/>
                </a:solidFill>
                <a:latin typeface="+mj-lt"/>
                <a:cs typeface="Calibri"/>
              </a:rPr>
              <a:t>В</a:t>
            </a:r>
            <a:r>
              <a:rPr sz="1400" b="1" smtClean="0">
                <a:solidFill>
                  <a:srgbClr val="58595B"/>
                </a:solidFill>
                <a:latin typeface="+mj-lt"/>
                <a:cs typeface="Calibri"/>
              </a:rPr>
              <a:t>ремя</a:t>
            </a:r>
            <a:r>
              <a:rPr sz="1400" b="1" spc="-65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+mj-lt"/>
                <a:cs typeface="Calibri"/>
              </a:rPr>
              <a:t>работы: понедельник </a:t>
            </a:r>
            <a:r>
              <a:rPr sz="1400" b="1">
                <a:solidFill>
                  <a:srgbClr val="58595B"/>
                </a:solidFill>
                <a:latin typeface="+mj-lt"/>
                <a:cs typeface="Calibri"/>
              </a:rPr>
              <a:t>–</a:t>
            </a:r>
            <a:r>
              <a:rPr sz="1400" b="1" spc="-1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+mj-lt"/>
                <a:cs typeface="Calibri"/>
              </a:rPr>
              <a:t>           четверг </a:t>
            </a:r>
            <a:r>
              <a:rPr sz="1400" b="1" spc="-10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lang="en-US" sz="1400" b="1" spc="-10" dirty="0" smtClean="0">
                <a:solidFill>
                  <a:srgbClr val="58595B"/>
                </a:solidFill>
                <a:latin typeface="+mj-lt"/>
                <a:cs typeface="Calibri"/>
              </a:rPr>
              <a:t>08</a:t>
            </a:r>
            <a:r>
              <a:rPr sz="1400" b="1" dirty="0" smtClean="0">
                <a:solidFill>
                  <a:srgbClr val="58595B"/>
                </a:solidFill>
                <a:latin typeface="+mj-lt"/>
                <a:cs typeface="Calibri"/>
              </a:rPr>
              <a:t>:</a:t>
            </a:r>
            <a:r>
              <a:rPr lang="en-US" sz="1400" b="1" dirty="0" smtClean="0">
                <a:solidFill>
                  <a:srgbClr val="58595B"/>
                </a:solidFill>
                <a:latin typeface="+mj-lt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+mj-lt"/>
                <a:cs typeface="Calibri"/>
              </a:rPr>
              <a:t>0</a:t>
            </a:r>
            <a:r>
              <a:rPr sz="1400" b="1" spc="-5" dirty="0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+mj-lt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8</a:t>
            </a:r>
            <a:r>
              <a:rPr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9385300" y="6140450"/>
            <a:ext cx="948659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725103" y="170515"/>
            <a:ext cx="1497397" cy="55973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9309100" y="6826250"/>
            <a:ext cx="923394" cy="559736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351465" y="5753413"/>
            <a:ext cx="643435" cy="3650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300" y="6843868"/>
            <a:ext cx="838200" cy="51578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927100" y="806450"/>
          <a:ext cx="4724400" cy="439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73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9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Книжный клуб- душевная беседа, чтение стихов.</a:t>
                      </a:r>
                      <a:endParaRPr lang="en-US" sz="9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sz="900" dirty="0" smtClean="0">
                          <a:latin typeface="+mn-lt"/>
                          <a:cs typeface="Calibri"/>
                        </a:rPr>
                        <a:t>.07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Турнир по настольным играм, развлекательные мероприятия</a:t>
                      </a:r>
                      <a:endParaRPr lang="ru-RU" sz="900" dirty="0" smtClean="0"/>
                    </a:p>
                    <a:p>
                      <a:pPr algn="ctr"/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ru-RU" sz="900" b="0" dirty="0" smtClean="0">
                          <a:latin typeface="+mn-lt"/>
                        </a:rPr>
                        <a:t>10:00</a:t>
                      </a:r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0783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</a:t>
                      </a:r>
                      <a:r>
                        <a:rPr lang="ru-RU" sz="900" b="1" dirty="0" smtClean="0"/>
                        <a:t>3</a:t>
                      </a:r>
                      <a:r>
                        <a:rPr lang="en-US" sz="900" b="1" dirty="0" smtClean="0"/>
                        <a:t>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День здоровья. Скандинавская</a:t>
                      </a: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ходьба.</a:t>
                      </a: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dirty="0" smtClean="0"/>
                    </a:p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94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06.07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866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07.07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Мероприятие посвященное «Дню любви семьи и верности», поздравление семейных</a:t>
                      </a:r>
                      <a:r>
                        <a:rPr lang="ru-RU" sz="900" baseline="0" dirty="0" smtClean="0"/>
                        <a:t> пар с золотым юбилеем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99012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13.07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Посещение достопримечательностей «Подвесной мост в </a:t>
                      </a:r>
                      <a:r>
                        <a:rPr lang="ru-RU" sz="9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Семикаракорске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14.07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Мероприятие ко Дню Рождения СФР ,</a:t>
                      </a:r>
                      <a:r>
                        <a:rPr lang="ru-RU" sz="900" baseline="0" dirty="0" smtClean="0"/>
                        <a:t> информационный час  история предшествующих организаций, совместно  с партий «Единая Россия»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15.07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12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16.07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Консультация по правовым вопросам в компетенции СФР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1</a:t>
                      </a:r>
                      <a:r>
                        <a:rPr lang="en-US" sz="900" b="1" dirty="0" smtClean="0"/>
                        <a:t>7</a:t>
                      </a:r>
                      <a:r>
                        <a:rPr lang="ru-RU" sz="900" b="1" dirty="0" smtClean="0"/>
                        <a:t>.0</a:t>
                      </a:r>
                      <a:r>
                        <a:rPr lang="en-US" sz="900" b="1" dirty="0" smtClean="0"/>
                        <a:t>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Лекция о способах защиты от мошенничества, и преступных посягательств, меры личной безопасности.</a:t>
                      </a:r>
                      <a:r>
                        <a:rPr lang="ru-RU" sz="900" baseline="0" dirty="0" smtClean="0"/>
                        <a:t> 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  <p:graphicFrame>
        <p:nvGraphicFramePr>
          <p:cNvPr id="69" name="Таблица 68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651500" y="806450"/>
          <a:ext cx="4789201" cy="4339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5700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4656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73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20.07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Женский день: секреты красоты и здоровья, чаепитие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21.07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кругу друзей «Общение, настольные игры, кроссворды»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ru-RU" sz="900" b="0" smtClean="0">
                          <a:latin typeface="+mn-lt"/>
                        </a:rPr>
                        <a:t>10:00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210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22.07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en-US" sz="900" dirty="0" smtClean="0"/>
                    </a:p>
                    <a:p>
                      <a:pPr algn="ctr"/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718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23.07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900" baseline="0" dirty="0" err="1" smtClean="0"/>
                        <a:t>медиаграмотности</a:t>
                      </a:r>
                      <a:r>
                        <a:rPr lang="ru-RU" sz="900" baseline="0" dirty="0" smtClean="0"/>
                        <a:t>. «Приложение МАХ цифровое удостоверение пенсионера» 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15752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2</a:t>
                      </a:r>
                      <a:r>
                        <a:rPr lang="en-US" sz="900" b="1" dirty="0" smtClean="0"/>
                        <a:t>4.07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Турнир по настольным играм, развлекательные мероприятия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589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27.07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Книжный клуб- душевная беседа, чтение стихов.</a:t>
                      </a:r>
                      <a:endParaRPr lang="en-US" sz="9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468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28.07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Мероприятие</a:t>
                      </a:r>
                      <a:r>
                        <a:rPr lang="ru-RU" sz="900" baseline="0" dirty="0" smtClean="0"/>
                        <a:t> посвященное Году единства народов России Акция «Сказки народов мира» совместно бабушки и внуки.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28590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29.07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Оздоровительная гимнастика.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30.07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Акция «Вместе вся</a:t>
                      </a:r>
                      <a:r>
                        <a:rPr lang="ru-RU" sz="900" baseline="0" dirty="0" smtClean="0"/>
                        <a:t> страна» с общей ВКС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2796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31.07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356</Words>
  <Application>Microsoft Office PowerPoint</Application>
  <PresentationFormat>Произвольный</PresentationFormat>
  <Paragraphs>81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72</cp:revision>
  <dcterms:created xsi:type="dcterms:W3CDTF">2025-11-06T11:20:25Z</dcterms:created>
  <dcterms:modified xsi:type="dcterms:W3CDTF">2026-06-30T07:29:12Z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