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4840" cy="1653120"/>
          </a:xfrm>
          <a:prstGeom prst="rect">
            <a:avLst/>
          </a:prstGeom>
          <a:ln w="0"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40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2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4822920" y="316800"/>
            <a:ext cx="2311200" cy="1861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19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  <a:ea typeface="DejaVu Sans"/>
              </a:rPr>
              <a:t> ИЮЛЬ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123240" y="8786520"/>
            <a:ext cx="9122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Ростовской 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48" name="Group 5"/>
          <p:cNvGrpSpPr/>
          <p:nvPr/>
        </p:nvGrpSpPr>
        <p:grpSpPr>
          <a:xfrm>
            <a:off x="512280" y="489240"/>
            <a:ext cx="2512440" cy="977760"/>
            <a:chOff x="512280" y="489240"/>
            <a:chExt cx="2512440" cy="97776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120" cy="9518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CustomShape 6"/>
            <p:cNvSpPr/>
            <p:nvPr/>
          </p:nvSpPr>
          <p:spPr>
            <a:xfrm>
              <a:off x="1577160" y="814680"/>
              <a:ext cx="289800" cy="1800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Group 7"/>
            <p:cNvGrpSpPr/>
            <p:nvPr/>
          </p:nvGrpSpPr>
          <p:grpSpPr>
            <a:xfrm>
              <a:off x="1917720" y="814680"/>
              <a:ext cx="442440" cy="145800"/>
              <a:chOff x="1917720" y="814680"/>
              <a:chExt cx="442440" cy="145800"/>
            </a:xfrm>
          </p:grpSpPr>
          <p:sp>
            <p:nvSpPr>
              <p:cNvPr id="52" name="CustomShape 8"/>
              <p:cNvSpPr/>
              <p:nvPr/>
            </p:nvSpPr>
            <p:spPr>
              <a:xfrm>
                <a:off x="1917720" y="814680"/>
                <a:ext cx="28548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5920" cy="1447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4440" cy="1483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Group 9"/>
            <p:cNvGrpSpPr/>
            <p:nvPr/>
          </p:nvGrpSpPr>
          <p:grpSpPr>
            <a:xfrm>
              <a:off x="1762920" y="1051200"/>
              <a:ext cx="672120" cy="178200"/>
              <a:chOff x="1762920" y="1051200"/>
              <a:chExt cx="672120" cy="17820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7360" cy="144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CustomShape 10"/>
              <p:cNvSpPr/>
              <p:nvPr/>
            </p:nvSpPr>
            <p:spPr>
              <a:xfrm>
                <a:off x="1917720" y="1051200"/>
                <a:ext cx="517320" cy="1782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Group 11"/>
            <p:cNvGrpSpPr/>
            <p:nvPr/>
          </p:nvGrpSpPr>
          <p:grpSpPr>
            <a:xfrm>
              <a:off x="2489040" y="1051560"/>
              <a:ext cx="285480" cy="144720"/>
              <a:chOff x="2489040" y="1051560"/>
              <a:chExt cx="285480" cy="14472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4560" cy="144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5560" cy="1447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Group 12"/>
            <p:cNvGrpSpPr/>
            <p:nvPr/>
          </p:nvGrpSpPr>
          <p:grpSpPr>
            <a:xfrm>
              <a:off x="1556640" y="1284480"/>
              <a:ext cx="1468080" cy="182520"/>
              <a:chOff x="1556640" y="1284480"/>
              <a:chExt cx="1468080" cy="18252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7880" cy="150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120" cy="150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4960" cy="182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120" cy="1501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CustomShape 13"/>
              <p:cNvSpPr/>
              <p:nvPr/>
            </p:nvSpPr>
            <p:spPr>
              <a:xfrm>
                <a:off x="2494080" y="1290960"/>
                <a:ext cx="133200" cy="1443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4880" cy="176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080" cy="1447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CustomShape 14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CustomShape 15"/>
          <p:cNvSpPr/>
          <p:nvPr/>
        </p:nvSpPr>
        <p:spPr>
          <a:xfrm>
            <a:off x="6047640" y="7937640"/>
            <a:ext cx="810000" cy="810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1" name="Table 16"/>
          <p:cNvGraphicFramePr/>
          <p:nvPr/>
        </p:nvGraphicFramePr>
        <p:xfrm>
          <a:off x="177851" y="1584868"/>
          <a:ext cx="7020709" cy="8268640"/>
        </p:xfrm>
        <a:graphic>
          <a:graphicData uri="http://schemas.openxmlformats.org/drawingml/2006/table">
            <a:tbl>
              <a:tblPr/>
              <a:tblGrid>
                <a:gridCol w="870794"/>
                <a:gridCol w="5157725"/>
                <a:gridCol w="992190"/>
              </a:tblGrid>
              <a:tr h="648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952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02.07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«В кругу друзей»-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общение/чаепитие/чтение/настольные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игры/кроссворды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Изготовление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«сухих душей для участников СВО на площадке добровольческого клуба «Труженики тыла»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12:</a:t>
                      </a: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600" b="0" strike="noStrike" spc="-1" dirty="0" smtClean="0"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5760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07.07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Мероприятие, посвященное Дню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семьи, любви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и верности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Лекция по обучению навыкам финансового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планирования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, повышению финансовой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цифровой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, правовой и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медиаграмотности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«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Программа долгосрочных сбережений»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71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«В кругу друзей» – 3 года образования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Центра общения старшего поколения в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г.Батайске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35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14.07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Празднуем День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рождения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СФР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Мероприятия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интересам: Рисуем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натюрморт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2887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16.07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 ВКС)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Женский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: «Мой элегантный возраст»- секреты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красоты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465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21.07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Тренинг познавательных процессов: загадки и </a:t>
                      </a:r>
                      <a:endParaRPr lang="ru-RU" sz="1600" b="0" strike="noStrike" spc="-1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упражнения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для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мозга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Экскурсия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 Ростовский областной музей изобразительных искусств г.Ростов-на-Дону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106200" y="7319160"/>
            <a:ext cx="7340400" cy="33688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CustomShape 2"/>
          <p:cNvSpPr/>
          <p:nvPr/>
        </p:nvSpPr>
        <p:spPr>
          <a:xfrm>
            <a:off x="577800" y="8424360"/>
            <a:ext cx="5108760" cy="216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Клиентская служба (на правах отдела) в г.Батайске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г.Батайск, ул. Энгельса,200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86354-56137,4107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Беляк Г.В.</a:t>
            </a:r>
            <a:endParaRPr lang="ru-RU" sz="1300" b="0" strike="noStrike" spc="-1">
              <a:latin typeface="Arial"/>
            </a:endParaRPr>
          </a:p>
        </p:txBody>
      </p:sp>
      <p:pic>
        <p:nvPicPr>
          <p:cNvPr id="74" name="Рисунок 6"/>
          <p:cNvPicPr/>
          <p:nvPr/>
        </p:nvPicPr>
        <p:blipFill>
          <a:blip r:embed="rId2" cstate="print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sp>
        <p:nvSpPr>
          <p:cNvPr id="75" name="CustomShape 3"/>
          <p:cNvSpPr/>
          <p:nvPr/>
        </p:nvSpPr>
        <p:spPr>
          <a:xfrm>
            <a:off x="5280480" y="8966880"/>
            <a:ext cx="229500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12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12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1200" b="0" strike="noStrike" spc="45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2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12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Ростовской области</a:t>
            </a:r>
            <a:endParaRPr lang="ru-RU" sz="1200" b="0" strike="noStrike" spc="-1">
              <a:latin typeface="Arial"/>
            </a:endParaRPr>
          </a:p>
        </p:txBody>
      </p:sp>
      <p:grpSp>
        <p:nvGrpSpPr>
          <p:cNvPr id="76" name="Group 4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7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CustomShape 5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7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83" name="object 48"/>
          <p:cNvPicPr/>
          <p:nvPr/>
        </p:nvPicPr>
        <p:blipFill>
          <a:blip r:embed="rId8" cstate="print"/>
          <a:stretch/>
        </p:blipFill>
        <p:spPr>
          <a:xfrm>
            <a:off x="6529320" y="8030520"/>
            <a:ext cx="596160" cy="51120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6"/>
          <p:cNvSpPr/>
          <p:nvPr/>
        </p:nvSpPr>
        <p:spPr>
          <a:xfrm>
            <a:off x="2914154" y="7290916"/>
            <a:ext cx="32922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 algn="just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 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 18:00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                 п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ятница 08:00-16:45</a:t>
            </a:r>
            <a:endParaRPr lang="ru-RU" sz="1600" b="0" strike="noStrike" spc="-1">
              <a:latin typeface="Arial"/>
            </a:endParaRPr>
          </a:p>
        </p:txBody>
      </p:sp>
      <p:graphicFrame>
        <p:nvGraphicFramePr>
          <p:cNvPr id="85" name="Table 7"/>
          <p:cNvGraphicFramePr/>
          <p:nvPr/>
        </p:nvGraphicFramePr>
        <p:xfrm>
          <a:off x="221040" y="475200"/>
          <a:ext cx="7111800" cy="6647292"/>
        </p:xfrm>
        <a:graphic>
          <a:graphicData uri="http://schemas.openxmlformats.org/drawingml/2006/table">
            <a:tbl>
              <a:tblPr/>
              <a:tblGrid>
                <a:gridCol w="865080"/>
                <a:gridCol w="5123880"/>
                <a:gridCol w="1122840"/>
              </a:tblGrid>
              <a:tr h="712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07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23.07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Литературный час, посвященный году единства народов России - «Сказки народов мира»»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по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интересам : Читаем стихи любимых поэтов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07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27.07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Профилактическое мероприятие по предотвращению мошенничества «Как не стать жертвой мошенников» (по материалам МВД России)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Исторический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час: Крещение Руси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2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29.07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с участием Всероссийской партии «Единая Россия» на тему «Выборы 2026 года»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Мероприятия по интересам: «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Нейрогимнастика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для активного долголетия»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207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30.07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Мероприятие о продвижении электронных сервисов и формированию электронных удостоверений в </a:t>
                      </a:r>
                      <a:r>
                        <a:rPr lang="ru-RU" sz="1600" b="0" strike="noStrike" spc="-1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мессенджере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 МАХ</a:t>
                      </a:r>
                      <a:endParaRPr lang="ru-RU" sz="16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Акция « Вместе целая страна»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5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31.07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«В кругу друзей»- Общение/чаепитие/чтение/настольные игры/кроссворды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310</Words>
  <Application>Microsoft Office PowerPoint</Application>
  <PresentationFormat>Произвольный</PresentationFormat>
  <Paragraphs>90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148</cp:revision>
  <dcterms:created xsi:type="dcterms:W3CDTF">2025-11-06T11:20:25Z</dcterms:created>
  <dcterms:modified xsi:type="dcterms:W3CDTF">2026-06-29T14:01:05Z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