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36" y="-120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/>
          <p:cNvPicPr/>
          <p:nvPr/>
        </p:nvPicPr>
        <p:blipFill>
          <a:blip r:embed="rId2" cstate="print"/>
          <a:stretch/>
        </p:blipFill>
        <p:spPr>
          <a:xfrm>
            <a:off x="3731760" y="108000"/>
            <a:ext cx="3709080" cy="1647360"/>
          </a:xfrm>
          <a:prstGeom prst="rect">
            <a:avLst/>
          </a:prstGeom>
          <a:ln w="0">
            <a:noFill/>
          </a:ln>
        </p:spPr>
      </p:pic>
      <p:grpSp>
        <p:nvGrpSpPr>
          <p:cNvPr id="39" name="Group 1"/>
          <p:cNvGrpSpPr/>
          <p:nvPr/>
        </p:nvGrpSpPr>
        <p:grpSpPr>
          <a:xfrm>
            <a:off x="644400" y="8176320"/>
            <a:ext cx="1136880" cy="121680"/>
            <a:chOff x="644400" y="8176320"/>
            <a:chExt cx="1136880" cy="121680"/>
          </a:xfrm>
        </p:grpSpPr>
        <p:pic>
          <p:nvPicPr>
            <p:cNvPr id="40" name="object 36"/>
            <p:cNvPicPr/>
            <p:nvPr/>
          </p:nvPicPr>
          <p:blipFill>
            <a:blip r:embed="rId3" cstate="print"/>
            <a:stretch/>
          </p:blipFill>
          <p:spPr>
            <a:xfrm>
              <a:off x="644400" y="8176320"/>
              <a:ext cx="92160" cy="121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1" name="CustomShape 2"/>
            <p:cNvSpPr/>
            <p:nvPr/>
          </p:nvSpPr>
          <p:spPr>
            <a:xfrm>
              <a:off x="771480" y="8178120"/>
              <a:ext cx="83520" cy="11844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2" name="object 38"/>
            <p:cNvPicPr/>
            <p:nvPr/>
          </p:nvPicPr>
          <p:blipFill>
            <a:blip r:embed="rId4" cstate="print"/>
            <a:stretch/>
          </p:blipFill>
          <p:spPr>
            <a:xfrm>
              <a:off x="888840" y="8176320"/>
              <a:ext cx="281160" cy="121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39"/>
            <p:cNvPicPr/>
            <p:nvPr/>
          </p:nvPicPr>
          <p:blipFill>
            <a:blip r:embed="rId5" cstate="print"/>
            <a:stretch/>
          </p:blipFill>
          <p:spPr>
            <a:xfrm>
              <a:off x="1201680" y="8176320"/>
              <a:ext cx="308160" cy="121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40"/>
            <p:cNvPicPr/>
            <p:nvPr/>
          </p:nvPicPr>
          <p:blipFill>
            <a:blip r:embed="rId6" cstate="print"/>
            <a:stretch/>
          </p:blipFill>
          <p:spPr>
            <a:xfrm>
              <a:off x="1545480" y="8178120"/>
              <a:ext cx="99000" cy="118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41"/>
            <p:cNvPicPr/>
            <p:nvPr/>
          </p:nvPicPr>
          <p:blipFill>
            <a:blip r:embed="rId7" cstate="print"/>
            <a:stretch/>
          </p:blipFill>
          <p:spPr>
            <a:xfrm>
              <a:off x="1679400" y="8178120"/>
              <a:ext cx="101880" cy="119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6" name="CustomShape 3"/>
          <p:cNvSpPr/>
          <p:nvPr/>
        </p:nvSpPr>
        <p:spPr>
          <a:xfrm>
            <a:off x="4822920" y="316800"/>
            <a:ext cx="2305440" cy="1856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>
            <a:noAutofit/>
          </a:bodyPr>
          <a:lstStyle/>
          <a:p>
            <a:pPr marL="439560" indent="-416160" algn="r">
              <a:lnSpc>
                <a:spcPts val="2701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  <a:ea typeface="DejaVu Sans"/>
              </a:rPr>
              <a:t> СЕНТЯБРЬ</a:t>
            </a:r>
            <a:r>
              <a:t/>
            </a:r>
            <a:br/>
            <a:r>
              <a:rPr lang="ru-RU" sz="2700" b="1" strike="noStrike" spc="-21">
                <a:solidFill>
                  <a:srgbClr val="FFFFFF"/>
                </a:solidFill>
                <a:latin typeface="Calibri"/>
                <a:ea typeface="DejaVu Sans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47" name="CustomShape 4"/>
          <p:cNvSpPr/>
          <p:nvPr/>
        </p:nvSpPr>
        <p:spPr>
          <a:xfrm>
            <a:off x="6123240" y="8786520"/>
            <a:ext cx="90648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12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12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 Ростовской 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48" name="Group 5"/>
          <p:cNvGrpSpPr/>
          <p:nvPr/>
        </p:nvGrpSpPr>
        <p:grpSpPr>
          <a:xfrm>
            <a:off x="512280" y="489240"/>
            <a:ext cx="2506680" cy="972000"/>
            <a:chOff x="512280" y="489240"/>
            <a:chExt cx="2506680" cy="972000"/>
          </a:xfrm>
        </p:grpSpPr>
        <p:pic>
          <p:nvPicPr>
            <p:cNvPr id="49" name="object 49"/>
            <p:cNvPicPr/>
            <p:nvPr/>
          </p:nvPicPr>
          <p:blipFill>
            <a:blip r:embed="rId8" cstate="print"/>
            <a:stretch/>
          </p:blipFill>
          <p:spPr>
            <a:xfrm>
              <a:off x="512280" y="489240"/>
              <a:ext cx="828360" cy="946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CustomShape 6"/>
            <p:cNvSpPr/>
            <p:nvPr/>
          </p:nvSpPr>
          <p:spPr>
            <a:xfrm>
              <a:off x="1577160" y="814680"/>
              <a:ext cx="284040" cy="17424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1" name="Group 7"/>
            <p:cNvGrpSpPr/>
            <p:nvPr/>
          </p:nvGrpSpPr>
          <p:grpSpPr>
            <a:xfrm>
              <a:off x="1917720" y="814680"/>
              <a:ext cx="436680" cy="140040"/>
              <a:chOff x="1917720" y="814680"/>
              <a:chExt cx="436680" cy="140040"/>
            </a:xfrm>
          </p:grpSpPr>
          <p:sp>
            <p:nvSpPr>
              <p:cNvPr id="52" name="CustomShape 8"/>
              <p:cNvSpPr/>
              <p:nvPr/>
            </p:nvSpPr>
            <p:spPr>
              <a:xfrm>
                <a:off x="1917720" y="814680"/>
                <a:ext cx="279720" cy="14004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3" name="object 53"/>
              <p:cNvPicPr/>
              <p:nvPr/>
            </p:nvPicPr>
            <p:blipFill>
              <a:blip r:embed="rId9" cstate="print"/>
              <a:stretch/>
            </p:blipFill>
            <p:spPr>
              <a:xfrm>
                <a:off x="2244240" y="815040"/>
                <a:ext cx="110160" cy="1389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 cstate="print"/>
            <a:stretch/>
          </p:blipFill>
          <p:spPr>
            <a:xfrm>
              <a:off x="1556640" y="1049760"/>
              <a:ext cx="148680" cy="1425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Group 9"/>
            <p:cNvGrpSpPr/>
            <p:nvPr/>
          </p:nvGrpSpPr>
          <p:grpSpPr>
            <a:xfrm>
              <a:off x="1762920" y="1051200"/>
              <a:ext cx="666360" cy="172440"/>
              <a:chOff x="1762920" y="1051200"/>
              <a:chExt cx="666360" cy="17244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 cstate="print"/>
              <a:stretch/>
            </p:blipFill>
            <p:spPr>
              <a:xfrm>
                <a:off x="1762920" y="1051560"/>
                <a:ext cx="111600" cy="1389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CustomShape 10"/>
              <p:cNvSpPr/>
              <p:nvPr/>
            </p:nvSpPr>
            <p:spPr>
              <a:xfrm>
                <a:off x="1917720" y="1051200"/>
                <a:ext cx="511560" cy="17244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58" name="Group 11"/>
            <p:cNvGrpSpPr/>
            <p:nvPr/>
          </p:nvGrpSpPr>
          <p:grpSpPr>
            <a:xfrm>
              <a:off x="2489040" y="1051560"/>
              <a:ext cx="279720" cy="138960"/>
              <a:chOff x="2489040" y="1051560"/>
              <a:chExt cx="279720" cy="13896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 cstate="print"/>
              <a:stretch/>
            </p:blipFill>
            <p:spPr>
              <a:xfrm>
                <a:off x="2489040" y="1051560"/>
                <a:ext cx="118800" cy="138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 cstate="print"/>
              <a:stretch/>
            </p:blipFill>
            <p:spPr>
              <a:xfrm>
                <a:off x="2658960" y="1051560"/>
                <a:ext cx="109800" cy="1389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Group 12"/>
            <p:cNvGrpSpPr/>
            <p:nvPr/>
          </p:nvGrpSpPr>
          <p:grpSpPr>
            <a:xfrm>
              <a:off x="1556640" y="1284480"/>
              <a:ext cx="1462320" cy="176760"/>
              <a:chOff x="1556640" y="1284480"/>
              <a:chExt cx="1462320" cy="17676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1556640" y="1292040"/>
                <a:ext cx="132120" cy="144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 cstate="print"/>
              <a:stretch/>
            </p:blipFill>
            <p:spPr>
              <a:xfrm>
                <a:off x="1725840" y="1292040"/>
                <a:ext cx="153360" cy="144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 cstate="print"/>
              <a:stretch/>
            </p:blipFill>
            <p:spPr>
              <a:xfrm>
                <a:off x="1917720" y="1284480"/>
                <a:ext cx="349200" cy="176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 cstate="print"/>
              <a:stretch/>
            </p:blipFill>
            <p:spPr>
              <a:xfrm>
                <a:off x="2300040" y="1292040"/>
                <a:ext cx="153360" cy="144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CustomShape 13"/>
              <p:cNvSpPr/>
              <p:nvPr/>
            </p:nvSpPr>
            <p:spPr>
              <a:xfrm>
                <a:off x="2494080" y="1290960"/>
                <a:ext cx="127440" cy="13860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67" name="object 67"/>
              <p:cNvPicPr/>
              <p:nvPr/>
            </p:nvPicPr>
            <p:blipFill>
              <a:blip r:embed="rId18" cstate="print"/>
              <a:stretch/>
            </p:blipFill>
            <p:spPr>
              <a:xfrm>
                <a:off x="2661480" y="1290960"/>
                <a:ext cx="159120" cy="170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 cstate="print"/>
              <a:stretch/>
            </p:blipFill>
            <p:spPr>
              <a:xfrm>
                <a:off x="2861640" y="1290960"/>
                <a:ext cx="157320" cy="1389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CustomShape 14"/>
          <p:cNvSpPr/>
          <p:nvPr/>
        </p:nvSpPr>
        <p:spPr>
          <a:xfrm>
            <a:off x="6140520" y="9593640"/>
            <a:ext cx="863640" cy="8474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CustomShape 15"/>
          <p:cNvSpPr/>
          <p:nvPr/>
        </p:nvSpPr>
        <p:spPr>
          <a:xfrm>
            <a:off x="6047640" y="7937640"/>
            <a:ext cx="804240" cy="804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71" name="Table 16"/>
          <p:cNvGraphicFramePr/>
          <p:nvPr/>
        </p:nvGraphicFramePr>
        <p:xfrm>
          <a:off x="321840" y="1818360"/>
          <a:ext cx="7020360" cy="8464676"/>
        </p:xfrm>
        <a:graphic>
          <a:graphicData uri="http://schemas.openxmlformats.org/drawingml/2006/table">
            <a:tbl>
              <a:tblPr/>
              <a:tblGrid>
                <a:gridCol w="840960"/>
                <a:gridCol w="5187240"/>
                <a:gridCol w="992160"/>
              </a:tblGrid>
              <a:tr h="640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663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01.09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День знаний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Лекция по обучению навыкам финансового планирования, повышению финансовой,цифровой, правовой и медиаграмотности  «Программа долгосрочных сбережений»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6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11:</a:t>
                      </a:r>
                      <a:r>
                        <a:rPr lang="ru-RU" sz="16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03.09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Лекция с РО «Знание»- Голосуем сердцем-воспитываем примером:выборы в России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«Открываем Россию вместе с Русским географическим обществом» просмотр фильмов на кинопортале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10:00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12:30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8498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07.09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Акция «Вместе целая страна»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Мессенджер МАХ -просто о сложном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10:00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12:00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065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08.09 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Изготовление «сухих душей для участников СВО на площадке добровольческого клуба «Труженики тыла»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Мероприятие , посвященное Дню языков народов России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11:00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12:00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3814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15.09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«Как не стать жертвой мошенников» (по материалам МВД России)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«В кругу </a:t>
                      </a: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друзей</a:t>
                      </a: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»- общение/чаепитие/чтение/настольные </a:t>
                      </a: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игры/кроссворды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11:00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12:00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551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17.09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Тренинг познавательных процессов: загадки и 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упражнения для мозга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Мероприятия с участием Всероссийской партии «Единая Россия» на тему «Выборы 2026 года»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10:00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13:00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106200" y="7319160"/>
            <a:ext cx="7334640" cy="336312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stomShape 2"/>
          <p:cNvSpPr/>
          <p:nvPr/>
        </p:nvSpPr>
        <p:spPr>
          <a:xfrm>
            <a:off x="577800" y="8424360"/>
            <a:ext cx="5103000" cy="216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Клиентская служба (на правах отдела) в г.Батайске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г.Батайск, ул. Энгельса,200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86354-56137,4107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Беляк Г.В.</a:t>
            </a:r>
            <a:endParaRPr lang="ru-RU" sz="1300" b="0" strike="noStrike" spc="-1">
              <a:latin typeface="Arial"/>
            </a:endParaRPr>
          </a:p>
        </p:txBody>
      </p:sp>
      <p:pic>
        <p:nvPicPr>
          <p:cNvPr id="74" name="Рисунок 6"/>
          <p:cNvPicPr/>
          <p:nvPr/>
        </p:nvPicPr>
        <p:blipFill>
          <a:blip r:embed="rId2" cstate="print"/>
          <a:stretch/>
        </p:blipFill>
        <p:spPr>
          <a:xfrm>
            <a:off x="6153120" y="9577080"/>
            <a:ext cx="851040" cy="851040"/>
          </a:xfrm>
          <a:prstGeom prst="rect">
            <a:avLst/>
          </a:prstGeom>
          <a:ln w="0">
            <a:noFill/>
          </a:ln>
        </p:spPr>
      </p:pic>
      <p:sp>
        <p:nvSpPr>
          <p:cNvPr id="75" name="CustomShape 3"/>
          <p:cNvSpPr/>
          <p:nvPr/>
        </p:nvSpPr>
        <p:spPr>
          <a:xfrm>
            <a:off x="5280480" y="8966880"/>
            <a:ext cx="2289240" cy="33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12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1200" b="0" strike="noStrike" spc="412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2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12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12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1200" b="0" strike="noStrike" spc="412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2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2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12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 Ростовской области</a:t>
            </a:r>
            <a:endParaRPr lang="ru-RU" sz="1200" b="0" strike="noStrike" spc="-1">
              <a:latin typeface="Arial"/>
            </a:endParaRPr>
          </a:p>
        </p:txBody>
      </p:sp>
      <p:grpSp>
        <p:nvGrpSpPr>
          <p:cNvPr id="76" name="Group 4"/>
          <p:cNvGrpSpPr/>
          <p:nvPr/>
        </p:nvGrpSpPr>
        <p:grpSpPr>
          <a:xfrm>
            <a:off x="644400" y="8176320"/>
            <a:ext cx="1136880" cy="121680"/>
            <a:chOff x="644400" y="8176320"/>
            <a:chExt cx="1136880" cy="121680"/>
          </a:xfrm>
        </p:grpSpPr>
        <p:pic>
          <p:nvPicPr>
            <p:cNvPr id="77" name="object 36"/>
            <p:cNvPicPr/>
            <p:nvPr/>
          </p:nvPicPr>
          <p:blipFill>
            <a:blip r:embed="rId3" cstate="print"/>
            <a:stretch/>
          </p:blipFill>
          <p:spPr>
            <a:xfrm>
              <a:off x="644400" y="8176320"/>
              <a:ext cx="92160" cy="121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8" name="CustomShape 5"/>
            <p:cNvSpPr/>
            <p:nvPr/>
          </p:nvSpPr>
          <p:spPr>
            <a:xfrm>
              <a:off x="771480" y="8178120"/>
              <a:ext cx="83520" cy="11844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79" name="object 38"/>
            <p:cNvPicPr/>
            <p:nvPr/>
          </p:nvPicPr>
          <p:blipFill>
            <a:blip r:embed="rId4" cstate="print"/>
            <a:stretch/>
          </p:blipFill>
          <p:spPr>
            <a:xfrm>
              <a:off x="888840" y="8176320"/>
              <a:ext cx="281160" cy="121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39"/>
            <p:cNvPicPr/>
            <p:nvPr/>
          </p:nvPicPr>
          <p:blipFill>
            <a:blip r:embed="rId5" cstate="print"/>
            <a:stretch/>
          </p:blipFill>
          <p:spPr>
            <a:xfrm>
              <a:off x="1201680" y="8176320"/>
              <a:ext cx="308160" cy="121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40"/>
            <p:cNvPicPr/>
            <p:nvPr/>
          </p:nvPicPr>
          <p:blipFill>
            <a:blip r:embed="rId6" cstate="print"/>
            <a:stretch/>
          </p:blipFill>
          <p:spPr>
            <a:xfrm>
              <a:off x="1545480" y="8178120"/>
              <a:ext cx="99000" cy="118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2" name="object 41"/>
            <p:cNvPicPr/>
            <p:nvPr/>
          </p:nvPicPr>
          <p:blipFill>
            <a:blip r:embed="rId7" cstate="print"/>
            <a:stretch/>
          </p:blipFill>
          <p:spPr>
            <a:xfrm>
              <a:off x="1679400" y="8178120"/>
              <a:ext cx="101880" cy="1198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83" name="object 48"/>
          <p:cNvPicPr/>
          <p:nvPr/>
        </p:nvPicPr>
        <p:blipFill>
          <a:blip r:embed="rId8" cstate="print"/>
          <a:stretch/>
        </p:blipFill>
        <p:spPr>
          <a:xfrm>
            <a:off x="6529320" y="8030520"/>
            <a:ext cx="590400" cy="505440"/>
          </a:xfrm>
          <a:prstGeom prst="rect">
            <a:avLst/>
          </a:prstGeom>
          <a:ln w="0">
            <a:noFill/>
          </a:ln>
        </p:spPr>
      </p:pic>
      <p:sp>
        <p:nvSpPr>
          <p:cNvPr id="84" name="CustomShape 6"/>
          <p:cNvSpPr/>
          <p:nvPr/>
        </p:nvSpPr>
        <p:spPr>
          <a:xfrm>
            <a:off x="2787480" y="7547400"/>
            <a:ext cx="3286440" cy="82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 indent="1948680" algn="just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 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 18:00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                 п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ятница 08:00-16:45</a:t>
            </a:r>
            <a:endParaRPr lang="ru-RU" sz="1600" b="0" strike="noStrike" spc="-1">
              <a:latin typeface="Arial"/>
            </a:endParaRPr>
          </a:p>
        </p:txBody>
      </p:sp>
      <p:graphicFrame>
        <p:nvGraphicFramePr>
          <p:cNvPr id="85" name="Table 7"/>
          <p:cNvGraphicFramePr/>
          <p:nvPr/>
        </p:nvGraphicFramePr>
        <p:xfrm>
          <a:off x="221040" y="475200"/>
          <a:ext cx="7111440" cy="6545640"/>
        </p:xfrm>
        <a:graphic>
          <a:graphicData uri="http://schemas.openxmlformats.org/drawingml/2006/table">
            <a:tbl>
              <a:tblPr/>
              <a:tblGrid>
                <a:gridCol w="892800"/>
                <a:gridCol w="5095800"/>
                <a:gridCol w="1122840"/>
              </a:tblGrid>
              <a:tr h="665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30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22.09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Консультация по правовым вопросам в компетенции </a:t>
                      </a: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СФР 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Женский день : «Мой элегантный возраст»- секреты красоты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11:00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12:00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40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24.09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latin typeface="Times New Roman"/>
                        </a:rPr>
                        <a:t>«Городу посвящается..» мероприятие посвященное Дню города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«В кругу друзей» Общение/чаепитие/настольные игры/ </a:t>
                      </a: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кроссворды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10:00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12:00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30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28.09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err="1">
                          <a:latin typeface="Times New Roman"/>
                        </a:rPr>
                        <a:t>Нейрогимнастика</a:t>
                      </a:r>
                      <a:r>
                        <a:rPr lang="ru-RU" sz="1600" b="0" strike="noStrike" spc="-1" dirty="0">
                          <a:latin typeface="Times New Roman"/>
                        </a:rPr>
                        <a:t> для активного долголетия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</a:rPr>
                        <a:t>Изготовление «сухих душей для участников СВО на площадке добровольческого клуба «Труженики тыла</a:t>
                      </a: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»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10:00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11:00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857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30.09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latin typeface="Times New Roman"/>
                        </a:rPr>
                        <a:t>Пример активной жизни на пенсии «Увлекательное рукоделие»</a:t>
                      </a:r>
                      <a:endParaRPr lang="ru-RU" sz="16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latin typeface="Times New Roman" pitchFamily="18" charset="0"/>
                          <a:cs typeface="Times New Roman" pitchFamily="18" charset="0"/>
                        </a:rPr>
                        <a:t>Чтим православные традиции: День памяти мучениц Веры, Надежды, Любови и матери их Софии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11:00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12:00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1818</TotalTime>
  <Words>299</Words>
  <Application>Microsoft Office PowerPoint</Application>
  <PresentationFormat>Произвольный</PresentationFormat>
  <Paragraphs>99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194</cp:revision>
  <dcterms:created xsi:type="dcterms:W3CDTF">2025-11-06T11:20:25Z</dcterms:created>
  <dcterms:modified xsi:type="dcterms:W3CDTF">2026-08-27T07:30:10Z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