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7556500" cy="10693400"/>
  <p:notesSz cx="7559675" cy="106918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1662" y="-132"/>
      </p:cViewPr>
      <p:guideLst>
        <p:guide orient="horz" pos="3368"/>
        <p:guide pos="23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D938D669-7210-428A-9D50-46771D7AAD08}" type="slidenum">
              <a:rPr/>
              <a:pPr/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ru-RU" sz="4400" b="0" strike="noStrike" spc="-1">
              <a:latin typeface="Aria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680040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/>
          </p:nvPr>
        </p:nvSpPr>
        <p:spPr>
          <a:xfrm>
            <a:off x="377640" y="5741640"/>
            <a:ext cx="680040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7B8A632F-BB5F-4690-9E99-8DBBCC9973CE}" type="slidenum">
              <a:rPr/>
              <a:pPr/>
              <a:t>‹#›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ru-RU" sz="4400" b="0" strike="noStrike" spc="-1">
              <a:latin typeface="Arial"/>
            </a:endParaRPr>
          </a:p>
        </p:txBody>
      </p:sp>
      <p:sp>
        <p:nvSpPr>
          <p:cNvPr id="28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29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30" name="PlaceHolder 4"/>
          <p:cNvSpPr>
            <a:spLocks noGrp="1"/>
          </p:cNvSpPr>
          <p:nvPr>
            <p:ph/>
          </p:nvPr>
        </p:nvSpPr>
        <p:spPr>
          <a:xfrm>
            <a:off x="377640" y="574164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31" name="PlaceHolder 5"/>
          <p:cNvSpPr>
            <a:spLocks noGrp="1"/>
          </p:cNvSpPr>
          <p:nvPr>
            <p:ph/>
          </p:nvPr>
        </p:nvSpPr>
        <p:spPr>
          <a:xfrm>
            <a:off x="3862440" y="574164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3D297FFB-EAA6-47BE-9952-D5FB94E43AD3}" type="slidenum">
              <a:rPr/>
              <a:pPr/>
              <a:t>‹#›</a:t>
            </a:fld>
            <a:endParaRPr/>
          </a:p>
        </p:txBody>
      </p:sp>
      <p:sp>
        <p:nvSpPr>
          <p:cNvPr id="9" name="PlaceHolder 8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ru-RU" sz="4400" b="0" strike="noStrike" spc="-1">
              <a:latin typeface="Arial"/>
            </a:endParaRPr>
          </a:p>
        </p:txBody>
      </p:sp>
      <p:sp>
        <p:nvSpPr>
          <p:cNvPr id="33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34" name="PlaceHolder 3"/>
          <p:cNvSpPr>
            <a:spLocks noGrp="1"/>
          </p:cNvSpPr>
          <p:nvPr>
            <p:ph/>
          </p:nvPr>
        </p:nvSpPr>
        <p:spPr>
          <a:xfrm>
            <a:off x="2676960" y="250200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35" name="PlaceHolder 4"/>
          <p:cNvSpPr>
            <a:spLocks noGrp="1"/>
          </p:cNvSpPr>
          <p:nvPr>
            <p:ph/>
          </p:nvPr>
        </p:nvSpPr>
        <p:spPr>
          <a:xfrm>
            <a:off x="4976280" y="250200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36" name="PlaceHolder 5"/>
          <p:cNvSpPr>
            <a:spLocks noGrp="1"/>
          </p:cNvSpPr>
          <p:nvPr>
            <p:ph/>
          </p:nvPr>
        </p:nvSpPr>
        <p:spPr>
          <a:xfrm>
            <a:off x="377640" y="574164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37" name="PlaceHolder 6"/>
          <p:cNvSpPr>
            <a:spLocks noGrp="1"/>
          </p:cNvSpPr>
          <p:nvPr>
            <p:ph/>
          </p:nvPr>
        </p:nvSpPr>
        <p:spPr>
          <a:xfrm>
            <a:off x="2676960" y="574164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38" name="PlaceHolder 7"/>
          <p:cNvSpPr>
            <a:spLocks noGrp="1"/>
          </p:cNvSpPr>
          <p:nvPr>
            <p:ph/>
          </p:nvPr>
        </p:nvSpPr>
        <p:spPr>
          <a:xfrm>
            <a:off x="4976280" y="574164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9AC84443-087D-4F50-A080-4AF1CC988212}" type="slidenum">
              <a:rPr/>
              <a:pPr/>
              <a:t>‹#›</a:t>
            </a:fld>
            <a:endParaRPr/>
          </a:p>
        </p:txBody>
      </p:sp>
      <p:sp>
        <p:nvSpPr>
          <p:cNvPr id="11" name="PlaceHolder 10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ru-RU" sz="4400" b="0" strike="noStrike" spc="-1">
              <a:latin typeface="Arial"/>
            </a:endParaRPr>
          </a:p>
        </p:txBody>
      </p:sp>
      <p:sp>
        <p:nvSpPr>
          <p:cNvPr id="4" name="PlaceHolder 2"/>
          <p:cNvSpPr>
            <a:spLocks noGrp="1"/>
          </p:cNvSpPr>
          <p:nvPr>
            <p:ph type="subTitle"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ru-RU" sz="3200" b="0" strike="noStrike" spc="-1">
              <a:latin typeface="Arial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F19DF4C0-D237-400B-9468-E4E4079CC818}" type="slidenum">
              <a:rPr/>
              <a:pPr/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ru-RU" sz="4400" b="0" strike="noStrike" spc="-1"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2" name="PlaceHolder 4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44E8A22B-1068-430F-B506-D22FC0687E5C}" type="slidenum">
              <a:rPr/>
              <a:pPr/>
              <a:t>‹#›</a:t>
            </a:fld>
            <a:endParaRPr/>
          </a:p>
        </p:txBody>
      </p:sp>
      <p:sp>
        <p:nvSpPr>
          <p:cNvPr id="3" name="PlaceHolder 5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ru-RU" sz="4400" b="0" strike="noStrike" spc="-1"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9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FB56B28E-39D4-42F8-8494-951A7615793B}" type="slidenum">
              <a:rPr/>
              <a:pPr/>
              <a:t>‹#›</a:t>
            </a:fld>
            <a:endParaRPr/>
          </a:p>
        </p:txBody>
      </p:sp>
      <p:sp>
        <p:nvSpPr>
          <p:cNvPr id="2" name="PlaceHolder 6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ru-RU" sz="4400" b="0" strike="noStrike" spc="-1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45D2A71A-6E35-4933-B314-68F0B8755CE6}" type="slidenum">
              <a:rPr/>
              <a:pPr/>
              <a:t>‹#›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subTitle"/>
          </p:nvPr>
        </p:nvSpPr>
        <p:spPr>
          <a:xfrm>
            <a:off x="377640" y="426600"/>
            <a:ext cx="6800400" cy="8276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ru-RU" sz="3200" b="0" strike="noStrike" spc="-1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5C325580-CCB1-4568-AE62-F7D2494DBF92}" type="slidenum">
              <a:rPr/>
              <a:pPr/>
              <a:t>‹#›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ru-RU" sz="4400" b="0" strike="noStrike" spc="-1">
              <a:latin typeface="Arial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14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15" name="PlaceHolder 4"/>
          <p:cNvSpPr>
            <a:spLocks noGrp="1"/>
          </p:cNvSpPr>
          <p:nvPr>
            <p:ph/>
          </p:nvPr>
        </p:nvSpPr>
        <p:spPr>
          <a:xfrm>
            <a:off x="377640" y="574164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A4E5A206-CCBF-4132-B979-8DA54CEBD24B}" type="slidenum">
              <a:rPr/>
              <a:pPr/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ru-RU" sz="4400" b="0" strike="noStrike" spc="-1">
              <a:latin typeface="Arial"/>
            </a:endParaRPr>
          </a:p>
        </p:txBody>
      </p:sp>
      <p:sp>
        <p:nvSpPr>
          <p:cNvPr id="17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18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19" name="PlaceHolder 4"/>
          <p:cNvSpPr>
            <a:spLocks noGrp="1"/>
          </p:cNvSpPr>
          <p:nvPr>
            <p:ph/>
          </p:nvPr>
        </p:nvSpPr>
        <p:spPr>
          <a:xfrm>
            <a:off x="3862440" y="574164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BA1D8ACF-AD5C-4009-A130-DF63105E067F}" type="slidenum">
              <a:rPr/>
              <a:pPr/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ru-RU" sz="4400" b="0" strike="noStrike" spc="-1">
              <a:latin typeface="Arial"/>
            </a:endParaRPr>
          </a:p>
        </p:txBody>
      </p:sp>
      <p:sp>
        <p:nvSpPr>
          <p:cNvPr id="21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22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23" name="PlaceHolder 4"/>
          <p:cNvSpPr>
            <a:spLocks noGrp="1"/>
          </p:cNvSpPr>
          <p:nvPr>
            <p:ph/>
          </p:nvPr>
        </p:nvSpPr>
        <p:spPr>
          <a:xfrm>
            <a:off x="377640" y="5741640"/>
            <a:ext cx="680040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DFCD8D6B-8F73-423A-B6DA-F6EA125C2AFD}" type="slidenum">
              <a:rPr/>
              <a:pPr/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"/>
          <p:cNvSpPr>
            <a:spLocks noGrp="1"/>
          </p:cNvSpPr>
          <p:nvPr>
            <p:ph type="ftr" idx="1"/>
          </p:nvPr>
        </p:nvSpPr>
        <p:spPr>
          <a:xfrm>
            <a:off x="2571840" y="9944280"/>
            <a:ext cx="2416320" cy="532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algn="ctr">
              <a:lnSpc>
                <a:spcPct val="100000"/>
              </a:lnSpc>
              <a:buNone/>
              <a:defRPr lang="ru-RU" sz="1400" b="0" strike="noStrike" spc="-1">
                <a:latin typeface="Times New Roman"/>
              </a:defRPr>
            </a:lvl1pPr>
          </a:lstStyle>
          <a:p>
            <a:pPr algn="ctr">
              <a:lnSpc>
                <a:spcPct val="100000"/>
              </a:lnSpc>
              <a:buNone/>
            </a:pPr>
            <a:r>
              <a:rPr lang="ru-RU" sz="1400" b="0" strike="noStrike" spc="-1">
                <a:latin typeface="Times New Roman"/>
              </a:rPr>
              <a:t>&lt;нижний колонтитул&gt;</a:t>
            </a:r>
          </a:p>
        </p:txBody>
      </p:sp>
      <p:sp>
        <p:nvSpPr>
          <p:cNvPr id="4" name="PlaceHolder 2"/>
          <p:cNvSpPr>
            <a:spLocks noGrp="1"/>
          </p:cNvSpPr>
          <p:nvPr>
            <p:ph type="sldNum" idx="2"/>
          </p:nvPr>
        </p:nvSpPr>
        <p:spPr>
          <a:xfrm>
            <a:off x="5445000" y="9944280"/>
            <a:ext cx="1737000" cy="532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algn="r">
              <a:lnSpc>
                <a:spcPct val="100000"/>
              </a:lnSpc>
              <a:buNone/>
              <a:defRPr lang="ru-RU" sz="1800" b="0" strike="noStrike" spc="-1">
                <a:solidFill>
                  <a:srgbClr val="8B8B8B"/>
                </a:solidFill>
                <a:latin typeface="Arial"/>
              </a:defRPr>
            </a:lvl1pPr>
          </a:lstStyle>
          <a:p>
            <a:pPr algn="r">
              <a:lnSpc>
                <a:spcPct val="100000"/>
              </a:lnSpc>
              <a:buNone/>
            </a:pPr>
            <a:fld id="{3716A68C-6B92-4FB7-8949-F11E0F0B8C1B}" type="slidenum">
              <a:rPr lang="ru-RU" sz="1800" b="0" strike="noStrike" spc="-1">
                <a:solidFill>
                  <a:srgbClr val="8B8B8B"/>
                </a:solidFill>
                <a:latin typeface="Arial"/>
              </a:rPr>
              <a:pPr algn="r">
                <a:lnSpc>
                  <a:spcPct val="100000"/>
                </a:lnSpc>
                <a:buNone/>
              </a:pPr>
              <a:t>‹#›</a:t>
            </a:fld>
            <a:endParaRPr lang="ru-RU" sz="1800" b="0" strike="noStrike" spc="-1"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3"/>
          </p:nvPr>
        </p:nvSpPr>
        <p:spPr>
          <a:xfrm>
            <a:off x="378000" y="9944280"/>
            <a:ext cx="1737000" cy="532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>
              <a:defRPr lang="ru-RU" sz="1400" b="0" strike="noStrike" spc="-1">
                <a:latin typeface="Times New Roman"/>
              </a:defRPr>
            </a:lvl1pPr>
          </a:lstStyle>
          <a:p>
            <a:r>
              <a:rPr lang="ru-RU" sz="1400" b="0" strike="noStrike" spc="-1"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object 33"/>
          <p:cNvPicPr/>
          <p:nvPr/>
        </p:nvPicPr>
        <p:blipFill>
          <a:blip r:embed="rId2" cstate="print"/>
          <a:stretch/>
        </p:blipFill>
        <p:spPr>
          <a:xfrm>
            <a:off x="3836880" y="0"/>
            <a:ext cx="3716640" cy="1656000"/>
          </a:xfrm>
          <a:prstGeom prst="rect">
            <a:avLst/>
          </a:prstGeom>
          <a:ln w="9525">
            <a:noFill/>
          </a:ln>
        </p:spPr>
      </p:pic>
      <p:sp>
        <p:nvSpPr>
          <p:cNvPr id="40" name="object 35"/>
          <p:cNvSpPr/>
          <p:nvPr/>
        </p:nvSpPr>
        <p:spPr>
          <a:xfrm>
            <a:off x="210960" y="7110360"/>
            <a:ext cx="7342560" cy="358020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 w="9525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grpSp>
        <p:nvGrpSpPr>
          <p:cNvPr id="41" name="Группа 1"/>
          <p:cNvGrpSpPr/>
          <p:nvPr/>
        </p:nvGrpSpPr>
        <p:grpSpPr>
          <a:xfrm>
            <a:off x="644400" y="8177040"/>
            <a:ext cx="1145160" cy="129240"/>
            <a:chOff x="644400" y="8177040"/>
            <a:chExt cx="1145160" cy="129240"/>
          </a:xfrm>
        </p:grpSpPr>
        <p:pic>
          <p:nvPicPr>
            <p:cNvPr id="42" name="object 36"/>
            <p:cNvPicPr/>
            <p:nvPr/>
          </p:nvPicPr>
          <p:blipFill>
            <a:blip r:embed="rId3" cstate="print"/>
            <a:stretch/>
          </p:blipFill>
          <p:spPr>
            <a:xfrm>
              <a:off x="644400" y="8177400"/>
              <a:ext cx="100440" cy="128880"/>
            </a:xfrm>
            <a:prstGeom prst="rect">
              <a:avLst/>
            </a:prstGeom>
            <a:ln w="9525">
              <a:noFill/>
            </a:ln>
          </p:spPr>
        </p:pic>
        <p:sp>
          <p:nvSpPr>
            <p:cNvPr id="43" name="object 37"/>
            <p:cNvSpPr/>
            <p:nvPr/>
          </p:nvSpPr>
          <p:spPr>
            <a:xfrm>
              <a:off x="771480" y="8178840"/>
              <a:ext cx="91800" cy="125640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pic>
          <p:nvPicPr>
            <p:cNvPr id="44" name="object 38"/>
            <p:cNvPicPr/>
            <p:nvPr/>
          </p:nvPicPr>
          <p:blipFill>
            <a:blip r:embed="rId4" cstate="print"/>
            <a:stretch/>
          </p:blipFill>
          <p:spPr>
            <a:xfrm>
              <a:off x="888840" y="8177400"/>
              <a:ext cx="289440" cy="128880"/>
            </a:xfrm>
            <a:prstGeom prst="rect">
              <a:avLst/>
            </a:prstGeom>
            <a:ln w="9525">
              <a:noFill/>
            </a:ln>
          </p:spPr>
        </p:pic>
        <p:pic>
          <p:nvPicPr>
            <p:cNvPr id="45" name="object 39"/>
            <p:cNvPicPr/>
            <p:nvPr/>
          </p:nvPicPr>
          <p:blipFill>
            <a:blip r:embed="rId5" cstate="print"/>
            <a:stretch/>
          </p:blipFill>
          <p:spPr>
            <a:xfrm>
              <a:off x="1201680" y="8177040"/>
              <a:ext cx="316080" cy="128880"/>
            </a:xfrm>
            <a:prstGeom prst="rect">
              <a:avLst/>
            </a:prstGeom>
            <a:ln w="9525">
              <a:noFill/>
            </a:ln>
          </p:spPr>
        </p:pic>
        <p:pic>
          <p:nvPicPr>
            <p:cNvPr id="46" name="object 40"/>
            <p:cNvPicPr/>
            <p:nvPr/>
          </p:nvPicPr>
          <p:blipFill>
            <a:blip r:embed="rId6" cstate="print"/>
            <a:stretch/>
          </p:blipFill>
          <p:spPr>
            <a:xfrm>
              <a:off x="1545480" y="8178840"/>
              <a:ext cx="107280" cy="125280"/>
            </a:xfrm>
            <a:prstGeom prst="rect">
              <a:avLst/>
            </a:prstGeom>
            <a:ln w="9525">
              <a:noFill/>
            </a:ln>
          </p:spPr>
        </p:pic>
        <p:pic>
          <p:nvPicPr>
            <p:cNvPr id="47" name="object 41"/>
            <p:cNvPicPr/>
            <p:nvPr/>
          </p:nvPicPr>
          <p:blipFill>
            <a:blip r:embed="rId7" cstate="print"/>
            <a:stretch/>
          </p:blipFill>
          <p:spPr>
            <a:xfrm>
              <a:off x="1679400" y="8179200"/>
              <a:ext cx="110160" cy="127080"/>
            </a:xfrm>
            <a:prstGeom prst="rect">
              <a:avLst/>
            </a:prstGeom>
            <a:ln w="9525">
              <a:noFill/>
            </a:ln>
          </p:spPr>
        </p:pic>
      </p:grpSp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4822920" y="317520"/>
            <a:ext cx="2313360" cy="1106640"/>
          </a:xfrm>
          <a:prstGeom prst="rect">
            <a:avLst/>
          </a:prstGeom>
          <a:noFill/>
          <a:ln w="9360">
            <a:noFill/>
          </a:ln>
        </p:spPr>
        <p:txBody>
          <a:bodyPr lIns="0" tIns="81360" rIns="0" bIns="0" numCol="1" spcCol="0" anchor="t">
            <a:noAutofit/>
          </a:bodyPr>
          <a:lstStyle/>
          <a:p>
            <a:pPr marL="438120" indent="-426960" algn="r">
              <a:lnSpc>
                <a:spcPts val="2701"/>
              </a:lnSpc>
              <a:buNone/>
              <a:tabLst>
                <a:tab pos="0" algn="l"/>
              </a:tabLst>
            </a:pPr>
            <a:r>
              <a:rPr lang="ru-RU" sz="2200" b="1" strike="noStrike" spc="-1">
                <a:solidFill>
                  <a:srgbClr val="FFFFFF"/>
                </a:solidFill>
                <a:latin typeface="Calibri"/>
              </a:rPr>
              <a:t>МЕРОПРИЯТИЯ НА март</a:t>
            </a:r>
            <a:r>
              <a:rPr sz="2200"/>
              <a:t/>
            </a:r>
            <a:br>
              <a:rPr sz="2200"/>
            </a:br>
            <a:r>
              <a:rPr lang="ru-RU" sz="2200" b="1" strike="noStrike" spc="-1">
                <a:solidFill>
                  <a:srgbClr val="FFFFFF"/>
                </a:solidFill>
                <a:latin typeface="Calibri"/>
              </a:rPr>
              <a:t>2026</a:t>
            </a:r>
            <a:endParaRPr lang="ru-RU" sz="2200" b="0" strike="noStrike" spc="-1">
              <a:latin typeface="Arial"/>
            </a:endParaRPr>
          </a:p>
        </p:txBody>
      </p:sp>
      <p:sp>
        <p:nvSpPr>
          <p:cNvPr id="49" name="object 43"/>
          <p:cNvSpPr/>
          <p:nvPr/>
        </p:nvSpPr>
        <p:spPr>
          <a:xfrm>
            <a:off x="340920" y="8571960"/>
            <a:ext cx="5569200" cy="2049120"/>
          </a:xfrm>
          <a:prstGeom prst="rect">
            <a:avLst/>
          </a:prstGeom>
          <a:noFill/>
          <a:ln w="9525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74600" rIns="0" bIns="0" anchor="t">
            <a:spAutoFit/>
          </a:bodyPr>
          <a:lstStyle/>
          <a:p>
            <a:pPr marL="12600">
              <a:lnSpc>
                <a:spcPct val="76000"/>
              </a:lnSpc>
              <a:spcBef>
                <a:spcPts val="1375"/>
              </a:spcBef>
              <a:buNone/>
            </a:pPr>
            <a:r>
              <a:rPr lang="ru-RU" sz="4400" b="1" strike="noStrike" spc="-1">
                <a:solidFill>
                  <a:srgbClr val="FFFFFF"/>
                </a:solidFill>
                <a:latin typeface="Calibri"/>
                <a:ea typeface="DejaVu Sans"/>
              </a:rPr>
              <a:t>ПРИХОДИТЕ, МЫ ВАС ЖДЕМ!</a:t>
            </a:r>
            <a:endParaRPr lang="ru-RU" sz="4400" b="0" strike="noStrike" spc="-1">
              <a:latin typeface="Arial"/>
            </a:endParaRPr>
          </a:p>
          <a:p>
            <a:pPr marL="12600">
              <a:lnSpc>
                <a:spcPts val="1426"/>
              </a:lnSpc>
              <a:spcBef>
                <a:spcPts val="1037"/>
              </a:spcBef>
              <a:buNone/>
            </a:pPr>
            <a:r>
              <a:rPr lang="ru-RU" sz="1300" b="0" strike="noStrike" spc="-1">
                <a:solidFill>
                  <a:srgbClr val="FFFFFF"/>
                </a:solidFill>
                <a:latin typeface="Calibri"/>
                <a:ea typeface="DejaVu Sans"/>
              </a:rPr>
              <a:t>Наши контакты: Клиентская служба(на правах отдела)в Егорлыкском районе</a:t>
            </a:r>
            <a:endParaRPr lang="ru-RU" sz="1300" b="0" strike="noStrike" spc="-1">
              <a:latin typeface="Arial"/>
            </a:endParaRPr>
          </a:p>
          <a:p>
            <a:pPr marL="12600">
              <a:lnSpc>
                <a:spcPts val="1301"/>
              </a:lnSpc>
              <a:spcBef>
                <a:spcPts val="125"/>
              </a:spcBef>
              <a:buNone/>
            </a:pPr>
            <a:r>
              <a:rPr lang="ru-RU" sz="1300" b="0" strike="noStrike" spc="-1">
                <a:solidFill>
                  <a:srgbClr val="FFFFFF"/>
                </a:solidFill>
                <a:latin typeface="Calibri"/>
                <a:ea typeface="DejaVu Sans"/>
              </a:rPr>
              <a:t>Адрес:ст.Егорлыкская,ул.Ворошилова д.73</a:t>
            </a:r>
            <a:endParaRPr lang="ru-RU" sz="1300" b="0" strike="noStrike" spc="-1">
              <a:latin typeface="Arial"/>
            </a:endParaRPr>
          </a:p>
          <a:p>
            <a:pPr marL="12600">
              <a:lnSpc>
                <a:spcPts val="1301"/>
              </a:lnSpc>
              <a:spcBef>
                <a:spcPts val="125"/>
              </a:spcBef>
              <a:buNone/>
            </a:pPr>
            <a:r>
              <a:rPr lang="ru-RU" sz="1300" b="0" strike="noStrike" spc="-1">
                <a:solidFill>
                  <a:srgbClr val="FFFFFF"/>
                </a:solidFill>
                <a:latin typeface="Calibri"/>
                <a:ea typeface="DejaVu Sans"/>
              </a:rPr>
              <a:t>Контактный номер+78637075-3-39</a:t>
            </a:r>
            <a:endParaRPr lang="ru-RU" sz="1300" b="0" strike="noStrike" spc="-1">
              <a:latin typeface="Arial"/>
            </a:endParaRPr>
          </a:p>
          <a:p>
            <a:pPr marL="12600">
              <a:lnSpc>
                <a:spcPts val="1301"/>
              </a:lnSpc>
              <a:spcBef>
                <a:spcPts val="125"/>
              </a:spcBef>
              <a:buNone/>
            </a:pPr>
            <a:r>
              <a:rPr lang="ru-RU" sz="1300" b="0" strike="noStrike" spc="-1">
                <a:solidFill>
                  <a:srgbClr val="FFFFFF"/>
                </a:solidFill>
                <a:latin typeface="Calibri"/>
                <a:ea typeface="DejaVu Sans"/>
              </a:rPr>
              <a:t>ФИО Касьянова Елена Сергеевна</a:t>
            </a:r>
            <a:endParaRPr lang="ru-RU" sz="1300" b="0" strike="noStrike" spc="-1">
              <a:latin typeface="Arial"/>
            </a:endParaRPr>
          </a:p>
        </p:txBody>
      </p:sp>
      <p:sp>
        <p:nvSpPr>
          <p:cNvPr id="50" name="object 45"/>
          <p:cNvSpPr/>
          <p:nvPr/>
        </p:nvSpPr>
        <p:spPr>
          <a:xfrm>
            <a:off x="6158880" y="8786880"/>
            <a:ext cx="914760" cy="641880"/>
          </a:xfrm>
          <a:prstGeom prst="rect">
            <a:avLst/>
          </a:prstGeom>
          <a:noFill/>
          <a:ln w="9525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33120" rIns="0" bIns="0" anchor="t">
            <a:spAutoFit/>
          </a:bodyPr>
          <a:lstStyle/>
          <a:p>
            <a:pPr marL="12600">
              <a:lnSpc>
                <a:spcPts val="799"/>
              </a:lnSpc>
              <a:spcBef>
                <a:spcPts val="264"/>
              </a:spcBef>
              <a:buNone/>
            </a:pPr>
            <a:r>
              <a:rPr lang="ru-RU" sz="800" b="0" strike="noStrike" spc="-1">
                <a:solidFill>
                  <a:srgbClr val="FFFFFF"/>
                </a:solidFill>
                <a:latin typeface="Calibri"/>
                <a:ea typeface="DejaVu Sans"/>
              </a:rPr>
              <a:t>Отделение Фонда пенсионного</a:t>
            </a:r>
            <a:endParaRPr lang="ru-RU" sz="800" b="0" strike="noStrike" spc="-1">
              <a:latin typeface="Arial"/>
            </a:endParaRPr>
          </a:p>
          <a:p>
            <a:pPr marL="12600">
              <a:lnSpc>
                <a:spcPts val="799"/>
              </a:lnSpc>
              <a:buNone/>
            </a:pPr>
            <a:r>
              <a:rPr lang="ru-RU" sz="800" b="0" strike="noStrike" spc="-1">
                <a:solidFill>
                  <a:srgbClr val="FFFFFF"/>
                </a:solidFill>
                <a:latin typeface="Calibri"/>
                <a:ea typeface="DejaVu Sans"/>
              </a:rPr>
              <a:t>и социального страхования РФ</a:t>
            </a:r>
            <a:endParaRPr lang="ru-RU" sz="800" b="0" strike="noStrike" spc="-1">
              <a:latin typeface="Arial"/>
            </a:endParaRPr>
          </a:p>
          <a:p>
            <a:pPr marL="12600">
              <a:lnSpc>
                <a:spcPts val="799"/>
              </a:lnSpc>
              <a:buNone/>
            </a:pPr>
            <a:r>
              <a:rPr lang="ru-RU" sz="800" b="0" strike="noStrike" spc="-1">
                <a:solidFill>
                  <a:srgbClr val="FFFFFF"/>
                </a:solidFill>
                <a:latin typeface="Calibri"/>
                <a:ea typeface="DejaVu Sans"/>
              </a:rPr>
              <a:t>по Ростовской области</a:t>
            </a:r>
            <a:endParaRPr lang="ru-RU" sz="800" b="0" strike="noStrike" spc="-1">
              <a:latin typeface="Arial"/>
            </a:endParaRPr>
          </a:p>
        </p:txBody>
      </p:sp>
      <p:grpSp>
        <p:nvGrpSpPr>
          <p:cNvPr id="51" name="Группа 103"/>
          <p:cNvGrpSpPr/>
          <p:nvPr/>
        </p:nvGrpSpPr>
        <p:grpSpPr>
          <a:xfrm>
            <a:off x="577800" y="546120"/>
            <a:ext cx="1521000" cy="682560"/>
            <a:chOff x="577800" y="546120"/>
            <a:chExt cx="1521000" cy="682560"/>
          </a:xfrm>
        </p:grpSpPr>
        <p:pic>
          <p:nvPicPr>
            <p:cNvPr id="52" name="object 49"/>
            <p:cNvPicPr/>
            <p:nvPr/>
          </p:nvPicPr>
          <p:blipFill>
            <a:blip r:embed="rId8" cstate="print"/>
            <a:stretch/>
          </p:blipFill>
          <p:spPr>
            <a:xfrm>
              <a:off x="577800" y="546120"/>
              <a:ext cx="505080" cy="664200"/>
            </a:xfrm>
            <a:prstGeom prst="rect">
              <a:avLst/>
            </a:prstGeom>
            <a:ln w="9525">
              <a:noFill/>
            </a:ln>
          </p:spPr>
        </p:pic>
        <p:sp>
          <p:nvSpPr>
            <p:cNvPr id="53" name="object 50"/>
            <p:cNvSpPr/>
            <p:nvPr/>
          </p:nvSpPr>
          <p:spPr>
            <a:xfrm>
              <a:off x="1222200" y="772920"/>
              <a:ext cx="175680" cy="12636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  <a:ln w="9525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grpSp>
          <p:nvGrpSpPr>
            <p:cNvPr id="54" name="object 51"/>
            <p:cNvGrpSpPr/>
            <p:nvPr/>
          </p:nvGrpSpPr>
          <p:grpSpPr>
            <a:xfrm>
              <a:off x="1428480" y="772920"/>
              <a:ext cx="267840" cy="102600"/>
              <a:chOff x="1428480" y="772920"/>
              <a:chExt cx="267840" cy="102600"/>
            </a:xfrm>
          </p:grpSpPr>
          <p:sp>
            <p:nvSpPr>
              <p:cNvPr id="55" name="object 52"/>
              <p:cNvSpPr/>
              <p:nvPr/>
            </p:nvSpPr>
            <p:spPr>
              <a:xfrm>
                <a:off x="1428480" y="772920"/>
                <a:ext cx="173160" cy="10260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  <a:ln w="9525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  <p:pic>
            <p:nvPicPr>
              <p:cNvPr id="56" name="object 53"/>
              <p:cNvPicPr/>
              <p:nvPr/>
            </p:nvPicPr>
            <p:blipFill>
              <a:blip r:embed="rId9" cstate="print"/>
              <a:stretch/>
            </p:blipFill>
            <p:spPr>
              <a:xfrm>
                <a:off x="1625760" y="773280"/>
                <a:ext cx="70560" cy="101880"/>
              </a:xfrm>
              <a:prstGeom prst="rect">
                <a:avLst/>
              </a:prstGeom>
              <a:ln w="9525">
                <a:noFill/>
              </a:ln>
            </p:spPr>
          </p:pic>
        </p:grpSp>
        <p:pic>
          <p:nvPicPr>
            <p:cNvPr id="57" name="object 54"/>
            <p:cNvPicPr/>
            <p:nvPr/>
          </p:nvPicPr>
          <p:blipFill>
            <a:blip r:embed="rId10" cstate="print"/>
            <a:stretch/>
          </p:blipFill>
          <p:spPr>
            <a:xfrm>
              <a:off x="1209960" y="936720"/>
              <a:ext cx="93600" cy="104400"/>
            </a:xfrm>
            <a:prstGeom prst="rect">
              <a:avLst/>
            </a:prstGeom>
            <a:ln w="9525">
              <a:noFill/>
            </a:ln>
          </p:spPr>
        </p:pic>
        <p:grpSp>
          <p:nvGrpSpPr>
            <p:cNvPr id="58" name="object 55"/>
            <p:cNvGrpSpPr/>
            <p:nvPr/>
          </p:nvGrpSpPr>
          <p:grpSpPr>
            <a:xfrm>
              <a:off x="1334880" y="937800"/>
              <a:ext cx="407160" cy="124920"/>
              <a:chOff x="1334880" y="937800"/>
              <a:chExt cx="407160" cy="124920"/>
            </a:xfrm>
          </p:grpSpPr>
          <p:pic>
            <p:nvPicPr>
              <p:cNvPr id="59" name="object 56"/>
              <p:cNvPicPr/>
              <p:nvPr/>
            </p:nvPicPr>
            <p:blipFill>
              <a:blip r:embed="rId11" cstate="print"/>
              <a:stretch/>
            </p:blipFill>
            <p:spPr>
              <a:xfrm>
                <a:off x="1334880" y="938160"/>
                <a:ext cx="71280" cy="101880"/>
              </a:xfrm>
              <a:prstGeom prst="rect">
                <a:avLst/>
              </a:prstGeom>
              <a:ln w="9525">
                <a:noFill/>
              </a:ln>
            </p:spPr>
          </p:pic>
          <p:sp>
            <p:nvSpPr>
              <p:cNvPr id="60" name="object 57"/>
              <p:cNvSpPr/>
              <p:nvPr/>
            </p:nvSpPr>
            <p:spPr>
              <a:xfrm>
                <a:off x="1428480" y="937800"/>
                <a:ext cx="313560" cy="124920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  <a:ln w="9525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</p:grpSp>
        <p:grpSp>
          <p:nvGrpSpPr>
            <p:cNvPr id="61" name="object 58"/>
            <p:cNvGrpSpPr/>
            <p:nvPr/>
          </p:nvGrpSpPr>
          <p:grpSpPr>
            <a:xfrm>
              <a:off x="1774080" y="938160"/>
              <a:ext cx="173520" cy="101880"/>
              <a:chOff x="1774080" y="938160"/>
              <a:chExt cx="173520" cy="101880"/>
            </a:xfrm>
          </p:grpSpPr>
          <p:pic>
            <p:nvPicPr>
              <p:cNvPr id="62" name="object 59"/>
              <p:cNvPicPr/>
              <p:nvPr/>
            </p:nvPicPr>
            <p:blipFill>
              <a:blip r:embed="rId12" cstate="print"/>
              <a:stretch/>
            </p:blipFill>
            <p:spPr>
              <a:xfrm>
                <a:off x="1774080" y="938160"/>
                <a:ext cx="75600" cy="101880"/>
              </a:xfrm>
              <a:prstGeom prst="rect">
                <a:avLst/>
              </a:prstGeom>
              <a:ln w="9525">
                <a:noFill/>
              </a:ln>
            </p:spPr>
          </p:pic>
          <p:pic>
            <p:nvPicPr>
              <p:cNvPr id="63" name="object 60"/>
              <p:cNvPicPr/>
              <p:nvPr/>
            </p:nvPicPr>
            <p:blipFill>
              <a:blip r:embed="rId13" cstate="print"/>
              <a:stretch/>
            </p:blipFill>
            <p:spPr>
              <a:xfrm>
                <a:off x="1877040" y="938160"/>
                <a:ext cx="70560" cy="101880"/>
              </a:xfrm>
              <a:prstGeom prst="rect">
                <a:avLst/>
              </a:prstGeom>
              <a:ln w="9525">
                <a:noFill/>
              </a:ln>
            </p:spPr>
          </p:pic>
        </p:grpSp>
        <p:grpSp>
          <p:nvGrpSpPr>
            <p:cNvPr id="64" name="object 61"/>
            <p:cNvGrpSpPr/>
            <p:nvPr/>
          </p:nvGrpSpPr>
          <p:grpSpPr>
            <a:xfrm>
              <a:off x="1209960" y="1100520"/>
              <a:ext cx="888840" cy="128160"/>
              <a:chOff x="1209960" y="1100520"/>
              <a:chExt cx="888840" cy="128160"/>
            </a:xfrm>
          </p:grpSpPr>
          <p:pic>
            <p:nvPicPr>
              <p:cNvPr id="65" name="object 62"/>
              <p:cNvPicPr/>
              <p:nvPr/>
            </p:nvPicPr>
            <p:blipFill>
              <a:blip r:embed="rId14" cstate="print"/>
              <a:stretch/>
            </p:blipFill>
            <p:spPr>
              <a:xfrm>
                <a:off x="1209960" y="1105560"/>
                <a:ext cx="83880" cy="105480"/>
              </a:xfrm>
              <a:prstGeom prst="rect">
                <a:avLst/>
              </a:prstGeom>
              <a:ln w="9525">
                <a:noFill/>
              </a:ln>
            </p:spPr>
          </p:pic>
          <p:pic>
            <p:nvPicPr>
              <p:cNvPr id="66" name="object 63"/>
              <p:cNvPicPr/>
              <p:nvPr/>
            </p:nvPicPr>
            <p:blipFill>
              <a:blip r:embed="rId15" cstate="print"/>
              <a:stretch/>
            </p:blipFill>
            <p:spPr>
              <a:xfrm>
                <a:off x="1312200" y="1105560"/>
                <a:ext cx="96480" cy="105480"/>
              </a:xfrm>
              <a:prstGeom prst="rect">
                <a:avLst/>
              </a:prstGeom>
              <a:ln w="9525">
                <a:noFill/>
              </a:ln>
            </p:spPr>
          </p:pic>
          <p:pic>
            <p:nvPicPr>
              <p:cNvPr id="67" name="object 64"/>
              <p:cNvPicPr/>
              <p:nvPr/>
            </p:nvPicPr>
            <p:blipFill>
              <a:blip r:embed="rId16" cstate="print"/>
              <a:stretch/>
            </p:blipFill>
            <p:spPr>
              <a:xfrm>
                <a:off x="1428480" y="1100520"/>
                <a:ext cx="215280" cy="128160"/>
              </a:xfrm>
              <a:prstGeom prst="rect">
                <a:avLst/>
              </a:prstGeom>
              <a:ln w="9525">
                <a:noFill/>
              </a:ln>
            </p:spPr>
          </p:pic>
          <p:pic>
            <p:nvPicPr>
              <p:cNvPr id="68" name="object 65"/>
              <p:cNvPicPr/>
              <p:nvPr/>
            </p:nvPicPr>
            <p:blipFill>
              <a:blip r:embed="rId17" cstate="print"/>
              <a:stretch/>
            </p:blipFill>
            <p:spPr>
              <a:xfrm>
                <a:off x="1659960" y="1105560"/>
                <a:ext cx="96480" cy="105480"/>
              </a:xfrm>
              <a:prstGeom prst="rect">
                <a:avLst/>
              </a:prstGeom>
              <a:ln w="9525">
                <a:noFill/>
              </a:ln>
            </p:spPr>
          </p:pic>
          <p:sp>
            <p:nvSpPr>
              <p:cNvPr id="69" name="object 66"/>
              <p:cNvSpPr/>
              <p:nvPr/>
            </p:nvSpPr>
            <p:spPr>
              <a:xfrm>
                <a:off x="1777320" y="1104840"/>
                <a:ext cx="81000" cy="10152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  <a:ln w="9525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  <p:pic>
            <p:nvPicPr>
              <p:cNvPr id="70" name="object 67"/>
              <p:cNvPicPr/>
              <p:nvPr/>
            </p:nvPicPr>
            <p:blipFill>
              <a:blip r:embed="rId18" cstate="print"/>
              <a:stretch/>
            </p:blipFill>
            <p:spPr>
              <a:xfrm>
                <a:off x="1878480" y="1104840"/>
                <a:ext cx="100440" cy="123480"/>
              </a:xfrm>
              <a:prstGeom prst="rect">
                <a:avLst/>
              </a:prstGeom>
              <a:ln w="9525">
                <a:noFill/>
              </a:ln>
            </p:spPr>
          </p:pic>
          <p:pic>
            <p:nvPicPr>
              <p:cNvPr id="71" name="object 68"/>
              <p:cNvPicPr/>
              <p:nvPr/>
            </p:nvPicPr>
            <p:blipFill>
              <a:blip r:embed="rId19" cstate="print"/>
              <a:stretch/>
            </p:blipFill>
            <p:spPr>
              <a:xfrm>
                <a:off x="1999800" y="1104840"/>
                <a:ext cx="99000" cy="101880"/>
              </a:xfrm>
              <a:prstGeom prst="rect">
                <a:avLst/>
              </a:prstGeom>
              <a:ln w="9525">
                <a:noFill/>
              </a:ln>
            </p:spPr>
          </p:pic>
        </p:grpSp>
      </p:grpSp>
      <p:sp>
        <p:nvSpPr>
          <p:cNvPr id="72" name="Прямоугольник: скругленные углы 2"/>
          <p:cNvSpPr/>
          <p:nvPr/>
        </p:nvSpPr>
        <p:spPr>
          <a:xfrm>
            <a:off x="6140520" y="9593280"/>
            <a:ext cx="871920" cy="856080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73" name="Овал 3"/>
          <p:cNvSpPr/>
          <p:nvPr/>
        </p:nvSpPr>
        <p:spPr>
          <a:xfrm>
            <a:off x="6048360" y="7937640"/>
            <a:ext cx="811440" cy="81324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pic>
        <p:nvPicPr>
          <p:cNvPr id="74" name="object 48"/>
          <p:cNvPicPr/>
          <p:nvPr/>
        </p:nvPicPr>
        <p:blipFill>
          <a:blip r:embed="rId20" cstate="print"/>
          <a:stretch/>
        </p:blipFill>
        <p:spPr>
          <a:xfrm>
            <a:off x="6234840" y="8178120"/>
            <a:ext cx="598680" cy="513000"/>
          </a:xfrm>
          <a:prstGeom prst="rect">
            <a:avLst/>
          </a:prstGeom>
          <a:ln w="9525">
            <a:noFill/>
          </a:ln>
        </p:spPr>
      </p:pic>
      <p:pic>
        <p:nvPicPr>
          <p:cNvPr id="75" name="Рисунок 7"/>
          <p:cNvPicPr/>
          <p:nvPr/>
        </p:nvPicPr>
        <p:blipFill>
          <a:blip r:embed="rId21" cstate="print"/>
          <a:stretch/>
        </p:blipFill>
        <p:spPr>
          <a:xfrm>
            <a:off x="6159650" y="9600308"/>
            <a:ext cx="858960" cy="858960"/>
          </a:xfrm>
          <a:prstGeom prst="rect">
            <a:avLst/>
          </a:prstGeom>
          <a:ln w="9525">
            <a:noFill/>
          </a:ln>
        </p:spPr>
      </p:pic>
      <p:graphicFrame>
        <p:nvGraphicFramePr>
          <p:cNvPr id="76" name="Group 74"/>
          <p:cNvGraphicFramePr/>
          <p:nvPr/>
        </p:nvGraphicFramePr>
        <p:xfrm>
          <a:off x="177849" y="1587760"/>
          <a:ext cx="7200801" cy="5847172"/>
        </p:xfrm>
        <a:graphic>
          <a:graphicData uri="http://schemas.openxmlformats.org/drawingml/2006/table">
            <a:tbl>
              <a:tblPr/>
              <a:tblGrid>
                <a:gridCol w="893848"/>
                <a:gridCol w="5086265"/>
                <a:gridCol w="1220688"/>
              </a:tblGrid>
              <a:tr h="640133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  <a:tabLst>
                          <a:tab pos="0" algn="l"/>
                        </a:tabLst>
                      </a:pPr>
                      <a:r>
                        <a:rPr lang="ru-RU" sz="1800" b="1" strike="noStrike" spc="-1" dirty="0">
                          <a:solidFill>
                            <a:srgbClr val="FFFFFF"/>
                          </a:solidFill>
                          <a:latin typeface="Calibri"/>
                        </a:rPr>
                        <a:t>Дата </a:t>
                      </a:r>
                      <a:endParaRPr lang="ru-RU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  <a:tabLst>
                          <a:tab pos="0" algn="l"/>
                        </a:tabLst>
                      </a:pPr>
                      <a:r>
                        <a:rPr lang="ru-RU" sz="1400" b="1" strike="noStrike" spc="-1">
                          <a:solidFill>
                            <a:srgbClr val="FFFFFF"/>
                          </a:solidFill>
                          <a:latin typeface="Calibri"/>
                        </a:rPr>
                        <a:t>Мероприятие</a:t>
                      </a:r>
                      <a:endParaRPr lang="ru-RU" sz="14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  <a:tabLst>
                          <a:tab pos="0" algn="l"/>
                        </a:tabLst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latin typeface="Calibri"/>
                        </a:rPr>
                        <a:t>Время</a:t>
                      </a:r>
                      <a:endParaRPr lang="ru-RU" sz="1800" b="0" strike="noStrike" spc="-1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buNone/>
                        <a:tabLst>
                          <a:tab pos="0" algn="l"/>
                        </a:tabLst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latin typeface="Calibri"/>
                        </a:rPr>
                        <a:t>начала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</a:tr>
              <a:tr h="493241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  <a:tabLst>
                          <a:tab pos="0" algn="l"/>
                        </a:tabLst>
                      </a:pPr>
                      <a:r>
                        <a:rPr lang="ru-RU" sz="1300" b="1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03.03</a:t>
                      </a:r>
                      <a:endParaRPr lang="ru-RU" sz="13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  <a:tabLst>
                          <a:tab pos="0" algn="l"/>
                        </a:tabLst>
                      </a:pPr>
                      <a:r>
                        <a:rPr lang="ru-RU" sz="1300" b="0" strike="noStrike" spc="-1">
                          <a:solidFill>
                            <a:srgbClr val="231F20"/>
                          </a:solidFill>
                          <a:latin typeface="Calibri"/>
                          <a:ea typeface="Calibri Light"/>
                        </a:rPr>
                        <a:t>1.Познавательная программа «Да здравствует весна!» .</a:t>
                      </a:r>
                      <a:endParaRPr lang="ru-RU" sz="1300" b="0" strike="noStrike" spc="-1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buNone/>
                        <a:tabLst>
                          <a:tab pos="0" algn="l"/>
                        </a:tabLst>
                      </a:pPr>
                      <a:r>
                        <a:rPr lang="ru-RU" sz="1300" b="0" strike="noStrike" spc="-1">
                          <a:solidFill>
                            <a:srgbClr val="231F20"/>
                          </a:solidFill>
                          <a:latin typeface="Calibri"/>
                          <a:ea typeface="Calibri Light"/>
                        </a:rPr>
                        <a:t>2. Посещение фотовыставки «Настроение-весна».</a:t>
                      </a:r>
                      <a:endParaRPr lang="ru-RU" sz="13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  <a:tabLst>
                          <a:tab pos="0" algn="l"/>
                        </a:tabLst>
                      </a:pPr>
                      <a:r>
                        <a:rPr lang="ru-RU" sz="1300" b="1" strike="noStrike" spc="-1" dirty="0">
                          <a:solidFill>
                            <a:srgbClr val="231F20"/>
                          </a:solidFill>
                          <a:latin typeface="Calibri"/>
                        </a:rPr>
                        <a:t>10:00</a:t>
                      </a:r>
                      <a:endParaRPr lang="ru-RU" sz="1300" b="0" strike="noStrike" spc="-1" dirty="0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buNone/>
                        <a:tabLst>
                          <a:tab pos="0" algn="l"/>
                        </a:tabLst>
                      </a:pPr>
                      <a:r>
                        <a:rPr lang="ru-RU" sz="1300" b="1" strike="noStrike" spc="-1" dirty="0" smtClean="0">
                          <a:solidFill>
                            <a:srgbClr val="231F20"/>
                          </a:solidFill>
                          <a:latin typeface="Calibri"/>
                        </a:rPr>
                        <a:t>12:00</a:t>
                      </a:r>
                      <a:endParaRPr lang="ru-RU" sz="13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8"/>
                    </a:solidFill>
                  </a:tcPr>
                </a:tc>
              </a:tr>
              <a:tr h="4845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  <a:tabLst>
                          <a:tab pos="0" algn="l"/>
                        </a:tabLst>
                      </a:pPr>
                      <a:r>
                        <a:rPr lang="ru-RU" sz="1300" b="1" strike="noStrike" spc="-1">
                          <a:solidFill>
                            <a:srgbClr val="231F20"/>
                          </a:solidFill>
                          <a:latin typeface="Calibri"/>
                        </a:rPr>
                        <a:t>06.03</a:t>
                      </a:r>
                      <a:endParaRPr lang="ru-RU" sz="13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  <a:tabLst>
                          <a:tab pos="0" algn="l"/>
                        </a:tabLst>
                      </a:pPr>
                      <a:r>
                        <a:rPr lang="ru-RU" sz="1300" b="0" strike="noStrike" spc="-1" dirty="0">
                          <a:solidFill>
                            <a:srgbClr val="231F20"/>
                          </a:solidFill>
                          <a:latin typeface="Calibri"/>
                          <a:ea typeface="Calibri Light"/>
                        </a:rPr>
                        <a:t>Мероприятие по случаю празднования 8 марта «У женщины прекрасная пора».</a:t>
                      </a:r>
                      <a:endParaRPr lang="ru-RU" sz="13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  <a:tabLst>
                          <a:tab pos="0" algn="l"/>
                        </a:tabLst>
                      </a:pPr>
                      <a:r>
                        <a:rPr lang="ru-RU" sz="1300" b="1" strike="noStrike" spc="-1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10:00</a:t>
                      </a:r>
                      <a:endParaRPr lang="ru-RU" sz="13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DF4"/>
                    </a:solidFill>
                  </a:tcPr>
                </a:tc>
              </a:tr>
              <a:tr h="49121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  <a:tabLst>
                          <a:tab pos="0" algn="l"/>
                        </a:tabLst>
                      </a:pPr>
                      <a:r>
                        <a:rPr lang="ru-RU" sz="1300" b="1" strike="noStrike" spc="-1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10.03</a:t>
                      </a:r>
                      <a:endParaRPr lang="ru-RU" sz="13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  <a:tabLst>
                          <a:tab pos="0" algn="l"/>
                        </a:tabLst>
                      </a:pPr>
                      <a:r>
                        <a:rPr lang="ru-RU" sz="1300" b="0" strike="noStrike" spc="-1" dirty="0">
                          <a:solidFill>
                            <a:srgbClr val="231F20"/>
                          </a:solidFill>
                          <a:latin typeface="Calibri"/>
                          <a:ea typeface="Calibri Light"/>
                        </a:rPr>
                        <a:t>1.Мероприятие посвященное Году единства народов России» «Одна семья». </a:t>
                      </a:r>
                      <a:endParaRPr lang="ru-RU" sz="13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  <a:tabLst>
                          <a:tab pos="0" algn="l"/>
                        </a:tabLst>
                      </a:pPr>
                      <a:r>
                        <a:rPr lang="ru-RU" sz="1300" b="1" strike="noStrike" spc="-1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10:00</a:t>
                      </a:r>
                      <a:endParaRPr lang="ru-RU" sz="13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8"/>
                    </a:solidFill>
                  </a:tcPr>
                </a:tc>
              </a:tr>
              <a:tr h="878229"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</a:tabLst>
                        <a:defRPr/>
                      </a:pPr>
                      <a:r>
                        <a:rPr lang="ru-RU" sz="1300" b="1" strike="noStrike" spc="-1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12.03</a:t>
                      </a:r>
                      <a:endParaRPr lang="ru-RU" sz="1300" b="0" strike="noStrike" spc="-1" dirty="0" smtClean="0">
                        <a:latin typeface="+mn-lt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</a:tabLst>
                        <a:defRPr/>
                      </a:pPr>
                      <a:r>
                        <a:rPr lang="ru-RU" sz="1300" b="0" strike="noStrike" spc="-1" dirty="0" smtClean="0">
                          <a:solidFill>
                            <a:srgbClr val="000000"/>
                          </a:solidFill>
                          <a:latin typeface="Calibri"/>
                          <a:ea typeface="Calibri Light"/>
                        </a:rPr>
                        <a:t>1.Лекция с РОЗ на тему « в здравом уме и твердой памяти: практики для активного долголетия».</a:t>
                      </a:r>
                    </a:p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</a:tabLst>
                        <a:defRPr/>
                      </a:pPr>
                      <a:r>
                        <a:rPr lang="ru-RU" sz="1300" b="0" strike="noStrike" spc="-1" dirty="0" smtClean="0">
                          <a:solidFill>
                            <a:srgbClr val="000000"/>
                          </a:solidFill>
                          <a:latin typeface="Calibri"/>
                          <a:ea typeface="Calibri Light"/>
                        </a:rPr>
                        <a:t>2.Мероприятие : клуб «Золотая пора» : мастер класс по изготовления декоративных свечей.</a:t>
                      </a:r>
                      <a:endParaRPr lang="ru-RU" sz="1300" b="0" strike="noStrike" spc="-1" dirty="0" smtClean="0">
                        <a:latin typeface="+mn-lt"/>
                      </a:endParaRP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</a:tabLst>
                        <a:defRPr/>
                      </a:pPr>
                      <a:r>
                        <a:rPr lang="ru-RU" sz="1300" b="1" strike="noStrike" spc="-1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10:00</a:t>
                      </a:r>
                    </a:p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</a:tabLst>
                        <a:defRPr/>
                      </a:pPr>
                      <a:endParaRPr lang="ru-RU" sz="1300" b="1" strike="noStrike" spc="-1" dirty="0" smtClean="0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</a:tabLst>
                        <a:defRPr/>
                      </a:pPr>
                      <a:r>
                        <a:rPr lang="ru-RU" sz="1300" b="1" strike="noStrike" spc="-1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11:00</a:t>
                      </a:r>
                      <a:endParaRPr lang="ru-RU" sz="1300" b="0" strike="noStrike" spc="-1" dirty="0" smtClean="0">
                        <a:latin typeface="+mn-lt"/>
                      </a:endParaRP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8"/>
                    </a:solidFill>
                  </a:tcPr>
                </a:tc>
              </a:tr>
              <a:tr h="491765"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</a:tabLst>
                        <a:defRPr/>
                      </a:pPr>
                      <a:r>
                        <a:rPr lang="ru-RU" sz="1300" b="1" strike="noStrike" spc="-1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17.03</a:t>
                      </a:r>
                      <a:endParaRPr lang="ru-RU" sz="1300" b="0" strike="noStrike" spc="-1" dirty="0" smtClean="0">
                        <a:latin typeface="+mn-lt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</a:tabLst>
                        <a:defRPr/>
                      </a:pPr>
                      <a:r>
                        <a:rPr lang="ru-RU" sz="1300" b="0" strike="noStrike" spc="-1" dirty="0" smtClean="0">
                          <a:solidFill>
                            <a:srgbClr val="000000"/>
                          </a:solidFill>
                          <a:latin typeface="Calibri"/>
                        </a:rPr>
                        <a:t>Мероприятие  с участием Всероссийской партии  «Единая Россия» по случаю воссоединения Крыма с Россией «Возвращение домой».</a:t>
                      </a:r>
                      <a:endParaRPr lang="ru-RU" sz="1300" b="0" strike="noStrike" spc="-1" dirty="0" smtClean="0">
                        <a:latin typeface="+mn-lt"/>
                      </a:endParaRP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</a:tabLst>
                        <a:defRPr/>
                      </a:pPr>
                      <a:r>
                        <a:rPr lang="ru-RU" sz="1300" b="0" strike="noStrike" spc="-1" dirty="0" smtClean="0">
                          <a:latin typeface="+mn-lt"/>
                        </a:rPr>
                        <a:t>10:00</a:t>
                      </a: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8"/>
                    </a:solidFill>
                  </a:tcPr>
                </a:tc>
              </a:tr>
              <a:tr h="49176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  <a:tabLst>
                          <a:tab pos="0" algn="l"/>
                        </a:tabLst>
                      </a:pPr>
                      <a:r>
                        <a:rPr lang="ru-RU" sz="1300" b="1" strike="noStrike" spc="-1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20.03</a:t>
                      </a:r>
                      <a:endParaRPr lang="ru-RU" sz="1300" b="0" strike="noStrike" spc="-1" dirty="0">
                        <a:latin typeface="+mn-lt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</a:tabLst>
                        <a:defRPr/>
                      </a:pPr>
                      <a:r>
                        <a:rPr lang="ru-RU" sz="1300" b="0" strike="noStrike" spc="-1" dirty="0" smtClean="0">
                          <a:solidFill>
                            <a:srgbClr val="000000"/>
                          </a:solidFill>
                          <a:latin typeface="Calibri"/>
                        </a:rPr>
                        <a:t>Лекция: «Повышение уровня финансовой грамотности ,цифровой и  правовой грамотности граждан старшего поколения».</a:t>
                      </a:r>
                      <a:endParaRPr lang="ru-RU" sz="1300" b="0" strike="noStrike" spc="-1" dirty="0" smtClean="0">
                        <a:latin typeface="+mn-lt"/>
                      </a:endParaRP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</a:tabLst>
                        <a:defRPr/>
                      </a:pPr>
                      <a:r>
                        <a:rPr lang="ru-RU" sz="1300" b="0" strike="noStrike" spc="-1" dirty="0" smtClean="0">
                          <a:latin typeface="+mn-lt"/>
                        </a:rPr>
                        <a:t>10:00</a:t>
                      </a: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8"/>
                    </a:solidFill>
                  </a:tcPr>
                </a:tc>
              </a:tr>
              <a:tr h="87822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  <a:tabLst>
                          <a:tab pos="0" algn="l"/>
                        </a:tabLst>
                      </a:pPr>
                      <a:r>
                        <a:rPr lang="ru-RU" sz="1300" b="1" strike="noStrike" spc="-1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24.03</a:t>
                      </a:r>
                      <a:endParaRPr lang="ru-RU" sz="1300" b="0" strike="noStrike" spc="-1" dirty="0">
                        <a:latin typeface="+mn-lt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  <a:tabLst>
                          <a:tab pos="0" algn="l"/>
                        </a:tabLst>
                      </a:pPr>
                      <a:r>
                        <a:rPr lang="ru-RU" sz="1300" b="0" strike="noStrike" spc="-1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1.Мероприятие: Консультация по правовым вопросам в компетенции СФР ( в форме ВКС).</a:t>
                      </a:r>
                      <a:endParaRPr lang="ru-RU" sz="1300" b="0" strike="noStrike" spc="-1" dirty="0" smtClean="0">
                        <a:latin typeface="+mn-lt"/>
                      </a:endParaRPr>
                    </a:p>
                    <a:p>
                      <a:pPr>
                        <a:lnSpc>
                          <a:spcPct val="100000"/>
                        </a:lnSpc>
                        <a:buNone/>
                        <a:tabLst>
                          <a:tab pos="0" algn="l"/>
                        </a:tabLst>
                      </a:pPr>
                      <a:r>
                        <a:rPr lang="ru-RU" sz="1300" b="0" strike="noStrike" spc="-1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2. Мероприятие  : клуб «Золотая пора» : Шахматный клуб «Белая ладья».</a:t>
                      </a:r>
                      <a:endParaRPr lang="ru-RU" sz="1300" b="0" strike="noStrike" spc="-1" dirty="0" smtClean="0">
                        <a:latin typeface="+mn-lt"/>
                      </a:endParaRP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</a:tabLst>
                        <a:defRPr/>
                      </a:pPr>
                      <a:r>
                        <a:rPr lang="ru-RU" sz="1300" b="0" strike="noStrike" spc="-1" dirty="0" smtClean="0">
                          <a:latin typeface="+mn-lt"/>
                        </a:rPr>
                        <a:t>10:00</a:t>
                      </a:r>
                    </a:p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</a:tabLst>
                        <a:defRPr/>
                      </a:pPr>
                      <a:endParaRPr lang="ru-RU" sz="1300" b="0" strike="noStrike" spc="-1" dirty="0" smtClean="0">
                        <a:latin typeface="+mn-lt"/>
                      </a:endParaRPr>
                    </a:p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</a:tabLst>
                        <a:defRPr/>
                      </a:pPr>
                      <a:r>
                        <a:rPr lang="ru-RU" sz="1300" b="0" strike="noStrike" spc="-1" dirty="0" smtClean="0">
                          <a:latin typeface="+mn-lt"/>
                        </a:rPr>
                        <a:t>11:00</a:t>
                      </a: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8"/>
                    </a:solidFill>
                  </a:tcPr>
                </a:tc>
              </a:tr>
              <a:tr h="491765"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</a:tabLst>
                        <a:defRPr/>
                      </a:pPr>
                      <a:r>
                        <a:rPr lang="ru-RU" sz="1300" b="1" strike="noStrike" spc="-1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27.03</a:t>
                      </a:r>
                      <a:endParaRPr lang="ru-RU" sz="1300" b="0" strike="noStrike" spc="-1" dirty="0" smtClean="0">
                        <a:latin typeface="+mn-lt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</a:tabLst>
                        <a:defRPr/>
                      </a:pPr>
                      <a:r>
                        <a:rPr lang="ru-RU" sz="1300" b="0" strike="noStrike" spc="-1" dirty="0" smtClean="0">
                          <a:solidFill>
                            <a:srgbClr val="000000"/>
                          </a:solidFill>
                          <a:latin typeface="Calibri"/>
                        </a:rPr>
                        <a:t>Информационная беседа с участием сотрудников РДК  «Где обычаи чтут, там весело живут».</a:t>
                      </a:r>
                      <a:endParaRPr lang="ru-RU" sz="1300" b="0" strike="noStrike" spc="-1" dirty="0" smtClean="0">
                        <a:latin typeface="+mn-lt"/>
                      </a:endParaRP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</a:tabLst>
                        <a:defRPr/>
                      </a:pPr>
                      <a:r>
                        <a:rPr lang="ru-RU" sz="1300" b="0" strike="noStrike" spc="-1" dirty="0" smtClean="0">
                          <a:latin typeface="+mn-lt"/>
                        </a:rPr>
                        <a:t>10:00</a:t>
                      </a: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8"/>
                    </a:solidFill>
                  </a:tcPr>
                </a:tc>
              </a:tr>
              <a:tr h="491765"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</a:tabLst>
                        <a:defRPr/>
                      </a:pPr>
                      <a:r>
                        <a:rPr lang="ru-RU" sz="1300" b="1" strike="noStrike" spc="-1" dirty="0" smtClean="0">
                          <a:solidFill>
                            <a:srgbClr val="000000"/>
                          </a:solidFill>
                          <a:latin typeface="Calibri"/>
                        </a:rPr>
                        <a:t>30.03</a:t>
                      </a:r>
                      <a:endParaRPr lang="ru-RU" sz="1300" b="0" strike="noStrike" spc="-1" dirty="0" smtClean="0">
                        <a:latin typeface="+mn-lt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</a:tabLst>
                        <a:defRPr/>
                      </a:pPr>
                      <a:r>
                        <a:rPr lang="ru-RU" sz="1300" b="0" strike="noStrike" spc="-1" dirty="0" smtClean="0">
                          <a:solidFill>
                            <a:srgbClr val="000000"/>
                          </a:solidFill>
                          <a:latin typeface="Calibri"/>
                        </a:rPr>
                        <a:t>Участие в Эко- акции «Природа и мы.»</a:t>
                      </a:r>
                      <a:endParaRPr lang="ru-RU" sz="1300" b="0" strike="noStrike" spc="-1" dirty="0" smtClean="0">
                        <a:latin typeface="+mn-lt"/>
                      </a:endParaRP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</a:tabLst>
                        <a:defRPr/>
                      </a:pPr>
                      <a:r>
                        <a:rPr lang="ru-RU" sz="1300" b="0" strike="noStrike" spc="-1" dirty="0" smtClean="0">
                          <a:latin typeface="+mn-lt"/>
                        </a:rPr>
                        <a:t>11:00</a:t>
                      </a: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8"/>
                    </a:solidFill>
                  </a:tcPr>
                </a:tc>
              </a:tr>
            </a:tbl>
          </a:graphicData>
        </a:graphic>
      </p:graphicFrame>
      <p:sp>
        <p:nvSpPr>
          <p:cNvPr id="77" name="object 44"/>
          <p:cNvSpPr/>
          <p:nvPr/>
        </p:nvSpPr>
        <p:spPr>
          <a:xfrm>
            <a:off x="3346202" y="7506940"/>
            <a:ext cx="3461040" cy="837000"/>
          </a:xfrm>
          <a:prstGeom prst="rect">
            <a:avLst/>
          </a:prstGeom>
          <a:noFill/>
          <a:ln w="9525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2600" rIns="0" bIns="0" anchor="t">
            <a:spAutoFit/>
          </a:bodyPr>
          <a:lstStyle/>
          <a:p>
            <a:pPr marL="12600" indent="1947960">
              <a:lnSpc>
                <a:spcPct val="113000"/>
              </a:lnSpc>
              <a:spcBef>
                <a:spcPts val="99"/>
              </a:spcBef>
              <a:buNone/>
              <a:tabLst>
                <a:tab pos="0" algn="l"/>
              </a:tabLst>
            </a:pPr>
            <a:r>
              <a:rPr lang="ru-RU" sz="1600" b="1" strike="noStrike" spc="-1" dirty="0">
                <a:solidFill>
                  <a:srgbClr val="58595B"/>
                </a:solidFill>
                <a:latin typeface="Calibri"/>
                <a:ea typeface="DejaVu Sans"/>
              </a:rPr>
              <a:t>Время работы: понедельник – четверг 08:00 – 18:00      пятница 08:00 - 16.45</a:t>
            </a:r>
            <a:endParaRPr lang="ru-RU" sz="1600" b="0" strike="noStrike" spc="-1" dirty="0"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xmlns:p14="http://schemas.microsoft.com/office/powerpoint/2010/main" xmlns=""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615</TotalTime>
  <Words>234</Words>
  <Application>Microsoft Office PowerPoint</Application>
  <PresentationFormat>Произвольный</PresentationFormat>
  <Paragraphs>49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МЕРОПРИЯТИЯ НА март 2026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subject/>
  <dc:creator>Пользователь</dc:creator>
  <dc:description/>
  <cp:lastModifiedBy>RePack by SPecialiST</cp:lastModifiedBy>
  <cp:revision>45</cp:revision>
  <dcterms:created xsi:type="dcterms:W3CDTF">2025-11-06T11:20:25Z</dcterms:created>
  <dcterms:modified xsi:type="dcterms:W3CDTF">2026-02-27T06:57:21Z</dcterms:modified>
  <dc:language>ru-RU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esentationFormat">
    <vt:lpwstr>Произвольный</vt:lpwstr>
  </property>
  <property fmtid="{D5CDD505-2E9C-101B-9397-08002B2CF9AE}" pid="6" name="Producer">
    <vt:lpwstr>Adobe PDF Library 17.0</vt:lpwstr>
  </property>
  <property fmtid="{D5CDD505-2E9C-101B-9397-08002B2CF9AE}" pid="7" name="Slides">
    <vt:i4>1</vt:i4>
  </property>
</Properties>
</file>