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0801350" cy="144018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4" d="100"/>
          <a:sy n="44" d="100"/>
        </p:scale>
        <p:origin x="-2094" y="210"/>
      </p:cViewPr>
      <p:guideLst>
        <p:guide orient="horz" pos="3879"/>
        <p:guide pos="308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61571188" cy="6157118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10786" y="4464563"/>
            <a:ext cx="9188862" cy="5771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21569" y="8065016"/>
            <a:ext cx="756730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824" y="426908"/>
            <a:ext cx="3311202" cy="577107"/>
          </a:xfrm>
        </p:spPr>
        <p:txBody>
          <a:bodyPr lIns="0" tIns="0" rIns="0" bIns="0"/>
          <a:lstStyle>
            <a:lvl1pPr>
              <a:defRPr sz="3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824" y="426908"/>
            <a:ext cx="3311202" cy="577107"/>
          </a:xfrm>
        </p:spPr>
        <p:txBody>
          <a:bodyPr lIns="0" tIns="0" rIns="0" bIns="0"/>
          <a:lstStyle>
            <a:lvl1pPr>
              <a:defRPr sz="3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40525" y="3312420"/>
            <a:ext cx="47025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67376" y="3312420"/>
            <a:ext cx="47025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824" y="426908"/>
            <a:ext cx="3311202" cy="577107"/>
          </a:xfrm>
        </p:spPr>
        <p:txBody>
          <a:bodyPr lIns="0" tIns="0" rIns="0" bIns="0"/>
          <a:lstStyle>
            <a:lvl1pPr>
              <a:defRPr sz="3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93824" y="426903"/>
            <a:ext cx="3311202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0521" y="3312420"/>
            <a:ext cx="972938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75551" y="13393679"/>
            <a:ext cx="345933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40524" y="13393679"/>
            <a:ext cx="248639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83511" y="13393679"/>
            <a:ext cx="248639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24080">
        <a:defRPr>
          <a:latin typeface="+mn-lt"/>
          <a:ea typeface="+mn-ea"/>
          <a:cs typeface="+mn-cs"/>
        </a:defRPr>
      </a:lvl2pPr>
      <a:lvl3pPr marL="1248159">
        <a:defRPr>
          <a:latin typeface="+mn-lt"/>
          <a:ea typeface="+mn-ea"/>
          <a:cs typeface="+mn-cs"/>
        </a:defRPr>
      </a:lvl3pPr>
      <a:lvl4pPr marL="1872238">
        <a:defRPr>
          <a:latin typeface="+mn-lt"/>
          <a:ea typeface="+mn-ea"/>
          <a:cs typeface="+mn-cs"/>
        </a:defRPr>
      </a:lvl4pPr>
      <a:lvl5pPr marL="2496319">
        <a:defRPr>
          <a:latin typeface="+mn-lt"/>
          <a:ea typeface="+mn-ea"/>
          <a:cs typeface="+mn-cs"/>
        </a:defRPr>
      </a:lvl5pPr>
      <a:lvl6pPr marL="3120397">
        <a:defRPr>
          <a:latin typeface="+mn-lt"/>
          <a:ea typeface="+mn-ea"/>
          <a:cs typeface="+mn-cs"/>
        </a:defRPr>
      </a:lvl6pPr>
      <a:lvl7pPr marL="3744478">
        <a:defRPr>
          <a:latin typeface="+mn-lt"/>
          <a:ea typeface="+mn-ea"/>
          <a:cs typeface="+mn-cs"/>
        </a:defRPr>
      </a:lvl7pPr>
      <a:lvl8pPr marL="4368557">
        <a:defRPr>
          <a:latin typeface="+mn-lt"/>
          <a:ea typeface="+mn-ea"/>
          <a:cs typeface="+mn-cs"/>
        </a:defRPr>
      </a:lvl8pPr>
      <a:lvl9pPr marL="499263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24080">
        <a:defRPr>
          <a:latin typeface="+mn-lt"/>
          <a:ea typeface="+mn-ea"/>
          <a:cs typeface="+mn-cs"/>
        </a:defRPr>
      </a:lvl2pPr>
      <a:lvl3pPr marL="1248159">
        <a:defRPr>
          <a:latin typeface="+mn-lt"/>
          <a:ea typeface="+mn-ea"/>
          <a:cs typeface="+mn-cs"/>
        </a:defRPr>
      </a:lvl3pPr>
      <a:lvl4pPr marL="1872238">
        <a:defRPr>
          <a:latin typeface="+mn-lt"/>
          <a:ea typeface="+mn-ea"/>
          <a:cs typeface="+mn-cs"/>
        </a:defRPr>
      </a:lvl4pPr>
      <a:lvl5pPr marL="2496319">
        <a:defRPr>
          <a:latin typeface="+mn-lt"/>
          <a:ea typeface="+mn-ea"/>
          <a:cs typeface="+mn-cs"/>
        </a:defRPr>
      </a:lvl5pPr>
      <a:lvl6pPr marL="3120397">
        <a:defRPr>
          <a:latin typeface="+mn-lt"/>
          <a:ea typeface="+mn-ea"/>
          <a:cs typeface="+mn-cs"/>
        </a:defRPr>
      </a:lvl6pPr>
      <a:lvl7pPr marL="3744478">
        <a:defRPr>
          <a:latin typeface="+mn-lt"/>
          <a:ea typeface="+mn-ea"/>
          <a:cs typeface="+mn-cs"/>
        </a:defRPr>
      </a:lvl7pPr>
      <a:lvl8pPr marL="4368557">
        <a:defRPr>
          <a:latin typeface="+mn-lt"/>
          <a:ea typeface="+mn-ea"/>
          <a:cs typeface="+mn-cs"/>
        </a:defRPr>
      </a:lvl8pPr>
      <a:lvl9pPr marL="499263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hyperlink" Target="https://sarpan.ru/articles/19-novosti/35360-edinaya_rossiya_provedet_obrazovatelnye_akcii_vmeste_so_shkolnikam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00679" y="0"/>
            <a:ext cx="5400671" cy="1590675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2" y="12449176"/>
            <a:ext cx="10801350" cy="2372592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921212" y="11011995"/>
            <a:ext cx="1640806" cy="178909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58900" y="263525"/>
            <a:ext cx="9169400" cy="1060998"/>
          </a:xfrm>
          <a:prstGeom prst="rect">
            <a:avLst/>
          </a:prstGeom>
        </p:spPr>
        <p:txBody>
          <a:bodyPr vert="horz" wrap="square" lIns="0" tIns="110937" rIns="0" bIns="0" rtlCol="0">
            <a:spAutoFit/>
          </a:bodyPr>
          <a:lstStyle/>
          <a:p>
            <a:pPr marL="599809" marR="7801" indent="-583341" algn="r">
              <a:lnSpc>
                <a:spcPts val="3685"/>
              </a:lnSpc>
              <a:spcBef>
                <a:spcPts val="874"/>
              </a:spcBef>
            </a:pPr>
            <a:r>
              <a:rPr lang="ru-RU" sz="2700" spc="-13" dirty="0" smtClean="0"/>
              <a:t>ПЛАН МЕРОПРИЯТИЙ</a:t>
            </a:r>
            <a:r>
              <a:rPr lang="ru-RU" sz="2700" spc="-13" dirty="0" smtClean="0"/>
              <a:t/>
            </a:r>
            <a:br>
              <a:rPr lang="ru-RU" sz="2700" spc="-13" dirty="0" smtClean="0"/>
            </a:br>
            <a:r>
              <a:rPr lang="ru-RU" sz="2700" spc="-13" dirty="0" smtClean="0"/>
              <a:t>МАРТ</a:t>
            </a:r>
            <a:r>
              <a:rPr lang="ru-RU" sz="2700" spc="-13" dirty="0" smtClean="0"/>
              <a:t> </a:t>
            </a:r>
            <a:r>
              <a:rPr sz="2700" spc="-27" smtClean="0"/>
              <a:t>202</a:t>
            </a:r>
            <a:r>
              <a:rPr lang="ru-RU" sz="2700" spc="-27" dirty="0" smtClean="0"/>
              <a:t>6</a:t>
            </a:r>
            <a:endParaRPr sz="2700" spc="-27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278571" y="13028009"/>
            <a:ext cx="7310427" cy="1630988"/>
          </a:xfrm>
          <a:prstGeom prst="rect">
            <a:avLst/>
          </a:prstGeom>
        </p:spPr>
        <p:txBody>
          <a:bodyPr vert="horz" wrap="square" lIns="0" tIns="238343" rIns="0" bIns="0" rtlCol="0">
            <a:spAutoFit/>
          </a:bodyPr>
          <a:lstStyle/>
          <a:p>
            <a:pPr marL="17336" marR="1633008">
              <a:lnSpc>
                <a:spcPct val="75800"/>
              </a:lnSpc>
              <a:spcBef>
                <a:spcPts val="1878"/>
              </a:spcBef>
            </a:pPr>
            <a:r>
              <a:rPr b="1" spc="-13" smtClean="0">
                <a:solidFill>
                  <a:srgbClr val="FFFFFF"/>
                </a:solidFill>
                <a:latin typeface="Calibri"/>
                <a:cs typeface="Calibri"/>
              </a:rPr>
              <a:t>ПРИХОДИТЕ</a:t>
            </a:r>
            <a:r>
              <a:rPr b="1" spc="-13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b="1" spc="-1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b="1" spc="-18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b="1" spc="-18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spc="-13" smtClean="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b="1" spc="-13" dirty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dirty="0">
              <a:latin typeface="Calibri"/>
              <a:cs typeface="Calibri"/>
            </a:endParaRPr>
          </a:p>
          <a:p>
            <a:pPr marL="20803">
              <a:lnSpc>
                <a:spcPts val="1952"/>
              </a:lnSpc>
              <a:spcBef>
                <a:spcPts val="1419"/>
              </a:spcBef>
            </a:pPr>
            <a:r>
              <a:rPr sz="17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700" spc="-4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spc="-13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700" spc="-13" dirty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Каменском районе</a:t>
            </a:r>
            <a:endParaRPr sz="1700" dirty="0">
              <a:latin typeface="Calibri"/>
              <a:cs typeface="Calibri"/>
            </a:endParaRPr>
          </a:p>
          <a:p>
            <a:pPr marL="20803" marR="6934">
              <a:lnSpc>
                <a:spcPts val="1774"/>
              </a:lnSpc>
              <a:spcBef>
                <a:spcPts val="178"/>
              </a:spcBef>
            </a:pPr>
            <a:r>
              <a:rPr lang="ru-RU" sz="1700" dirty="0">
                <a:solidFill>
                  <a:srgbClr val="FFFFFF"/>
                </a:solidFill>
                <a:latin typeface="Calibri"/>
                <a:cs typeface="Calibri"/>
              </a:rPr>
              <a:t>Адрес: рп. Глубокий, пер. Чкалова, 24</a:t>
            </a:r>
            <a:br>
              <a:rPr lang="ru-RU" sz="17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7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номер: </a:t>
            </a:r>
            <a:r>
              <a:rPr lang="ru-RU" sz="1700" dirty="0">
                <a:solidFill>
                  <a:schemeClr val="bg1"/>
                </a:solidFill>
              </a:rPr>
              <a:t>88636595469</a:t>
            </a:r>
            <a:endParaRPr lang="ru-RU" sz="17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20803" marR="6934">
              <a:lnSpc>
                <a:spcPts val="1774"/>
              </a:lnSpc>
              <a:spcBef>
                <a:spcPts val="178"/>
              </a:spcBef>
            </a:pPr>
            <a:r>
              <a:rPr lang="ru-RU" sz="1700" dirty="0">
                <a:solidFill>
                  <a:srgbClr val="FFFFFF"/>
                </a:solidFill>
                <a:latin typeface="Calibri"/>
                <a:cs typeface="Calibri"/>
              </a:rPr>
              <a:t>ФИО: Майская А.А.</a:t>
            </a:r>
            <a:endParaRPr sz="17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454025" y="12509500"/>
            <a:ext cx="8686800" cy="1138645"/>
          </a:xfrm>
          <a:prstGeom prst="rect">
            <a:avLst/>
          </a:prstGeom>
        </p:spPr>
        <p:txBody>
          <a:bodyPr vert="horz" wrap="square" lIns="0" tIns="17335" rIns="0" bIns="0" rtlCol="0">
            <a:spAutoFit/>
          </a:bodyPr>
          <a:lstStyle/>
          <a:p>
            <a:pPr marL="17336" marR="6934" indent="2660138" algn="r">
              <a:lnSpc>
                <a:spcPct val="112799"/>
              </a:lnSpc>
              <a:spcBef>
                <a:spcPts val="137"/>
              </a:spcBef>
            </a:pPr>
            <a:r>
              <a:rPr sz="21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2100" b="1" spc="-88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2100" b="1" spc="-13" dirty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2100" b="1" spc="-13">
                <a:solidFill>
                  <a:srgbClr val="58595B"/>
                </a:solidFill>
                <a:latin typeface="Calibri"/>
                <a:cs typeface="Calibri"/>
              </a:rPr>
              <a:t>: </a:t>
            </a:r>
            <a:r>
              <a:rPr lang="ru-RU" sz="2100" b="1" spc="-13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2100" b="1" spc="-13" dirty="0" smtClean="0">
                <a:solidFill>
                  <a:srgbClr val="58595B"/>
                </a:solidFill>
                <a:latin typeface="Calibri"/>
                <a:cs typeface="Calibri"/>
              </a:rPr>
              <a:t>н-чт: 08:00-18:00</a:t>
            </a:r>
          </a:p>
          <a:p>
            <a:pPr marL="17336" marR="6934" indent="2660138" algn="r">
              <a:lnSpc>
                <a:spcPct val="112799"/>
              </a:lnSpc>
              <a:spcBef>
                <a:spcPts val="137"/>
              </a:spcBef>
            </a:pPr>
            <a:r>
              <a:rPr lang="ru-RU" sz="2100" b="1" spc="-13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2100" b="1" spc="-13" dirty="0" smtClean="0">
                <a:solidFill>
                  <a:srgbClr val="58595B"/>
                </a:solidFill>
                <a:latin typeface="Calibri"/>
                <a:cs typeface="Calibri"/>
              </a:rPr>
              <a:t>т: 08:00-16:45</a:t>
            </a:r>
          </a:p>
          <a:p>
            <a:pPr marL="17336" marR="6934" indent="2660138" algn="r">
              <a:lnSpc>
                <a:spcPct val="112799"/>
              </a:lnSpc>
              <a:spcBef>
                <a:spcPts val="137"/>
              </a:spcBef>
            </a:pPr>
            <a:endParaRPr sz="21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7449517" y="13627544"/>
            <a:ext cx="2254410" cy="750828"/>
          </a:xfrm>
          <a:prstGeom prst="rect">
            <a:avLst/>
          </a:prstGeom>
        </p:spPr>
        <p:txBody>
          <a:bodyPr vert="horz" wrap="square" lIns="0" tIns="45067" rIns="0" bIns="0" rtlCol="0">
            <a:spAutoFit/>
          </a:bodyPr>
          <a:lstStyle/>
          <a:p>
            <a:pPr marL="17336" marR="164687">
              <a:lnSpc>
                <a:spcPts val="1093"/>
              </a:lnSpc>
              <a:spcBef>
                <a:spcPts val="354"/>
              </a:spcBef>
            </a:pP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1600" spc="68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1600" dirty="0">
              <a:latin typeface="Calibri"/>
              <a:cs typeface="Calibri"/>
            </a:endParaRPr>
          </a:p>
          <a:p>
            <a:pPr marL="17336" marR="294704">
              <a:lnSpc>
                <a:spcPts val="1093"/>
              </a:lnSpc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1600" spc="68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3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1600" spc="1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34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1600" dirty="0">
              <a:latin typeface="Calibri"/>
              <a:cs typeface="Calibri"/>
            </a:endParaRPr>
          </a:p>
          <a:p>
            <a:pPr marL="17336" marR="6934">
              <a:lnSpc>
                <a:spcPts val="1093"/>
              </a:lnSpc>
            </a:pPr>
            <a:r>
              <a:rPr lang="ru-RU" sz="1600" dirty="0">
                <a:solidFill>
                  <a:srgbClr val="FFFFFF"/>
                </a:solidFill>
                <a:latin typeface="Calibri"/>
                <a:cs typeface="Calibri"/>
              </a:rPr>
              <a:t>по Ростовской области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1" y="0"/>
            <a:ext cx="3599519" cy="132514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8886152" y="9253418"/>
            <a:ext cx="1165558" cy="10981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4805" tIns="62403" rIns="124805" bIns="62403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9563100" y="12569825"/>
            <a:ext cx="772702" cy="54544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68666" y="13474700"/>
            <a:ext cx="1232684" cy="1161437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33375" y="1530350"/>
          <a:ext cx="10134600" cy="109188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865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72795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57644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89628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Дата </a:t>
                      </a: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Мероприятие</a:t>
                      </a: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2200" dirty="0">
                          <a:latin typeface="+mn-lt"/>
                        </a:rPr>
                        <a:t>начала</a:t>
                      </a: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4599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03.03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Первые</a:t>
                      </a:r>
                      <a:r>
                        <a:rPr lang="ru-RU" sz="20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весенние «Дружные посиделки».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2745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06.03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Мероприятие,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посвященное Международному женскому дню: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«Ей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имя – Женщина!»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17164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10.03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о способах защиты от мошенничества и преступных посягательств:</a:t>
                      </a:r>
                      <a:r>
                        <a:rPr lang="ru-RU" sz="20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«Кибермошенники». </a:t>
                      </a:r>
                      <a:endParaRPr lang="ru-RU" sz="20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117164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12.03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Просветительское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: «В здравом уме и твердой памяти: практики для активного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долголетия» 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(онлайн-лекция).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9179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16.03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Кружок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добра  (изготовление окопных свечей).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117164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20.03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по вопросам здорового старения и активного долголетия:</a:t>
                      </a:r>
                      <a:r>
                        <a:rPr lang="ru-RU" sz="20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«Женщины в истории».</a:t>
                      </a:r>
                      <a:endParaRPr lang="ru-RU" sz="20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/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117164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24.03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Консультация по правовым вопросам, относящимся к компетенции СФР.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82745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27.03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Мероприятие, посвященное Году единства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народов России: «Вкус </a:t>
                      </a:r>
                      <a:r>
                        <a:rPr lang="ru-RU" sz="2000" baseline="0" smtClean="0">
                          <a:latin typeface="Times New Roman" pitchFamily="18" charset="0"/>
                          <a:cs typeface="Times New Roman" pitchFamily="18" charset="0"/>
                        </a:rPr>
                        <a:t>народов России».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117164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31.03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по обучению навыкам финансового планирования, повышению финансовой, цифровой, правовой и медиаграмотности:</a:t>
                      </a:r>
                      <a:r>
                        <a:rPr lang="ru-RU" sz="20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«С деньгами на ТЫ».</a:t>
                      </a:r>
                      <a:endParaRPr lang="ru-RU" sz="20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</a:tr>
              <a:tr h="1171642"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с участием Всероссийской </a:t>
                      </a:r>
                      <a:r>
                        <a:rPr lang="ru-RU" sz="2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партии</a:t>
                      </a:r>
                      <a:r>
                        <a:rPr lang="ru-RU" sz="20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«Единая </a:t>
                      </a:r>
                      <a:r>
                        <a:rPr lang="ru-RU" sz="2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Россия</a:t>
                      </a:r>
                      <a:r>
                        <a:rPr lang="ru-RU" sz="20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».</a:t>
                      </a:r>
                      <a:r>
                        <a:rPr lang="ru-RU" sz="20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«История семьи — история страны». </a:t>
                      </a:r>
                      <a:r>
                        <a:rPr lang="ru-RU" sz="20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2"/>
                        </a:rPr>
                        <a:t/>
                      </a:r>
                      <a:br>
                        <a:rPr lang="ru-RU" sz="20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2"/>
                        </a:rPr>
                      </a:b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0704" marR="130704" marT="61576" marB="61576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</TotalTime>
  <Words>207</Words>
  <Application>Microsoft Office PowerPoint</Application>
  <PresentationFormat>Произвольный</PresentationFormat>
  <Paragraphs>43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ПЛАН МЕРОПРИЯТИЙ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Майская Анна Александровна</cp:lastModifiedBy>
  <cp:revision>33</cp:revision>
  <dcterms:created xsi:type="dcterms:W3CDTF">2025-11-06T11:20:25Z</dcterms:created>
  <dcterms:modified xsi:type="dcterms:W3CDTF">2026-02-22T15:41:05Z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