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7556500" cy="10693400"/>
  <p:notesSz cx="6858000" cy="994727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2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393" cy="496643"/>
          </a:xfrm>
          <a:prstGeom prst="rect">
            <a:avLst/>
          </a:prstGeom>
        </p:spPr>
        <p:txBody>
          <a:bodyPr vert="horz" lIns="92610" tIns="46305" rIns="92610" bIns="4630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991" y="0"/>
            <a:ext cx="2972392" cy="496643"/>
          </a:xfrm>
          <a:prstGeom prst="rect">
            <a:avLst/>
          </a:prstGeom>
        </p:spPr>
        <p:txBody>
          <a:bodyPr vert="horz" lIns="92610" tIns="46305" rIns="92610" bIns="46305" rtlCol="0"/>
          <a:lstStyle>
            <a:lvl1pPr algn="r">
              <a:defRPr sz="1200"/>
            </a:lvl1pPr>
          </a:lstStyle>
          <a:p>
            <a:fld id="{ABDD46FF-3359-423A-8AA8-B76A554A282F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11375" y="746125"/>
            <a:ext cx="26352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10" tIns="46305" rIns="92610" bIns="4630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316" y="4724516"/>
            <a:ext cx="5487370" cy="4476193"/>
          </a:xfrm>
          <a:prstGeom prst="rect">
            <a:avLst/>
          </a:prstGeom>
        </p:spPr>
        <p:txBody>
          <a:bodyPr vert="horz" lIns="92610" tIns="46305" rIns="92610" bIns="4630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428"/>
            <a:ext cx="2972393" cy="498244"/>
          </a:xfrm>
          <a:prstGeom prst="rect">
            <a:avLst/>
          </a:prstGeom>
        </p:spPr>
        <p:txBody>
          <a:bodyPr vert="horz" lIns="92610" tIns="46305" rIns="92610" bIns="4630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991" y="9447428"/>
            <a:ext cx="2972392" cy="498244"/>
          </a:xfrm>
          <a:prstGeom prst="rect">
            <a:avLst/>
          </a:prstGeom>
        </p:spPr>
        <p:txBody>
          <a:bodyPr vert="horz" lIns="92610" tIns="46305" rIns="92610" bIns="46305" rtlCol="0" anchor="b"/>
          <a:lstStyle>
            <a:lvl1pPr algn="r">
              <a:defRPr sz="1200"/>
            </a:lvl1pPr>
          </a:lstStyle>
          <a:p>
            <a:fld id="{A2342FF8-CB28-460B-9D44-29EC99B35F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95522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42FF8-CB28-460B-9D44-29EC99B35F9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42FF8-CB28-460B-9D44-29EC99B35F9E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image" Target="../media/image1.png"/><Relationship Id="rId21" Type="http://schemas.openxmlformats.org/officeDocument/2006/relationships/image" Target="../media/image14.png"/><Relationship Id="rId7" Type="http://schemas.openxmlformats.org/officeDocument/2006/relationships/image" Target="../media/image19.png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9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4.png"/><Relationship Id="rId5" Type="http://schemas.openxmlformats.org/officeDocument/2006/relationships/image" Target="../media/image17.png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image" Target="../media/image16.png"/><Relationship Id="rId9" Type="http://schemas.openxmlformats.org/officeDocument/2006/relationships/image" Target="../media/image2.png"/><Relationship Id="rId14" Type="http://schemas.openxmlformats.org/officeDocument/2006/relationships/image" Target="../media/image7.png"/><Relationship Id="rId2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83050" y="0"/>
            <a:ext cx="3473450" cy="1536700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480299"/>
            <a:ext cx="7172207" cy="31039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68850" y="241300"/>
            <a:ext cx="2438399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000" spc="-10" dirty="0"/>
              <a:t>МЕРОПРИЯТИЯ </a:t>
            </a:r>
            <a:r>
              <a:rPr sz="2000"/>
              <a:t>НА</a:t>
            </a:r>
            <a:r>
              <a:rPr sz="2000" spc="-5"/>
              <a:t> </a:t>
            </a:r>
            <a:r>
              <a:rPr lang="ru-RU" sz="2000" spc="-5" dirty="0" smtClean="0"/>
              <a:t/>
            </a:r>
            <a:br>
              <a:rPr lang="ru-RU" sz="2000" spc="-5" dirty="0" smtClean="0"/>
            </a:br>
            <a:r>
              <a:rPr lang="ru-RU" sz="2000" spc="-5" dirty="0" smtClean="0"/>
              <a:t>ОКТЯБРЬ</a:t>
            </a:r>
            <a:endParaRPr sz="2200" spc="-10" dirty="0"/>
          </a:p>
          <a:p>
            <a:pPr marR="5080" algn="r">
              <a:lnSpc>
                <a:spcPts val="2700"/>
              </a:lnSpc>
            </a:pPr>
            <a:r>
              <a:rPr sz="2000" spc="-20" dirty="0"/>
              <a:t>202</a:t>
            </a:r>
            <a:r>
              <a:rPr lang="ru-RU" sz="2000" spc="-20" dirty="0"/>
              <a:t>6</a:t>
            </a:r>
            <a:endParaRPr sz="20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928100"/>
            <a:ext cx="5114290" cy="139993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16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16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16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КС (на правах отдела)в                                            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Верхнедонском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 :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.Советская  24, ст.Казанская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8(86364)31-9-28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Коваленко О.С.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549650" y="8851900"/>
            <a:ext cx="2514600" cy="777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1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</a:t>
            </a:r>
            <a:r>
              <a:rPr sz="1100" b="1" smtClean="0">
                <a:solidFill>
                  <a:schemeClr val="bg1"/>
                </a:solidFill>
                <a:latin typeface="Calibri"/>
                <a:cs typeface="Calibri"/>
              </a:rPr>
              <a:t>Время</a:t>
            </a:r>
            <a:r>
              <a:rPr sz="1100" b="1" spc="-65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b="1" spc="-10">
                <a:solidFill>
                  <a:schemeClr val="bg1"/>
                </a:solidFill>
                <a:latin typeface="Calibri"/>
                <a:cs typeface="Calibri"/>
              </a:rPr>
              <a:t>работы</a:t>
            </a:r>
            <a:r>
              <a:rPr sz="1100" b="1" spc="-10" smtClean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lang="ru-RU" sz="1100" b="1" spc="-10" dirty="0" smtClean="0">
                <a:solidFill>
                  <a:schemeClr val="bg1"/>
                </a:solidFill>
                <a:latin typeface="Calibri"/>
                <a:cs typeface="Calibri"/>
              </a:rPr>
              <a:t>                       </a:t>
            </a:r>
            <a:r>
              <a:rPr sz="1100" b="1" spc="-1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100" b="1" spc="-10" dirty="0" smtClean="0">
                <a:solidFill>
                  <a:schemeClr val="bg1"/>
                </a:solidFill>
                <a:latin typeface="Calibri"/>
                <a:cs typeface="Calibri"/>
              </a:rPr>
              <a:t>                                   </a:t>
            </a:r>
            <a:r>
              <a:rPr lang="ru-RU" sz="1100" b="1" spc="-10" dirty="0" err="1" smtClean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100" b="1" spc="-10" smtClean="0">
                <a:solidFill>
                  <a:schemeClr val="bg1"/>
                </a:solidFill>
                <a:latin typeface="Calibri"/>
                <a:cs typeface="Calibri"/>
              </a:rPr>
              <a:t>онедельник </a:t>
            </a:r>
            <a:r>
              <a:rPr sz="1100" b="1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100" b="1" spc="-1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Calibri"/>
                <a:cs typeface="Calibri"/>
              </a:rPr>
              <a:t>четверг</a:t>
            </a:r>
            <a:r>
              <a:rPr sz="1100" b="1" spc="-1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Calibri"/>
                <a:cs typeface="Calibri"/>
              </a:rPr>
              <a:t>08</a:t>
            </a:r>
            <a:r>
              <a:rPr sz="1100" b="1" smtClean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lang="ru-RU" sz="1100" b="1" dirty="0" smtClean="0">
                <a:solidFill>
                  <a:schemeClr val="bg1"/>
                </a:solidFill>
                <a:latin typeface="Calibri"/>
                <a:cs typeface="Calibri"/>
              </a:rPr>
              <a:t>0</a:t>
            </a:r>
            <a:r>
              <a:rPr sz="1100" b="1" smtClean="0">
                <a:solidFill>
                  <a:schemeClr val="bg1"/>
                </a:solidFill>
                <a:latin typeface="Calibri"/>
                <a:cs typeface="Calibri"/>
              </a:rPr>
              <a:t>0</a:t>
            </a:r>
            <a:r>
              <a:rPr sz="1100" b="1" spc="-5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b="1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100" b="1" spc="-1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b="1" spc="-20" smtClean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r>
              <a:rPr lang="ru-RU" sz="1100" b="1" spc="-20" dirty="0" smtClean="0">
                <a:solidFill>
                  <a:schemeClr val="bg1"/>
                </a:solidFill>
                <a:latin typeface="Calibri"/>
                <a:cs typeface="Calibri"/>
              </a:rPr>
              <a:t>8:0</a:t>
            </a:r>
            <a:r>
              <a:rPr sz="1100" b="1" spc="-20" smtClean="0">
                <a:solidFill>
                  <a:schemeClr val="bg1"/>
                </a:solidFill>
                <a:latin typeface="Calibri"/>
                <a:cs typeface="Calibri"/>
              </a:rPr>
              <a:t>0</a:t>
            </a:r>
            <a:r>
              <a:rPr lang="ru-RU" sz="1100" b="1" spc="-20" dirty="0" smtClean="0">
                <a:solidFill>
                  <a:schemeClr val="bg1"/>
                </a:solidFill>
                <a:latin typeface="Calibri"/>
                <a:cs typeface="Calibri"/>
              </a:rPr>
              <a:t>                                         пятница 08:00 - 16.45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349250" y="317500"/>
            <a:ext cx="2971800" cy="990600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8089900"/>
            <a:ext cx="854708" cy="6630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1422693"/>
              </p:ext>
            </p:extLst>
          </p:nvPr>
        </p:nvGraphicFramePr>
        <p:xfrm>
          <a:off x="177849" y="1811308"/>
          <a:ext cx="7200801" cy="5443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57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835052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76917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6174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87332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Лекция  с РО Знание «1 октября – наш день: говорим о главном для пожилых людей»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10:00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277046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Проведение литературно-музыкального</a:t>
                      </a:r>
                      <a:r>
                        <a:rPr lang="ru-RU" sz="1200" b="0" baseline="0" dirty="0" smtClean="0">
                          <a:latin typeface="+mn-lt"/>
                          <a:cs typeface="Calibri Light"/>
                        </a:rPr>
                        <a:t> вечера «Главное душою не стареть»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11:00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406454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"/>
                        </a:rPr>
                        <a:t>02.10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Проведение  профилактических  мероприятий по предотвращению мошенничества.</a:t>
                      </a:r>
                      <a:endParaRPr lang="ru-RU" sz="12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10:00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277046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"/>
                        </a:rPr>
                        <a:t>06.10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baseline="0" dirty="0" smtClean="0">
                          <a:latin typeface="+mn-lt"/>
                          <a:cs typeface="Calibri Light"/>
                        </a:rPr>
                        <a:t>Мастер-класс по созданию поздравительной открытки «Подарок бабушке и дедушке».                                                                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10:00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277046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"/>
                        </a:rPr>
                        <a:t>09.10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Культ-поход</a:t>
                      </a:r>
                      <a:r>
                        <a:rPr lang="ru-RU" sz="1200" b="0" baseline="0" dirty="0" smtClean="0">
                          <a:latin typeface="+mn-lt"/>
                          <a:cs typeface="Calibri Light"/>
                        </a:rPr>
                        <a:t>: концертная программа ДК ф</a:t>
                      </a: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естиваль «Рябиновая осень»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11:00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406454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"/>
                        </a:rPr>
                        <a:t>12.10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Час здоровья – с уверенностью в завтрашний день.</a:t>
                      </a: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10:00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461743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+mn-lt"/>
                          <a:cs typeface="Calibri"/>
                        </a:rPr>
                        <a:t>16.10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Экскурсия в краеведческий музей:</a:t>
                      </a:r>
                      <a:r>
                        <a:rPr lang="ru-RU" sz="1200" baseline="0" dirty="0" smtClean="0"/>
                        <a:t> Быт и традиции казаков.</a:t>
                      </a:r>
                      <a:endParaRPr lang="ru-RU" sz="120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+mn-lt"/>
                        </a:rPr>
                        <a:t>10:00</a:t>
                      </a:r>
                      <a:endParaRPr lang="ru-RU" sz="1200" b="0" dirty="0">
                        <a:latin typeface="+mn-lt"/>
                      </a:endParaRPr>
                    </a:p>
                  </a:txBody>
                  <a:tcPr/>
                </a:tc>
              </a:tr>
              <a:tr h="461743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20.10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Консультация по правовым вопросам в компетенции СФР.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461743"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Беседы по гражданской безопасности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11:00</a:t>
                      </a:r>
                      <a:endParaRPr lang="ru-RU" sz="1200" dirty="0"/>
                    </a:p>
                  </a:txBody>
                  <a:tcPr/>
                </a:tc>
              </a:tr>
              <a:tr h="461743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23.10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Уроки цифровой грамотности</a:t>
                      </a:r>
                      <a:r>
                        <a:rPr lang="ru-RU" sz="1200" baseline="0" dirty="0" smtClean="0"/>
                        <a:t> – Всё о </a:t>
                      </a:r>
                      <a:r>
                        <a:rPr lang="en-US" sz="1200" baseline="0" dirty="0" smtClean="0"/>
                        <a:t>MAX</a:t>
                      </a:r>
                      <a:r>
                        <a:rPr lang="ru-RU" sz="1200" baseline="0" dirty="0" smtClean="0"/>
                        <a:t> </a:t>
                      </a:r>
                      <a:endParaRPr lang="ru-RU" sz="12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461743"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Мероприятие с участием партии</a:t>
                      </a:r>
                      <a:r>
                        <a:rPr lang="ru-RU" sz="12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«Единая</a:t>
                      </a:r>
                      <a:r>
                        <a:rPr lang="ru-RU" sz="12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 Россия» -о</a:t>
                      </a:r>
                      <a:r>
                        <a:rPr lang="ru-RU" sz="1200" b="0" dirty="0" smtClean="0">
                          <a:latin typeface="+mn-lt"/>
                          <a:cs typeface="Calibri Light"/>
                        </a:rPr>
                        <a:t>рганизация помощи  УСВ</a:t>
                      </a:r>
                      <a:r>
                        <a:rPr lang="ru-RU" sz="1200" b="0" baseline="0" dirty="0" smtClean="0">
                          <a:latin typeface="+mn-lt"/>
                          <a:cs typeface="Calibri Light"/>
                        </a:rPr>
                        <a:t>О .</a:t>
                      </a:r>
                      <a:endParaRPr lang="ru-RU" sz="120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11:30</a:t>
                      </a:r>
                    </a:p>
                  </a:txBody>
                  <a:tcPr/>
                </a:tc>
              </a:tr>
              <a:tr h="461743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26.10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Мероприятия совместно с детьми и внуками «Познавательные процессы:</a:t>
                      </a:r>
                      <a:r>
                        <a:rPr lang="ru-RU" sz="1200" baseline="0" dirty="0" smtClean="0"/>
                        <a:t> вышивание на пяльцах,  вязание.»</a:t>
                      </a: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46" name="Группа 45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547100"/>
            <a:ext cx="1147890" cy="152400"/>
            <a:chOff x="644464" y="8176450"/>
            <a:chExt cx="1147890" cy="132842"/>
          </a:xfrm>
        </p:grpSpPr>
        <p:pic>
          <p:nvPicPr>
            <p:cNvPr id="47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69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71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72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73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64050" y="0"/>
            <a:ext cx="3092450" cy="1384301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96849" y="7404099"/>
            <a:ext cx="7260073" cy="31801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547100"/>
            <a:ext cx="1147890" cy="152400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4" y="316976"/>
            <a:ext cx="238441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000" spc="-10" dirty="0"/>
              <a:t>МЕРОПРИЯТИЯ </a:t>
            </a:r>
            <a:r>
              <a:rPr sz="2000"/>
              <a:t>НА</a:t>
            </a:r>
            <a:r>
              <a:rPr sz="2000" spc="-5"/>
              <a:t> </a:t>
            </a:r>
            <a:r>
              <a:rPr lang="ru-RU" sz="2000" spc="-5" dirty="0" smtClean="0"/>
              <a:t/>
            </a:r>
            <a:br>
              <a:rPr lang="ru-RU" sz="2000" spc="-5" dirty="0" smtClean="0"/>
            </a:br>
            <a:r>
              <a:rPr lang="ru-RU" sz="2000" spc="-5" dirty="0" smtClean="0"/>
              <a:t>ОКТЯБРЬ</a:t>
            </a:r>
            <a:endParaRPr sz="2200" spc="-10" dirty="0"/>
          </a:p>
          <a:p>
            <a:pPr marR="5080" algn="r">
              <a:lnSpc>
                <a:spcPts val="2700"/>
              </a:lnSpc>
            </a:pPr>
            <a:r>
              <a:rPr sz="2000" spc="-20" dirty="0"/>
              <a:t>202</a:t>
            </a:r>
            <a:r>
              <a:rPr lang="ru-RU" sz="2000" spc="-20" dirty="0"/>
              <a:t>6</a:t>
            </a:r>
            <a:endParaRPr sz="20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9080500"/>
            <a:ext cx="5054350" cy="139993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ЖДЕМ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sz="16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КС (на правах отдела)в                                                  </a:t>
            </a:r>
            <a:r>
              <a:rPr lang="ru-RU"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Верхнедонском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 :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.Советская  24, ст.Казанская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8(86364)31-9-28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Коваленко О.С.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625850" y="8775700"/>
            <a:ext cx="2362200" cy="777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100" b="1" dirty="0" smtClean="0">
                <a:solidFill>
                  <a:schemeClr val="bg1"/>
                </a:solidFill>
                <a:latin typeface="Calibri"/>
                <a:cs typeface="Calibri"/>
              </a:rPr>
              <a:t>                </a:t>
            </a:r>
            <a:r>
              <a:rPr sz="1100" b="1" smtClean="0">
                <a:solidFill>
                  <a:schemeClr val="bg1"/>
                </a:solidFill>
                <a:latin typeface="Calibri"/>
                <a:cs typeface="Calibri"/>
              </a:rPr>
              <a:t>Время</a:t>
            </a:r>
            <a:r>
              <a:rPr sz="1100" b="1" spc="-65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b="1" spc="-10">
                <a:solidFill>
                  <a:schemeClr val="bg1"/>
                </a:solidFill>
                <a:latin typeface="Calibri"/>
                <a:cs typeface="Calibri"/>
              </a:rPr>
              <a:t>работы</a:t>
            </a:r>
            <a:r>
              <a:rPr sz="1100" b="1" spc="-10" smtClean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lang="ru-RU" sz="1100" b="1" spc="-10" dirty="0" smtClean="0">
                <a:solidFill>
                  <a:schemeClr val="bg1"/>
                </a:solidFill>
                <a:latin typeface="Calibri"/>
                <a:cs typeface="Calibri"/>
              </a:rPr>
              <a:t>         </a:t>
            </a:r>
            <a:r>
              <a:rPr lang="ru-RU" sz="11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           </a:t>
            </a:r>
            <a:r>
              <a:rPr sz="11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1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</a:t>
            </a:r>
            <a:r>
              <a:rPr lang="ru-RU" sz="1100" b="1" spc="-10" dirty="0" err="1" smtClean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100" b="1" spc="-10" smtClean="0">
                <a:solidFill>
                  <a:schemeClr val="bg1"/>
                </a:solidFill>
                <a:latin typeface="Calibri"/>
                <a:cs typeface="Calibri"/>
              </a:rPr>
              <a:t>онедельник </a:t>
            </a:r>
            <a:r>
              <a:rPr sz="1100" b="1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100" b="1" spc="-1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Calibri"/>
                <a:cs typeface="Calibri"/>
              </a:rPr>
              <a:t>четверг</a:t>
            </a:r>
            <a:r>
              <a:rPr sz="1100" b="1" spc="-1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Calibri"/>
                <a:cs typeface="Calibri"/>
              </a:rPr>
              <a:t>08</a:t>
            </a:r>
            <a:r>
              <a:rPr sz="1100" b="1" smtClean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lang="ru-RU" sz="1100" b="1" dirty="0" smtClean="0">
                <a:solidFill>
                  <a:schemeClr val="bg1"/>
                </a:solidFill>
                <a:latin typeface="Calibri"/>
                <a:cs typeface="Calibri"/>
              </a:rPr>
              <a:t>0</a:t>
            </a:r>
            <a:r>
              <a:rPr sz="1100" b="1" smtClean="0">
                <a:solidFill>
                  <a:schemeClr val="bg1"/>
                </a:solidFill>
                <a:latin typeface="Calibri"/>
                <a:cs typeface="Calibri"/>
              </a:rPr>
              <a:t>0</a:t>
            </a:r>
            <a:r>
              <a:rPr sz="1100" b="1" spc="-5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b="1">
                <a:solidFill>
                  <a:schemeClr val="bg1"/>
                </a:solidFill>
                <a:latin typeface="Calibri"/>
                <a:cs typeface="Calibri"/>
              </a:rPr>
              <a:t>–</a:t>
            </a:r>
            <a:r>
              <a:rPr sz="1100" b="1" spc="-1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b="1" spc="-20" smtClean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r>
              <a:rPr lang="ru-RU" sz="1100" b="1" spc="-20" dirty="0" smtClean="0">
                <a:solidFill>
                  <a:schemeClr val="bg1"/>
                </a:solidFill>
                <a:latin typeface="Calibri"/>
                <a:cs typeface="Calibri"/>
              </a:rPr>
              <a:t>8:0</a:t>
            </a:r>
            <a:r>
              <a:rPr sz="1100" b="1" spc="-20" smtClean="0">
                <a:solidFill>
                  <a:schemeClr val="bg1"/>
                </a:solidFill>
                <a:latin typeface="Calibri"/>
                <a:cs typeface="Calibri"/>
              </a:rPr>
              <a:t>0</a:t>
            </a:r>
            <a:r>
              <a:rPr lang="ru-RU" sz="1100" b="1" spc="-20" dirty="0" smtClean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000" b="1" spc="-20" dirty="0" smtClean="0">
                <a:solidFill>
                  <a:schemeClr val="bg1"/>
                </a:solidFill>
                <a:latin typeface="Calibri"/>
                <a:cs typeface="Calibri"/>
              </a:rPr>
              <a:t>                                        </a:t>
            </a:r>
            <a:r>
              <a:rPr lang="ru-RU" sz="1100" b="1" spc="-20" dirty="0" smtClean="0">
                <a:solidFill>
                  <a:schemeClr val="bg1"/>
                </a:solidFill>
                <a:latin typeface="Calibri"/>
                <a:cs typeface="Calibri"/>
              </a:rPr>
              <a:t>пятница 08:00 - 16.45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</a:t>
            </a:r>
            <a:r>
              <a:rPr sz="800" spc="50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6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9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10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82833380"/>
              </p:ext>
            </p:extLst>
          </p:nvPr>
        </p:nvGraphicFramePr>
        <p:xfrm>
          <a:off x="249857" y="1567147"/>
          <a:ext cx="7128793" cy="3874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547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778074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794172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5414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454142"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28.10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День бабушек</a:t>
                      </a:r>
                      <a:r>
                        <a:rPr lang="ru-RU" sz="1200" baseline="0" dirty="0" smtClean="0"/>
                        <a:t> и дедушек.</a:t>
                      </a:r>
                      <a:endParaRPr lang="ru-RU" sz="1200" dirty="0" smtClean="0"/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11:30</a:t>
                      </a:r>
                      <a:endParaRPr lang="ru-RU" sz="1200" dirty="0"/>
                    </a:p>
                  </a:txBody>
                  <a:tcPr/>
                </a:tc>
              </a:tr>
              <a:tr h="454142"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Полезный разговор : «Роль сайта </a:t>
                      </a:r>
                      <a:r>
                        <a:rPr lang="ru-RU" sz="1200" dirty="0" err="1" smtClean="0"/>
                        <a:t>госуслуги</a:t>
                      </a:r>
                      <a:r>
                        <a:rPr lang="ru-RU" sz="1200" dirty="0" smtClean="0"/>
                        <a:t> в современной жизни».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11:00</a:t>
                      </a:r>
                      <a:endParaRPr lang="ru-RU" sz="1200" dirty="0"/>
                    </a:p>
                  </a:txBody>
                  <a:tcPr/>
                </a:tc>
              </a:tr>
              <a:tr h="454142"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30.10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/>
                        <a:t>Секрет</a:t>
                      </a:r>
                      <a:r>
                        <a:rPr lang="ru-RU" sz="1200" dirty="0" smtClean="0"/>
                        <a:t>ы  садовода – огородника . Обмен опытом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400081"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Мероприятие</a:t>
                      </a:r>
                      <a:r>
                        <a:rPr lang="ru-RU" sz="1200" baseline="0" dirty="0" smtClean="0"/>
                        <a:t> по интересам «В кругу друзей»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  <a:endParaRPr lang="ru-RU" sz="1200" dirty="0"/>
                    </a:p>
                  </a:txBody>
                  <a:tcPr/>
                </a:tc>
              </a:tr>
              <a:tr h="272485">
                <a:tc>
                  <a:txBody>
                    <a:bodyPr/>
                    <a:lstStyle/>
                    <a:p>
                      <a:pPr algn="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272485"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72485">
                <a:tc>
                  <a:txBody>
                    <a:bodyPr/>
                    <a:lstStyle/>
                    <a:p>
                      <a:pPr marL="0" marR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724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724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724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1565</TotalTime>
  <Words>302</Words>
  <Application>Microsoft Office PowerPoint</Application>
  <PresentationFormat>Произвольный</PresentationFormat>
  <Paragraphs>73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 ОКТЯБРЬ 2026</vt:lpstr>
      <vt:lpstr>МЕРОПРИЯТИЯ НА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277</cp:revision>
  <cp:lastPrinted>2026-09-30T05:46:27Z</cp:lastPrinted>
  <dcterms:created xsi:type="dcterms:W3CDTF">2025-11-06T11:20:25Z</dcterms:created>
  <dcterms:modified xsi:type="dcterms:W3CDTF">2026-09-30T08:09:31Z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