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801350" cy="144018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92" y="4206"/>
      </p:cViewPr>
      <p:guideLst>
        <p:guide orient="horz" pos="3879"/>
        <p:guide pos="3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786" y="4464563"/>
            <a:ext cx="9188862" cy="577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569" y="8065016"/>
            <a:ext cx="75673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525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7376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3"/>
            <a:ext cx="33112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521" y="3312420"/>
            <a:ext cx="97293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5551" y="13393679"/>
            <a:ext cx="34593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524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3511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679" y="0"/>
            <a:ext cx="5400671" cy="1590675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12328524"/>
            <a:ext cx="10801350" cy="20732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921212" y="11011995"/>
            <a:ext cx="1640806" cy="178909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900" y="263525"/>
            <a:ext cx="9169400" cy="1060998"/>
          </a:xfrm>
          <a:prstGeom prst="rect">
            <a:avLst/>
          </a:prstGeom>
        </p:spPr>
        <p:txBody>
          <a:bodyPr vert="horz" wrap="square" lIns="0" tIns="110937" rIns="0" bIns="0" rtlCol="0">
            <a:spAutoFit/>
          </a:bodyPr>
          <a:lstStyle/>
          <a:p>
            <a:pPr marL="599809" marR="7801" indent="-583341" algn="r">
              <a:lnSpc>
                <a:spcPts val="3685"/>
              </a:lnSpc>
              <a:spcBef>
                <a:spcPts val="874"/>
              </a:spcBef>
            </a:pPr>
            <a:r>
              <a:rPr lang="ru-RU" sz="2700" spc="-13" dirty="0" smtClean="0"/>
              <a:t>ПЛАН МЕРОПРИЯТИЙ </a:t>
            </a:r>
            <a:br>
              <a:rPr lang="ru-RU" sz="2700" spc="-13" dirty="0" smtClean="0"/>
            </a:br>
            <a:r>
              <a:rPr lang="ru-RU" sz="2700" spc="-13" dirty="0" smtClean="0"/>
              <a:t>Октябрь </a:t>
            </a:r>
            <a:r>
              <a:rPr sz="2700" spc="-27" smtClean="0"/>
              <a:t>202</a:t>
            </a:r>
            <a:r>
              <a:rPr lang="ru-RU" sz="2700" spc="-27" dirty="0" smtClean="0"/>
              <a:t>6</a:t>
            </a:r>
            <a:endParaRPr sz="2700" spc="-27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212725" y="12811125"/>
            <a:ext cx="7097702" cy="1380983"/>
          </a:xfrm>
          <a:prstGeom prst="rect">
            <a:avLst/>
          </a:prstGeom>
        </p:spPr>
        <p:txBody>
          <a:bodyPr vert="horz" wrap="square" lIns="0" tIns="238343" rIns="0" bIns="0" rtlCol="0">
            <a:spAutoFit/>
          </a:bodyPr>
          <a:lstStyle/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lang="ru-RU" b="1" spc="-13" dirty="0" smtClean="0">
                <a:solidFill>
                  <a:srgbClr val="FFFFFF"/>
                </a:solidFill>
                <a:latin typeface="Calibri"/>
                <a:cs typeface="Calibri"/>
              </a:rPr>
              <a:t>ДОБРО ПОЖАЛОВАТЬ!</a:t>
            </a:r>
            <a:endParaRPr lang="ru-RU" b="1" spc="-13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lang="ru-RU" sz="1700" spc="-13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</a:t>
            </a:r>
            <a:r>
              <a:rPr lang="ru-RU" sz="1700" spc="-13" dirty="0">
                <a:solidFill>
                  <a:srgbClr val="FFFFFF"/>
                </a:solidFill>
                <a:latin typeface="Calibri"/>
                <a:cs typeface="Calibri"/>
              </a:rPr>
              <a:t>служба (на правах отдела) в Каменском районе</a:t>
            </a:r>
            <a:endParaRPr sz="1700" dirty="0">
              <a:latin typeface="Calibri"/>
              <a:cs typeface="Calibri"/>
            </a:endParaRPr>
          </a:p>
          <a:p>
            <a:pPr marL="20803" marR="6934">
              <a:lnSpc>
                <a:spcPts val="1774"/>
              </a:lnSpc>
              <a:spcBef>
                <a:spcPts val="178"/>
              </a:spcBef>
            </a:pPr>
            <a: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  <a:t>рп. Глубокий, пер. Чкалова, 24</a:t>
            </a:r>
            <a:b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4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ru-RU" sz="1400" dirty="0" smtClean="0">
                <a:solidFill>
                  <a:schemeClr val="bg1"/>
                </a:solidFill>
              </a:rPr>
              <a:t>8 863 65) 95-4-69 Майская А.А. пн-чт: 08:00-18:00 пт: 08:00-16:45</a:t>
            </a:r>
            <a:endParaRPr lang="ru-RU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969125" y="13474700"/>
            <a:ext cx="2254410" cy="750828"/>
          </a:xfrm>
          <a:prstGeom prst="rect">
            <a:avLst/>
          </a:prstGeom>
        </p:spPr>
        <p:txBody>
          <a:bodyPr vert="horz" wrap="square" lIns="0" tIns="45067" rIns="0" bIns="0" rtlCol="0">
            <a:spAutoFit/>
          </a:bodyPr>
          <a:lstStyle/>
          <a:p>
            <a:pPr marL="17336" marR="164687">
              <a:lnSpc>
                <a:spcPts val="1093"/>
              </a:lnSpc>
              <a:spcBef>
                <a:spcPts val="354"/>
              </a:spcBef>
            </a:pP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1600" dirty="0">
              <a:latin typeface="Calibri"/>
              <a:cs typeface="Calibri"/>
            </a:endParaRPr>
          </a:p>
          <a:p>
            <a:pPr marL="17336" marR="294704">
              <a:lnSpc>
                <a:spcPts val="1093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1600" spc="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4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1600" dirty="0">
              <a:latin typeface="Calibri"/>
              <a:cs typeface="Calibri"/>
            </a:endParaRPr>
          </a:p>
          <a:p>
            <a:pPr marL="17336" marR="6934">
              <a:lnSpc>
                <a:spcPts val="1093"/>
              </a:lnSpc>
            </a:pPr>
            <a:r>
              <a:rPr lang="ru-RU" sz="1600" dirty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0" y="-1"/>
            <a:ext cx="3409950" cy="1228725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8886152" y="9253418"/>
            <a:ext cx="1165558" cy="1098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4805" tIns="62403" rIns="124805" bIns="62403"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43600" y="13474700"/>
            <a:ext cx="772702" cy="685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450" y="13233400"/>
            <a:ext cx="1025525" cy="966252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-28575" y="1287245"/>
          <a:ext cx="10829925" cy="11015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7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754683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64631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234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Дата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начала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867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Онлайн-лекция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«1 октября - наш день: говорим о главном для пожилых людей».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Литературно-музыкальный вечер «Главное, душою не стареть!».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4010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 по созданию поздравительной открытки «Подарок бабушке и дедушке».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09496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по вопросам здорового старения и активного долголетия: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«Стол здоровья».</a:t>
                      </a:r>
                    </a:p>
                    <a:p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Финансовая грамотность.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95672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Мнемотехника. Загадки для ума.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Книжный клуб.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12989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Профилактическая беседа на тему: «Цифровая безопасность: защищаем деньги и личные данные».</a:t>
                      </a:r>
                    </a:p>
                    <a:p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Один мессенджер – много возможностей: МАХ и цифровой 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100833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вопросам, относящимся к компетенции СФР.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Скандинавская ходьба.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97652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2026 – Год единства народов России.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«Ярмарка ремёсел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народная душа!»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2989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участием Всероссийской партии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«Единая Россия».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Изготовление окопных свечей.</a:t>
                      </a:r>
                    </a:p>
                    <a:p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Зарядка онлайн.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2989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30.10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Компьютерная грамотность.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smtClean="0">
                          <a:latin typeface="Times New Roman" pitchFamily="18" charset="0"/>
                          <a:cs typeface="Times New Roman" pitchFamily="18" charset="0"/>
                        </a:rPr>
                        <a:t>Лекторий  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«Культурные традиции  народов мира».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202</Words>
  <Application>Microsoft Office PowerPoint</Application>
  <PresentationFormat>Произвольный</PresentationFormat>
  <Paragraphs>71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ПЛАН МЕРОПРИЯТИЙ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65</cp:revision>
  <dcterms:created xsi:type="dcterms:W3CDTF">2025-11-06T11:20:25Z</dcterms:created>
  <dcterms:modified xsi:type="dcterms:W3CDTF">2026-09-29T13:32:47Z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