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801350" cy="144018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820" y="264"/>
      </p:cViewPr>
      <p:guideLst>
        <p:guide orient="horz" pos="3879"/>
        <p:guide pos="3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786" y="4464563"/>
            <a:ext cx="9188862" cy="577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569" y="8065016"/>
            <a:ext cx="75673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525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7376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3"/>
            <a:ext cx="33112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521" y="3312420"/>
            <a:ext cx="97293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5551" y="13393679"/>
            <a:ext cx="34593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524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3511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679" y="0"/>
            <a:ext cx="5400671" cy="1590675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12029208"/>
            <a:ext cx="10801350" cy="237259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921212" y="11011995"/>
            <a:ext cx="1640806" cy="178909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900" y="263525"/>
            <a:ext cx="9169400" cy="1060998"/>
          </a:xfrm>
          <a:prstGeom prst="rect">
            <a:avLst/>
          </a:prstGeom>
        </p:spPr>
        <p:txBody>
          <a:bodyPr vert="horz" wrap="square" lIns="0" tIns="110937" rIns="0" bIns="0" rtlCol="0">
            <a:spAutoFit/>
          </a:bodyPr>
          <a:lstStyle/>
          <a:p>
            <a:pPr marL="599809" marR="7801" indent="-583341" algn="r">
              <a:lnSpc>
                <a:spcPts val="3685"/>
              </a:lnSpc>
              <a:spcBef>
                <a:spcPts val="874"/>
              </a:spcBef>
            </a:pPr>
            <a:r>
              <a:rPr lang="ru-RU" sz="2700" spc="-13" dirty="0" smtClean="0"/>
              <a:t>ПЛАН МЕРОПРИЯТИЙ </a:t>
            </a:r>
            <a:br>
              <a:rPr lang="ru-RU" sz="2700" spc="-13" dirty="0" smtClean="0"/>
            </a:br>
            <a:r>
              <a:rPr lang="ru-RU" sz="2700" spc="-13" dirty="0" smtClean="0"/>
              <a:t>ОКТЯБРЬ </a:t>
            </a:r>
            <a:r>
              <a:rPr sz="2700" spc="-27" smtClean="0"/>
              <a:t>202</a:t>
            </a:r>
            <a:r>
              <a:rPr lang="ru-RU" sz="2700" spc="-27" dirty="0" smtClean="0"/>
              <a:t>6</a:t>
            </a:r>
            <a:endParaRPr sz="2700" spc="-27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273049" y="12811125"/>
            <a:ext cx="7037377" cy="1137326"/>
          </a:xfrm>
          <a:prstGeom prst="rect">
            <a:avLst/>
          </a:prstGeom>
        </p:spPr>
        <p:txBody>
          <a:bodyPr vert="horz" wrap="square" lIns="0" tIns="238343" rIns="0" bIns="0" rtlCol="0">
            <a:spAutoFit/>
          </a:bodyPr>
          <a:lstStyle/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b="1" spc="-13" smtClean="0">
                <a:solidFill>
                  <a:srgbClr val="FFFFFF"/>
                </a:solidFill>
                <a:latin typeface="Calibri"/>
                <a:cs typeface="Calibri"/>
              </a:rPr>
              <a:t>ПРИХОДИТЕ</a:t>
            </a:r>
            <a:r>
              <a:rPr b="1" spc="-13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b="1" smtClean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lang="ru-RU" b="1" dirty="0" smtClean="0">
                <a:solidFill>
                  <a:srgbClr val="FFFFFF"/>
                </a:solidFill>
                <a:latin typeface="Calibri"/>
                <a:cs typeface="Calibri"/>
              </a:rPr>
              <a:t>Ы </a:t>
            </a:r>
            <a:r>
              <a:rPr b="1" smtClean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b="1" spc="-18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-1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3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r>
              <a:rPr lang="ru-RU" sz="1700" spc="-13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</a:t>
            </a:r>
            <a:r>
              <a:rPr lang="ru-RU" sz="1700" spc="-13" dirty="0">
                <a:solidFill>
                  <a:srgbClr val="FFFFFF"/>
                </a:solidFill>
                <a:latin typeface="Calibri"/>
                <a:cs typeface="Calibri"/>
              </a:rPr>
              <a:t>служба (на правах отдела) в </a:t>
            </a:r>
            <a:r>
              <a:rPr lang="ru-RU" sz="1700" spc="-13" dirty="0" err="1" smtClean="0">
                <a:solidFill>
                  <a:srgbClr val="FFFFFF"/>
                </a:solidFill>
                <a:latin typeface="Calibri"/>
                <a:cs typeface="Calibri"/>
              </a:rPr>
              <a:t>Мартыновском</a:t>
            </a:r>
            <a:r>
              <a:rPr lang="ru-RU" sz="1700" spc="-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700" spc="-13" dirty="0">
                <a:solidFill>
                  <a:srgbClr val="FFFFFF"/>
                </a:solidFill>
                <a:latin typeface="Calibri"/>
                <a:cs typeface="Calibri"/>
              </a:rPr>
              <a:t>районе</a:t>
            </a:r>
            <a:endParaRPr sz="1700" dirty="0">
              <a:latin typeface="Calibri"/>
              <a:cs typeface="Calibri"/>
            </a:endParaRPr>
          </a:p>
          <a:p>
            <a:pPr marL="20803" marR="6934">
              <a:lnSpc>
                <a:spcPts val="1774"/>
              </a:lnSpc>
              <a:spcBef>
                <a:spcPts val="178"/>
              </a:spcBef>
            </a:pPr>
            <a: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  <a:t>сл.Большая </a:t>
            </a:r>
            <a:r>
              <a:rPr lang="ru-RU" sz="1700" dirty="0" err="1" smtClean="0">
                <a:solidFill>
                  <a:srgbClr val="FFFFFF"/>
                </a:solidFill>
                <a:latin typeface="Calibri"/>
                <a:cs typeface="Calibri"/>
              </a:rPr>
              <a:t>Мартыновка</a:t>
            </a:r>
            <a: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  <a:t>, ул. Советская, д. 84 а</a:t>
            </a:r>
            <a:b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400" dirty="0" smtClean="0">
                <a:solidFill>
                  <a:schemeClr val="bg1"/>
                </a:solidFill>
              </a:rPr>
              <a:t>8 -988-548-12-40 Галушко Е.И.,  пн-чт: 08:00-18:00 пт: 08:00-16:45</a:t>
            </a:r>
            <a:endParaRPr lang="ru-RU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969125" y="13474700"/>
            <a:ext cx="2254410" cy="750828"/>
          </a:xfrm>
          <a:prstGeom prst="rect">
            <a:avLst/>
          </a:prstGeom>
        </p:spPr>
        <p:txBody>
          <a:bodyPr vert="horz" wrap="square" lIns="0" tIns="45067" rIns="0" bIns="0" rtlCol="0">
            <a:spAutoFit/>
          </a:bodyPr>
          <a:lstStyle/>
          <a:p>
            <a:pPr marL="17336" marR="164687">
              <a:lnSpc>
                <a:spcPts val="1093"/>
              </a:lnSpc>
              <a:spcBef>
                <a:spcPts val="354"/>
              </a:spcBef>
            </a:pP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1600" dirty="0">
              <a:latin typeface="Calibri"/>
              <a:cs typeface="Calibri"/>
            </a:endParaRPr>
          </a:p>
          <a:p>
            <a:pPr marL="17336" marR="294704">
              <a:lnSpc>
                <a:spcPts val="1093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1600" spc="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4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1600" dirty="0">
              <a:latin typeface="Calibri"/>
              <a:cs typeface="Calibri"/>
            </a:endParaRPr>
          </a:p>
          <a:p>
            <a:pPr marL="17336" marR="6934">
              <a:lnSpc>
                <a:spcPts val="1093"/>
              </a:lnSpc>
            </a:pPr>
            <a:r>
              <a:rPr lang="ru-RU" sz="1600" dirty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0" y="-1"/>
            <a:ext cx="3409950" cy="1228725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8886152" y="9253418"/>
            <a:ext cx="1165558" cy="1098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4805" tIns="62403" rIns="124805" bIns="62403"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43600" y="13474700"/>
            <a:ext cx="772702" cy="685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450" y="13233400"/>
            <a:ext cx="1025525" cy="966252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0" y="1590675"/>
          <a:ext cx="10801350" cy="10833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55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764164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68015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752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Дата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2200" dirty="0" smtClean="0">
                          <a:latin typeface="+mn-lt"/>
                        </a:rPr>
                        <a:t>Начала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3474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Российского общества Знание на тему: «1 октября- наш день: говорим о главном для пожилых людей».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Литературно - музыкальное мероприятие - «Главное душою не стареть».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717237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 – класс по созданию поздравительной открытки «Подарок  бабушке и дедушке».</a:t>
                      </a:r>
                    </a:p>
                    <a:p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Мобильная грамотность.( Как создать надежный пароль).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93292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участием Всероссийской партии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«Единая Россия».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(нарезка тканевых лент ).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Клуб знатоков : Что? Где? Когда?  ( Ум, закаленный годами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83474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 Белая  трость- друг и помощник», совместное мероприятие с 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Мартыновской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библиотекой.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 посвященное  Году единства народов России: «По тропам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Кавказа- обычаи, песни, узоры».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10282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Блестящие моменты: «Гармония цвета и спокойствия» ( мероприятие с алмазной мозаикой).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Всемирный день конфет: «Сладость в радость»,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«Дружные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посиделки»</a:t>
                      </a:r>
                      <a:endParaRPr lang="ru-RU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07290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компетенции СФР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Сбор гуманитарной помощи для бойцов в зоне УСВО (приготовление фито - чая)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marL="130704" marR="130704" marT="61576" marB="61576"/>
                </a:tc>
              </a:tr>
              <a:tr h="12698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457200" marR="0" indent="-4572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«Великие умы: истории, которые вдохновляют» - (Истории, события,  изобретения, которые повлияли на нашу повседневную жизнь).</a:t>
                      </a:r>
                    </a:p>
                    <a:p>
                      <a:pPr marL="457200" marR="0" indent="-4572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457200" marR="0" indent="-4572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Всемирный день орехов: « Вкус, польза история».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58094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по здоровому и активному долголетию: «Дыхательная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гимнастика»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«Краски осени» – мероприятие на свежем воздухе в парке. 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marL="130704" marR="130704" marT="61576" marB="61576"/>
                </a:tc>
              </a:tr>
              <a:tr h="90468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: «Что осень в корзинке принесла- книги о травах, плодах и традициях»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Уроки цифровой грамотности. (Безопасное общение со смартфоном).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5325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29.10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бабушек и дедушек. Совместное мероприятие с социально-реабилитационным центром для </a:t>
                      </a:r>
                      <a:r>
                        <a:rPr lang="ru-RU" sz="1600" b="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несовершеннолетних детей. </a:t>
                      </a:r>
                      <a:endParaRPr lang="ru-RU" sz="160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Дружные посиделки (беседы, чаепитие, кроссворды).                                                                                                                           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1549</TotalTime>
  <Words>341</Words>
  <Application>Microsoft Office PowerPoint</Application>
  <PresentationFormat>Произвольный</PresentationFormat>
  <Paragraphs>74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ПЛАН МЕРОПРИЯТИЙ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161</cp:revision>
  <dcterms:created xsi:type="dcterms:W3CDTF">2025-11-06T11:20:25Z</dcterms:created>
  <dcterms:modified xsi:type="dcterms:W3CDTF">2026-09-29T12:27:25Z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