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556500" cy="106934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0" d="100"/>
          <a:sy n="110" d="100"/>
        </p:scale>
        <p:origin x="-2370" y="-78"/>
      </p:cViewPr>
      <p:guideLst>
        <p:guide orient="horz" pos="3368"/>
        <p:guide pos="23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3AB6536D-49F3-4D30-8359-30E861B38E96}" type="slidenum">
              <a:rPr/>
              <a:pPr/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158C1045-7AC9-4E55-AC67-49566CF91925}" type="slidenum">
              <a:rPr/>
              <a:pPr/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38697864-EEEB-45D7-B7B2-6EA36D54D76D}" type="slidenum">
              <a:rPr/>
              <a:pPr/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2BDCF134-BE62-4DF6-8CC9-5FFED9F48813}" type="slidenum">
              <a:rPr/>
              <a:pPr/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DD8F52B4-43DA-45F7-8709-E7DF2E7F0926}" type="slidenum">
              <a:rPr/>
              <a:pPr/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377640" y="426600"/>
            <a:ext cx="6800400" cy="8276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74CA010B-EEA9-4DDA-A45C-514C2D2F19CD}" type="slidenum">
              <a:rPr/>
              <a:pPr/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4B774312-5D92-45D2-A182-86548D7FFD2F}" type="slidenum">
              <a:rPr/>
              <a:pPr/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04751F58-30A5-4015-8206-0ACC21721404}" type="slidenum">
              <a:rPr/>
              <a:pPr/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25C40ADF-1AD1-4523-8A1E-DC7A8E152BE5}" type="slidenum">
              <a:rPr/>
              <a:pPr/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680040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4CD13F6B-B90A-4874-9EE6-A6B8308F27B6}" type="slidenum">
              <a:rPr/>
              <a:pPr/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481FFD69-0778-4AC5-8E2A-F27527E47528}" type="slidenum">
              <a:rPr/>
              <a:pPr/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2676960" y="250200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4976280" y="250200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377640" y="574164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2676960" y="574164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4976280" y="574164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95A12278-8A8A-468A-843B-54E543124AE5}" type="slidenum">
              <a:rPr/>
              <a:pPr/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ftr" idx="1"/>
          </p:nvPr>
        </p:nvSpPr>
        <p:spPr>
          <a:xfrm>
            <a:off x="2571480" y="9945000"/>
            <a:ext cx="2418120" cy="532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ctr">
              <a:lnSpc>
                <a:spcPct val="100000"/>
              </a:lnSpc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algn="ctr">
              <a:lnSpc>
                <a:spcPct val="100000"/>
              </a:lnSpc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&lt;нижний колонтитул&gt;</a:t>
            </a:r>
            <a:endParaRPr lang="ru-RU" sz="1400" b="0" strike="noStrike" spc="-1">
              <a:latin typeface="Times New Roman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ldNum" idx="2"/>
          </p:nvPr>
        </p:nvSpPr>
        <p:spPr>
          <a:xfrm>
            <a:off x="5445360" y="9945000"/>
            <a:ext cx="1737360" cy="532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r">
              <a:lnSpc>
                <a:spcPct val="100000"/>
              </a:lnSpc>
              <a:buNone/>
              <a:defRPr lang="ru-RU" sz="1400" b="0" strike="noStrike" spc="-1">
                <a:solidFill>
                  <a:srgbClr val="B2B2B2"/>
                </a:solidFill>
                <a:latin typeface="Times New Roman"/>
                <a:ea typeface="DejaVu Sans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8335986C-A797-48C3-B611-F762F96338C9}" type="slidenum">
              <a:rPr lang="ru-RU" sz="1400" b="0" strike="noStrike" spc="-1">
                <a:solidFill>
                  <a:srgbClr val="B2B2B2"/>
                </a:solidFill>
                <a:latin typeface="Times New Roman"/>
                <a:ea typeface="DejaVu Sans"/>
              </a:rPr>
              <a:pPr algn="r">
                <a:lnSpc>
                  <a:spcPct val="100000"/>
                </a:lnSpc>
                <a:buNone/>
              </a:pPr>
              <a:t>‹#›</a:t>
            </a:fld>
            <a:endParaRPr lang="ru-RU" sz="14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3"/>
          </p:nvPr>
        </p:nvSpPr>
        <p:spPr>
          <a:xfrm>
            <a:off x="378000" y="9945000"/>
            <a:ext cx="1737360" cy="532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>
              <a:defRPr lang="ru-RU" sz="1400" b="0" strike="noStrike" spc="-1">
                <a:latin typeface="Times New Roman"/>
              </a:defRPr>
            </a:lvl1pPr>
          </a:lstStyle>
          <a:p>
            <a:r>
              <a:rPr lang="ru-RU" sz="1400" b="0" strike="noStrike" spc="-1">
                <a:latin typeface="Times New Roman"/>
              </a:rPr>
              <a:t>&lt;дата/время&gt;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r>
              <a:rPr lang="ru-RU" sz="44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object 33"/>
          <p:cNvPicPr/>
          <p:nvPr/>
        </p:nvPicPr>
        <p:blipFill>
          <a:blip r:embed="rId2" cstate="print"/>
          <a:stretch/>
        </p:blipFill>
        <p:spPr>
          <a:xfrm>
            <a:off x="3731760" y="108000"/>
            <a:ext cx="3718080" cy="1656360"/>
          </a:xfrm>
          <a:prstGeom prst="rect">
            <a:avLst/>
          </a:prstGeom>
          <a:ln w="0">
            <a:noFill/>
          </a:ln>
        </p:spPr>
      </p:pic>
      <p:sp>
        <p:nvSpPr>
          <p:cNvPr id="42" name="object 35"/>
          <p:cNvSpPr/>
          <p:nvPr/>
        </p:nvSpPr>
        <p:spPr>
          <a:xfrm>
            <a:off x="111240" y="7000200"/>
            <a:ext cx="7343640" cy="35816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43" name="Группа 1"/>
          <p:cNvGrpSpPr/>
          <p:nvPr/>
        </p:nvGrpSpPr>
        <p:grpSpPr>
          <a:xfrm>
            <a:off x="644400" y="8176320"/>
            <a:ext cx="1145880" cy="130680"/>
            <a:chOff x="644400" y="8176320"/>
            <a:chExt cx="1145880" cy="130680"/>
          </a:xfrm>
        </p:grpSpPr>
        <p:pic>
          <p:nvPicPr>
            <p:cNvPr id="44" name="object 36"/>
            <p:cNvPicPr/>
            <p:nvPr/>
          </p:nvPicPr>
          <p:blipFill>
            <a:blip r:embed="rId3" cstate="print"/>
            <a:stretch/>
          </p:blipFill>
          <p:spPr>
            <a:xfrm>
              <a:off x="644400" y="8176320"/>
              <a:ext cx="101160" cy="1306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45" name="object 37"/>
            <p:cNvSpPr/>
            <p:nvPr/>
          </p:nvSpPr>
          <p:spPr>
            <a:xfrm>
              <a:off x="771480" y="8178120"/>
              <a:ext cx="92520" cy="127440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pic>
          <p:nvPicPr>
            <p:cNvPr id="46" name="object 38"/>
            <p:cNvPicPr/>
            <p:nvPr/>
          </p:nvPicPr>
          <p:blipFill>
            <a:blip r:embed="rId4" cstate="print"/>
            <a:stretch/>
          </p:blipFill>
          <p:spPr>
            <a:xfrm>
              <a:off x="888840" y="8176320"/>
              <a:ext cx="290160" cy="1306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7" name="object 39"/>
            <p:cNvPicPr/>
            <p:nvPr/>
          </p:nvPicPr>
          <p:blipFill>
            <a:blip r:embed="rId5" cstate="print"/>
            <a:stretch/>
          </p:blipFill>
          <p:spPr>
            <a:xfrm>
              <a:off x="1201680" y="8176320"/>
              <a:ext cx="317160" cy="1306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8" name="object 40"/>
            <p:cNvPicPr/>
            <p:nvPr/>
          </p:nvPicPr>
          <p:blipFill>
            <a:blip r:embed="rId6" cstate="print"/>
            <a:stretch/>
          </p:blipFill>
          <p:spPr>
            <a:xfrm>
              <a:off x="1545480" y="8178120"/>
              <a:ext cx="108000" cy="1270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9" name="object 41"/>
            <p:cNvPicPr/>
            <p:nvPr/>
          </p:nvPicPr>
          <p:blipFill>
            <a:blip r:embed="rId7" cstate="print"/>
            <a:stretch/>
          </p:blipFill>
          <p:spPr>
            <a:xfrm>
              <a:off x="1679400" y="8178120"/>
              <a:ext cx="110880" cy="12888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4440" cy="1865160"/>
          </a:xfrm>
          <a:prstGeom prst="rect">
            <a:avLst/>
          </a:prstGeom>
          <a:noFill/>
          <a:ln w="0">
            <a:noFill/>
          </a:ln>
        </p:spPr>
        <p:txBody>
          <a:bodyPr lIns="0" tIns="81360" rIns="0" bIns="0" anchor="t">
            <a:noAutofit/>
          </a:bodyPr>
          <a:lstStyle/>
          <a:p>
            <a:pPr marL="439560" indent="-427320" algn="r">
              <a:lnSpc>
                <a:spcPts val="2701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ru-RU" sz="2700" b="1" strike="noStrike" spc="-12">
                <a:solidFill>
                  <a:srgbClr val="FFFFFF"/>
                </a:solidFill>
                <a:latin typeface="Calibri"/>
              </a:rPr>
              <a:t>МЕРОПРИЯТИЯ</a:t>
            </a:r>
            <a:endParaRPr lang="ru-RU" sz="2700" b="0" strike="noStrike" spc="-1">
              <a:latin typeface="Arial"/>
            </a:endParaRPr>
          </a:p>
          <a:p>
            <a:pPr marL="439560" indent="-427320" algn="r">
              <a:lnSpc>
                <a:spcPts val="2701"/>
              </a:lnSpc>
              <a:buNone/>
              <a:tabLst>
                <a:tab pos="0" algn="l"/>
              </a:tabLst>
            </a:pPr>
            <a:r>
              <a:rPr lang="ru-RU" sz="1800" b="1" strike="noStrike" spc="-21">
                <a:solidFill>
                  <a:srgbClr val="FFFFFF"/>
                </a:solidFill>
                <a:latin typeface="Calibri"/>
              </a:rPr>
              <a:t>НА ОКТЯБРЬ </a:t>
            </a:r>
            <a:r>
              <a:rPr sz="1800"/>
              <a:t/>
            </a:r>
            <a:br>
              <a:rPr sz="1800"/>
            </a:br>
            <a:r>
              <a:rPr lang="ru-RU" sz="2700" b="1" strike="noStrike" spc="-21">
                <a:solidFill>
                  <a:srgbClr val="FFFFFF"/>
                </a:solidFill>
                <a:latin typeface="Calibri"/>
              </a:rPr>
              <a:t>2026</a:t>
            </a:r>
            <a:endParaRPr lang="ru-RU" sz="2700" b="0" strike="noStrike" spc="-1">
              <a:latin typeface="Arial"/>
            </a:endParaRPr>
          </a:p>
        </p:txBody>
      </p:sp>
      <p:sp>
        <p:nvSpPr>
          <p:cNvPr id="51" name="object 43"/>
          <p:cNvSpPr/>
          <p:nvPr/>
        </p:nvSpPr>
        <p:spPr>
          <a:xfrm>
            <a:off x="479160" y="8236800"/>
            <a:ext cx="5280840" cy="2203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 anchor="t">
            <a:spAutoFit/>
          </a:bodyPr>
          <a:lstStyle/>
          <a:p>
            <a:pPr marL="12600">
              <a:lnSpc>
                <a:spcPct val="75000"/>
              </a:lnSpc>
              <a:spcBef>
                <a:spcPts val="1375"/>
              </a:spcBef>
              <a:buNone/>
            </a:pPr>
            <a:r>
              <a:rPr lang="ru-RU" sz="4400" b="1" strike="noStrike" spc="-12">
                <a:solidFill>
                  <a:srgbClr val="FFFFFF"/>
                </a:solidFill>
                <a:latin typeface="Calibri"/>
                <a:ea typeface="DejaVu Sans"/>
              </a:rPr>
              <a:t>ПРИХОДИТЕ, </a:t>
            </a:r>
            <a:r>
              <a:rPr lang="ru-RU" sz="4400" b="1" strike="noStrike" spc="-1">
                <a:solidFill>
                  <a:srgbClr val="FFFFFF"/>
                </a:solidFill>
                <a:latin typeface="Calibri"/>
                <a:ea typeface="DejaVu Sans"/>
              </a:rPr>
              <a:t>МЫ</a:t>
            </a:r>
            <a:r>
              <a:rPr lang="ru-RU" sz="4400" b="1" strike="noStrike" spc="-137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4400" b="1" strike="noStrike" spc="-1">
                <a:solidFill>
                  <a:srgbClr val="FFFFFF"/>
                </a:solidFill>
                <a:latin typeface="Calibri"/>
                <a:ea typeface="DejaVu Sans"/>
              </a:rPr>
              <a:t>ВАС</a:t>
            </a:r>
            <a:r>
              <a:rPr lang="ru-RU" sz="4400" b="1" strike="noStrike" spc="-137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4400" b="1" strike="noStrike" spc="-12">
                <a:solidFill>
                  <a:srgbClr val="FFFFFF"/>
                </a:solidFill>
                <a:latin typeface="Calibri"/>
                <a:ea typeface="DejaVu Sans"/>
              </a:rPr>
              <a:t>ЖДЕМ!</a:t>
            </a:r>
            <a:endParaRPr lang="ru-RU" sz="4400" b="0" strike="noStrike" spc="-1">
              <a:latin typeface="Arial"/>
            </a:endParaRPr>
          </a:p>
          <a:p>
            <a:pPr marL="15120">
              <a:lnSpc>
                <a:spcPts val="1429"/>
              </a:lnSpc>
              <a:spcBef>
                <a:spcPts val="1040"/>
              </a:spcBef>
              <a:buNone/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DejaVu Sans"/>
              </a:rPr>
              <a:t>Наши</a:t>
            </a:r>
            <a:r>
              <a:rPr lang="ru-RU" sz="1300" b="0" strike="noStrike" spc="-35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1300" b="0" strike="noStrike" spc="-12">
                <a:solidFill>
                  <a:srgbClr val="FFFFFF"/>
                </a:solidFill>
                <a:latin typeface="Calibri"/>
                <a:ea typeface="DejaVu Sans"/>
              </a:rPr>
              <a:t>контакты: Клиентская служба (на правах отдела) в Неклиновском районе</a:t>
            </a:r>
            <a:endParaRPr lang="ru-RU" sz="1300" b="0" strike="noStrike" spc="-1"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  <a:buNone/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DejaVu Sans"/>
              </a:rPr>
              <a:t>Адрес: Неклиновский район, с. Покровское, пер. Тургеневский, д.26</a:t>
            </a:r>
            <a:r>
              <a:rPr sz="1300"/>
              <a:t/>
            </a:r>
            <a:br>
              <a:rPr sz="1300"/>
            </a:br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DejaVu Sans"/>
              </a:rPr>
              <a:t>Контактный номер 8(86347) 2-48-68</a:t>
            </a:r>
            <a:endParaRPr lang="ru-RU" sz="1300" b="0" strike="noStrike" spc="-1"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  <a:buNone/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DejaVu Sans"/>
              </a:rPr>
              <a:t>ФИО Глебова Вера Ивановна</a:t>
            </a:r>
            <a:endParaRPr lang="ru-RU" sz="1300" b="0" strike="noStrike" spc="-1">
              <a:latin typeface="Arial"/>
            </a:endParaRPr>
          </a:p>
        </p:txBody>
      </p:sp>
      <p:sp>
        <p:nvSpPr>
          <p:cNvPr id="52" name="object 44"/>
          <p:cNvSpPr/>
          <p:nvPr/>
        </p:nvSpPr>
        <p:spPr>
          <a:xfrm>
            <a:off x="2977560" y="7368120"/>
            <a:ext cx="3723120" cy="1387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 indent="1948680">
              <a:lnSpc>
                <a:spcPct val="112000"/>
              </a:lnSpc>
              <a:spcBef>
                <a:spcPts val="99"/>
              </a:spcBef>
              <a:buNone/>
              <a:tabLst>
                <a:tab pos="0" algn="l"/>
              </a:tabLst>
            </a:pPr>
            <a:r>
              <a:rPr lang="ru-RU" sz="1600" b="1" strike="noStrike" spc="-1">
                <a:solidFill>
                  <a:srgbClr val="58595B"/>
                </a:solidFill>
                <a:latin typeface="Calibri"/>
                <a:ea typeface="DejaVu Sans"/>
              </a:rPr>
              <a:t>Время</a:t>
            </a:r>
            <a:r>
              <a:rPr lang="ru-RU" sz="1600" b="1" strike="noStrike" spc="-66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lang="ru-RU" sz="1600" b="1" strike="noStrike" spc="-12">
                <a:solidFill>
                  <a:srgbClr val="58595B"/>
                </a:solidFill>
                <a:latin typeface="Calibri"/>
                <a:ea typeface="DejaVu Sans"/>
              </a:rPr>
              <a:t>работы: понедельник </a:t>
            </a:r>
            <a:r>
              <a:rPr lang="ru-RU" sz="1600" b="1" strike="noStrike" spc="-1">
                <a:solidFill>
                  <a:srgbClr val="58595B"/>
                </a:solidFill>
                <a:latin typeface="Calibri"/>
                <a:ea typeface="DejaVu Sans"/>
              </a:rPr>
              <a:t>–</a:t>
            </a:r>
            <a:r>
              <a:rPr lang="ru-RU" sz="1600" b="1" strike="noStrike" spc="-12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lang="ru-RU" sz="1600" b="1" strike="noStrike" spc="-1">
                <a:solidFill>
                  <a:srgbClr val="58595B"/>
                </a:solidFill>
                <a:latin typeface="Calibri"/>
                <a:ea typeface="DejaVu Sans"/>
              </a:rPr>
              <a:t>четверг</a:t>
            </a:r>
            <a:r>
              <a:rPr lang="ru-RU" sz="1600" b="1" strike="noStrike" spc="-12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lang="ru-RU" sz="1600" b="1" strike="noStrike" spc="-1">
                <a:solidFill>
                  <a:srgbClr val="58595B"/>
                </a:solidFill>
                <a:latin typeface="Calibri"/>
                <a:ea typeface="DejaVu Sans"/>
              </a:rPr>
              <a:t>08:00</a:t>
            </a:r>
            <a:r>
              <a:rPr lang="ru-RU" sz="1600" b="1" strike="noStrike" spc="-7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lang="ru-RU" sz="1600" b="1" strike="noStrike" spc="-1">
                <a:solidFill>
                  <a:srgbClr val="58595B"/>
                </a:solidFill>
                <a:latin typeface="Calibri"/>
                <a:ea typeface="DejaVu Sans"/>
              </a:rPr>
              <a:t>–18:00                                                               пятница</a:t>
            </a:r>
            <a:r>
              <a:rPr lang="ru-RU" sz="1600" b="1" strike="noStrike" spc="-12">
                <a:solidFill>
                  <a:srgbClr val="58595B"/>
                </a:solidFill>
                <a:latin typeface="Calibri"/>
                <a:ea typeface="DejaVu Sans"/>
              </a:rPr>
              <a:t>                              </a:t>
            </a:r>
            <a:r>
              <a:rPr lang="ru-RU" sz="1600" b="1" strike="noStrike" spc="-1">
                <a:solidFill>
                  <a:srgbClr val="58595B"/>
                </a:solidFill>
                <a:latin typeface="Calibri"/>
                <a:ea typeface="DejaVu Sans"/>
              </a:rPr>
              <a:t>08:00</a:t>
            </a:r>
            <a:r>
              <a:rPr lang="ru-RU" sz="1600" b="1" strike="noStrike" spc="-7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lang="ru-RU" sz="1600" b="1" strike="noStrike" spc="-1">
                <a:solidFill>
                  <a:srgbClr val="58595B"/>
                </a:solidFill>
                <a:latin typeface="Calibri"/>
                <a:ea typeface="DejaVu Sans"/>
              </a:rPr>
              <a:t>–</a:t>
            </a:r>
            <a:r>
              <a:rPr lang="ru-RU" sz="1600" b="1" strike="noStrike" spc="-15">
                <a:solidFill>
                  <a:srgbClr val="58595B"/>
                </a:solidFill>
                <a:latin typeface="Calibri"/>
                <a:ea typeface="DejaVu Sans"/>
              </a:rPr>
              <a:t>1</a:t>
            </a:r>
            <a:r>
              <a:rPr lang="ru-RU" sz="1600" b="1" strike="noStrike" spc="-21">
                <a:solidFill>
                  <a:srgbClr val="58595B"/>
                </a:solidFill>
                <a:latin typeface="Calibri"/>
                <a:ea typeface="DejaVu Sans"/>
              </a:rPr>
              <a:t>6:45</a:t>
            </a:r>
            <a:endParaRPr lang="ru-RU" sz="1600" b="0" strike="noStrike" spc="-1">
              <a:latin typeface="Arial"/>
            </a:endParaRPr>
          </a:p>
          <a:p>
            <a:pPr marL="12600" indent="1948680">
              <a:lnSpc>
                <a:spcPct val="112000"/>
              </a:lnSpc>
              <a:spcBef>
                <a:spcPts val="99"/>
              </a:spcBef>
              <a:buNone/>
              <a:tabLst>
                <a:tab pos="0" algn="l"/>
              </a:tabLst>
            </a:pPr>
            <a:endParaRPr lang="ru-RU" sz="1600" b="0" strike="noStrike" spc="-1">
              <a:latin typeface="Arial"/>
            </a:endParaRPr>
          </a:p>
        </p:txBody>
      </p:sp>
      <p:sp>
        <p:nvSpPr>
          <p:cNvPr id="53" name="object 45"/>
          <p:cNvSpPr/>
          <p:nvPr/>
        </p:nvSpPr>
        <p:spPr>
          <a:xfrm>
            <a:off x="6123240" y="8786520"/>
            <a:ext cx="915480" cy="641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 anchor="t">
            <a:spAutoFit/>
          </a:bodyPr>
          <a:lstStyle/>
          <a:p>
            <a:pPr marL="12600">
              <a:lnSpc>
                <a:spcPts val="799"/>
              </a:lnSpc>
              <a:spcBef>
                <a:spcPts val="258"/>
              </a:spcBef>
              <a:buNone/>
            </a:pPr>
            <a:r>
              <a:rPr lang="ru-RU" sz="800" b="0" strike="noStrike" spc="-12">
                <a:solidFill>
                  <a:srgbClr val="FFFFFF"/>
                </a:solidFill>
                <a:latin typeface="Calibri"/>
                <a:ea typeface="DejaVu Sans"/>
              </a:rPr>
              <a:t>Отделение Фонда</a:t>
            </a:r>
            <a:r>
              <a:rPr lang="ru-RU" sz="800" b="0" strike="noStrike" spc="483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  <a:ea typeface="DejaVu Sans"/>
              </a:rPr>
              <a:t>пенсионного</a:t>
            </a:r>
            <a:endParaRPr lang="ru-RU" sz="800" b="0" strike="noStrike" spc="-1">
              <a:latin typeface="Arial"/>
            </a:endParaRPr>
          </a:p>
          <a:p>
            <a:pPr marL="12600">
              <a:lnSpc>
                <a:spcPts val="799"/>
              </a:lnSpc>
              <a:buNone/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и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  <a:ea typeface="DejaVu Sans"/>
              </a:rPr>
              <a:t> социального</a:t>
            </a:r>
            <a:r>
              <a:rPr lang="ru-RU" sz="800" b="0" strike="noStrike" spc="483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  <a:ea typeface="DejaVu Sans"/>
              </a:rPr>
              <a:t>страхования</a:t>
            </a: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26">
                <a:solidFill>
                  <a:srgbClr val="FFFFFF"/>
                </a:solidFill>
                <a:latin typeface="Calibri"/>
                <a:ea typeface="DejaVu Sans"/>
              </a:rPr>
              <a:t>РФ</a:t>
            </a:r>
            <a:endParaRPr lang="ru-RU" sz="800" b="0" strike="noStrike" spc="-1">
              <a:latin typeface="Arial"/>
            </a:endParaRPr>
          </a:p>
          <a:p>
            <a:pPr marL="12600">
              <a:lnSpc>
                <a:spcPts val="799"/>
              </a:lnSpc>
              <a:buNone/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по</a:t>
            </a:r>
            <a:r>
              <a:rPr lang="ru-RU" sz="800" b="0" strike="noStrike" spc="29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21">
                <a:solidFill>
                  <a:srgbClr val="FFFFFF"/>
                </a:solidFill>
                <a:latin typeface="Calibri"/>
                <a:ea typeface="DejaVu Sans"/>
              </a:rPr>
              <a:t>Ростовской области</a:t>
            </a:r>
            <a:endParaRPr lang="ru-RU" sz="800" b="0" strike="noStrike" spc="-1">
              <a:latin typeface="Arial"/>
            </a:endParaRPr>
          </a:p>
        </p:txBody>
      </p:sp>
      <p:grpSp>
        <p:nvGrpSpPr>
          <p:cNvPr id="54" name="Группа 103"/>
          <p:cNvGrpSpPr/>
          <p:nvPr/>
        </p:nvGrpSpPr>
        <p:grpSpPr>
          <a:xfrm>
            <a:off x="512280" y="489240"/>
            <a:ext cx="2515680" cy="981000"/>
            <a:chOff x="512280" y="489240"/>
            <a:chExt cx="2515680" cy="981000"/>
          </a:xfrm>
        </p:grpSpPr>
        <p:pic>
          <p:nvPicPr>
            <p:cNvPr id="55" name="object 49"/>
            <p:cNvPicPr/>
            <p:nvPr/>
          </p:nvPicPr>
          <p:blipFill>
            <a:blip r:embed="rId8" cstate="print"/>
            <a:stretch/>
          </p:blipFill>
          <p:spPr>
            <a:xfrm>
              <a:off x="512280" y="489240"/>
              <a:ext cx="837360" cy="9550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56" name="object 50"/>
            <p:cNvSpPr/>
            <p:nvPr/>
          </p:nvSpPr>
          <p:spPr>
            <a:xfrm>
              <a:off x="1577160" y="814680"/>
              <a:ext cx="293040" cy="18324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grpSp>
          <p:nvGrpSpPr>
            <p:cNvPr id="57" name="object 51"/>
            <p:cNvGrpSpPr/>
            <p:nvPr/>
          </p:nvGrpSpPr>
          <p:grpSpPr>
            <a:xfrm>
              <a:off x="1917720" y="814680"/>
              <a:ext cx="445680" cy="149040"/>
              <a:chOff x="1917720" y="814680"/>
              <a:chExt cx="445680" cy="149040"/>
            </a:xfrm>
          </p:grpSpPr>
          <p:sp>
            <p:nvSpPr>
              <p:cNvPr id="58" name="object 52"/>
              <p:cNvSpPr/>
              <p:nvPr/>
            </p:nvSpPr>
            <p:spPr>
              <a:xfrm>
                <a:off x="1917720" y="814680"/>
                <a:ext cx="288720" cy="14904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pic>
            <p:nvPicPr>
              <p:cNvPr id="59" name="object 53"/>
              <p:cNvPicPr/>
              <p:nvPr/>
            </p:nvPicPr>
            <p:blipFill>
              <a:blip r:embed="rId9" cstate="print"/>
              <a:stretch/>
            </p:blipFill>
            <p:spPr>
              <a:xfrm>
                <a:off x="2244240" y="815040"/>
                <a:ext cx="119160" cy="147960"/>
              </a:xfrm>
              <a:prstGeom prst="rect">
                <a:avLst/>
              </a:prstGeom>
              <a:ln w="0">
                <a:noFill/>
              </a:ln>
            </p:spPr>
          </p:pic>
        </p:grpSp>
        <p:pic>
          <p:nvPicPr>
            <p:cNvPr id="60" name="object 54"/>
            <p:cNvPicPr/>
            <p:nvPr/>
          </p:nvPicPr>
          <p:blipFill>
            <a:blip r:embed="rId10" cstate="print"/>
            <a:stretch/>
          </p:blipFill>
          <p:spPr>
            <a:xfrm>
              <a:off x="1556640" y="1049760"/>
              <a:ext cx="157680" cy="151560"/>
            </a:xfrm>
            <a:prstGeom prst="rect">
              <a:avLst/>
            </a:prstGeom>
            <a:ln w="0">
              <a:noFill/>
            </a:ln>
          </p:spPr>
        </p:pic>
        <p:grpSp>
          <p:nvGrpSpPr>
            <p:cNvPr id="61" name="object 55"/>
            <p:cNvGrpSpPr/>
            <p:nvPr/>
          </p:nvGrpSpPr>
          <p:grpSpPr>
            <a:xfrm>
              <a:off x="1762920" y="1051200"/>
              <a:ext cx="675360" cy="181440"/>
              <a:chOff x="1762920" y="1051200"/>
              <a:chExt cx="675360" cy="181440"/>
            </a:xfrm>
          </p:grpSpPr>
          <p:pic>
            <p:nvPicPr>
              <p:cNvPr id="62" name="object 56"/>
              <p:cNvPicPr/>
              <p:nvPr/>
            </p:nvPicPr>
            <p:blipFill>
              <a:blip r:embed="rId11" cstate="print"/>
              <a:stretch/>
            </p:blipFill>
            <p:spPr>
              <a:xfrm>
                <a:off x="1762920" y="1051560"/>
                <a:ext cx="120600" cy="14796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63" name="object 57"/>
              <p:cNvSpPr/>
              <p:nvPr/>
            </p:nvSpPr>
            <p:spPr>
              <a:xfrm>
                <a:off x="1917720" y="1051200"/>
                <a:ext cx="520560" cy="181440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grpSp>
          <p:nvGrpSpPr>
            <p:cNvPr id="64" name="object 58"/>
            <p:cNvGrpSpPr/>
            <p:nvPr/>
          </p:nvGrpSpPr>
          <p:grpSpPr>
            <a:xfrm>
              <a:off x="2489040" y="1051560"/>
              <a:ext cx="288720" cy="147960"/>
              <a:chOff x="2489040" y="1051560"/>
              <a:chExt cx="288720" cy="147960"/>
            </a:xfrm>
          </p:grpSpPr>
          <p:pic>
            <p:nvPicPr>
              <p:cNvPr id="65" name="object 59"/>
              <p:cNvPicPr/>
              <p:nvPr/>
            </p:nvPicPr>
            <p:blipFill>
              <a:blip r:embed="rId12" cstate="print"/>
              <a:stretch/>
            </p:blipFill>
            <p:spPr>
              <a:xfrm>
                <a:off x="2489040" y="1051560"/>
                <a:ext cx="127800" cy="14796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6" name="object 60"/>
              <p:cNvPicPr/>
              <p:nvPr/>
            </p:nvPicPr>
            <p:blipFill>
              <a:blip r:embed="rId13" cstate="print"/>
              <a:stretch/>
            </p:blipFill>
            <p:spPr>
              <a:xfrm>
                <a:off x="2658960" y="1051560"/>
                <a:ext cx="118800" cy="147960"/>
              </a:xfrm>
              <a:prstGeom prst="rect">
                <a:avLst/>
              </a:prstGeom>
              <a:ln w="0">
                <a:noFill/>
              </a:ln>
            </p:spPr>
          </p:pic>
        </p:grpSp>
        <p:grpSp>
          <p:nvGrpSpPr>
            <p:cNvPr id="67" name="object 61"/>
            <p:cNvGrpSpPr/>
            <p:nvPr/>
          </p:nvGrpSpPr>
          <p:grpSpPr>
            <a:xfrm>
              <a:off x="1556640" y="1284480"/>
              <a:ext cx="1471320" cy="185760"/>
              <a:chOff x="1556640" y="1284480"/>
              <a:chExt cx="1471320" cy="185760"/>
            </a:xfrm>
          </p:grpSpPr>
          <p:pic>
            <p:nvPicPr>
              <p:cNvPr id="68" name="object 62"/>
              <p:cNvPicPr/>
              <p:nvPr/>
            </p:nvPicPr>
            <p:blipFill>
              <a:blip r:embed="rId14" cstate="print"/>
              <a:stretch/>
            </p:blipFill>
            <p:spPr>
              <a:xfrm>
                <a:off x="1556640" y="1292040"/>
                <a:ext cx="141120" cy="15336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9" name="object 63"/>
              <p:cNvPicPr/>
              <p:nvPr/>
            </p:nvPicPr>
            <p:blipFill>
              <a:blip r:embed="rId15" cstate="print"/>
              <a:stretch/>
            </p:blipFill>
            <p:spPr>
              <a:xfrm>
                <a:off x="1725840" y="1292040"/>
                <a:ext cx="162360" cy="15336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0" name="object 64"/>
              <p:cNvPicPr/>
              <p:nvPr/>
            </p:nvPicPr>
            <p:blipFill>
              <a:blip r:embed="rId16" cstate="print"/>
              <a:stretch/>
            </p:blipFill>
            <p:spPr>
              <a:xfrm>
                <a:off x="1917720" y="1284480"/>
                <a:ext cx="358200" cy="18576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1" name="object 65"/>
              <p:cNvPicPr/>
              <p:nvPr/>
            </p:nvPicPr>
            <p:blipFill>
              <a:blip r:embed="rId17" cstate="print"/>
              <a:stretch/>
            </p:blipFill>
            <p:spPr>
              <a:xfrm>
                <a:off x="2300040" y="1292040"/>
                <a:ext cx="162360" cy="15336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72" name="object 66"/>
              <p:cNvSpPr/>
              <p:nvPr/>
            </p:nvSpPr>
            <p:spPr>
              <a:xfrm>
                <a:off x="2494080" y="1290960"/>
                <a:ext cx="136440" cy="14760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pic>
            <p:nvPicPr>
              <p:cNvPr id="73" name="object 67"/>
              <p:cNvPicPr/>
              <p:nvPr/>
            </p:nvPicPr>
            <p:blipFill>
              <a:blip r:embed="rId18" cstate="print"/>
              <a:stretch/>
            </p:blipFill>
            <p:spPr>
              <a:xfrm>
                <a:off x="2661480" y="1290960"/>
                <a:ext cx="168120" cy="17928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4" name="object 68"/>
              <p:cNvPicPr/>
              <p:nvPr/>
            </p:nvPicPr>
            <p:blipFill>
              <a:blip r:embed="rId19" cstate="print"/>
              <a:stretch/>
            </p:blipFill>
            <p:spPr>
              <a:xfrm>
                <a:off x="2861640" y="1290960"/>
                <a:ext cx="166320" cy="147960"/>
              </a:xfrm>
              <a:prstGeom prst="rect">
                <a:avLst/>
              </a:prstGeom>
              <a:ln w="0">
                <a:noFill/>
              </a:ln>
            </p:spPr>
          </p:pic>
        </p:grpSp>
      </p:grpSp>
      <p:sp>
        <p:nvSpPr>
          <p:cNvPr id="75" name="Прямоугольник: скругленные углы 2"/>
          <p:cNvSpPr/>
          <p:nvPr/>
        </p:nvSpPr>
        <p:spPr>
          <a:xfrm>
            <a:off x="6140520" y="9593640"/>
            <a:ext cx="872640" cy="85644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76" name="Овал 3"/>
          <p:cNvSpPr/>
          <p:nvPr/>
        </p:nvSpPr>
        <p:spPr>
          <a:xfrm>
            <a:off x="6047640" y="7937640"/>
            <a:ext cx="813240" cy="81324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77" name="object 48"/>
          <p:cNvPicPr/>
          <p:nvPr/>
        </p:nvPicPr>
        <p:blipFill>
          <a:blip r:embed="rId20" cstate="print"/>
          <a:stretch/>
        </p:blipFill>
        <p:spPr>
          <a:xfrm>
            <a:off x="6162120" y="8141760"/>
            <a:ext cx="599400" cy="514440"/>
          </a:xfrm>
          <a:prstGeom prst="rect">
            <a:avLst/>
          </a:prstGeom>
          <a:ln w="0">
            <a:noFill/>
          </a:ln>
        </p:spPr>
      </p:pic>
      <p:pic>
        <p:nvPicPr>
          <p:cNvPr id="78" name="Рисунок 7"/>
          <p:cNvPicPr/>
          <p:nvPr/>
        </p:nvPicPr>
        <p:blipFill>
          <a:blip r:embed="rId21" cstate="print"/>
          <a:stretch/>
        </p:blipFill>
        <p:spPr>
          <a:xfrm>
            <a:off x="6153120" y="9577080"/>
            <a:ext cx="860040" cy="86004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79" name="Таблица 4"/>
          <p:cNvGraphicFramePr/>
          <p:nvPr/>
        </p:nvGraphicFramePr>
        <p:xfrm>
          <a:off x="681906" y="1962324"/>
          <a:ext cx="6571800" cy="4537920"/>
        </p:xfrm>
        <a:graphic>
          <a:graphicData uri="http://schemas.openxmlformats.org/drawingml/2006/table">
            <a:tbl>
              <a:tblPr/>
              <a:tblGrid>
                <a:gridCol w="551650"/>
                <a:gridCol w="5305910"/>
                <a:gridCol w="714240"/>
              </a:tblGrid>
              <a:tr h="456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200" b="1" strike="noStrike" spc="-1" dirty="0">
                          <a:solidFill>
                            <a:srgbClr val="FFFFFF"/>
                          </a:solidFill>
                          <a:latin typeface="Calibri"/>
                        </a:rPr>
                        <a:t>Дата 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6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Мероприятие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2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Время</a:t>
                      </a:r>
                      <a:endParaRPr lang="ru-RU" sz="12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2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начала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</a:tr>
              <a:tr h="708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01.10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Лекция с РО «Знание» на тему: «1 октября - наш день: говорим о главном для пожилых людей»</a:t>
                      </a:r>
                      <a:endParaRPr lang="ru-RU" sz="10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endParaRPr lang="ru-RU" sz="10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Литературно-музыкальный вечер «Главное душою не стареть». Творческая встреча с членом Международного союза  писателей и мастеров искусств  Романенко В.Ф.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10:00</a:t>
                      </a:r>
                      <a:endParaRPr lang="ru-RU" sz="10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endParaRPr lang="ru-RU" sz="10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11:00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717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02.10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Исторический путь православия, его заповеди, традиции, обряды. Поездка в Иверский женский монастырь с. Петровка Мясниковского района</a:t>
                      </a:r>
                      <a:endParaRPr lang="ru-RU" sz="10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buNone/>
                      </a:pP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12:00</a:t>
                      </a:r>
                      <a:endParaRPr lang="ru-RU" sz="10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endParaRPr lang="ru-RU" sz="10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5536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20.10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Консультация по правовым вопросам в компетенции СФР: Установление социальных выплат</a:t>
                      </a:r>
                      <a:endParaRPr lang="ru-RU" sz="10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endParaRPr lang="ru-RU" sz="10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Мероприятие, посвященное «Дню отца».</a:t>
                      </a:r>
                      <a:endParaRPr lang="ru-RU" sz="10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endParaRPr lang="ru-RU" sz="10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Помощь УСВО с участием партии Единая Россия.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10:00</a:t>
                      </a:r>
                      <a:endParaRPr lang="ru-RU" sz="10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endParaRPr lang="ru-RU" sz="10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11:00</a:t>
                      </a:r>
                      <a:endParaRPr lang="ru-RU" sz="10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endParaRPr lang="ru-RU" sz="10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12:00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398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22.10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Информационно-разъяснительная беседа «Цифровой </a:t>
                      </a:r>
                      <a:r>
                        <a:rPr lang="en-US" sz="10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ID </a:t>
                      </a: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в приложении </a:t>
                      </a:r>
                      <a:r>
                        <a:rPr lang="en-US" sz="10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MAX – </a:t>
                      </a: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просто о сложном» 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10:00</a:t>
                      </a:r>
                      <a:endParaRPr lang="ru-RU" sz="10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708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23.10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Мастер-класс по изготовлению открыток для бабушек и дедушек с посещением дошкольного учреждения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latin typeface="Calibri"/>
                        </a:rPr>
                        <a:t>.</a:t>
                      </a:r>
                      <a:endParaRPr lang="ru-RU" sz="10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11:00</a:t>
                      </a:r>
                      <a:endParaRPr lang="ru-RU" sz="10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endParaRPr lang="ru-RU" sz="10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000" b="1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28.10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Calibri"/>
                          <a:ea typeface="Microsoft YaHei"/>
                        </a:rPr>
                        <a:t>Участие в акции «Сказки народов мира». Участие в сказке «Теремок».</a:t>
                      </a:r>
                      <a:endParaRPr lang="ru-RU" sz="10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ru-RU" sz="1000" b="0" strike="noStrike" spc="-1">
                          <a:solidFill>
                            <a:srgbClr val="000000"/>
                          </a:solidFill>
                          <a:latin typeface="Calibri"/>
                          <a:ea typeface="Microsoft YaHei"/>
                        </a:rPr>
                        <a:t>Праздничный концерт и чаепитие « День бабушек и дедушек»</a:t>
                      </a:r>
                      <a:endParaRPr lang="ru-RU" sz="10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10:00</a:t>
                      </a:r>
                      <a:endParaRPr lang="ru-RU" sz="10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0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11:00</a:t>
                      </a:r>
                      <a:endParaRPr lang="ru-RU" sz="10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buNone/>
                      </a:pPr>
                      <a:endParaRPr lang="ru-RU" sz="10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1656</TotalTime>
  <Words>220</Words>
  <Application>Microsoft Office PowerPoint</Application>
  <PresentationFormat>Произвольный</PresentationFormat>
  <Paragraphs>46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НА ОКТЯБРЬ  2026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071KantorAM</cp:lastModifiedBy>
  <cp:revision>123</cp:revision>
  <cp:lastPrinted>2026-09-28T09:33:03Z</cp:lastPrinted>
  <dcterms:created xsi:type="dcterms:W3CDTF">2025-11-06T11:20:25Z</dcterms:created>
  <dcterms:modified xsi:type="dcterms:W3CDTF">2026-09-30T11:10:18Z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esentationFormat">
    <vt:lpwstr>Произвольный</vt:lpwstr>
  </property>
  <property fmtid="{D5CDD505-2E9C-101B-9397-08002B2CF9AE}" pid="6" name="Producer">
    <vt:lpwstr>Adobe PDF Library 17.0</vt:lpwstr>
  </property>
  <property fmtid="{D5CDD505-2E9C-101B-9397-08002B2CF9AE}" pid="7" name="Slides">
    <vt:i4>1</vt:i4>
  </property>
</Properties>
</file>