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10693400" cy="75565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476" y="-96"/>
      </p:cViewPr>
      <p:guideLst>
        <p:guide orient="horz" pos="2035"/>
        <p:guide pos="305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678" y="2342515"/>
            <a:ext cx="9097027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5358" y="4231640"/>
            <a:ext cx="749167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5119" y="1737995"/>
            <a:ext cx="465553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11728" y="1737995"/>
            <a:ext cx="465553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24920" y="223991"/>
            <a:ext cx="3278110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120" y="1737995"/>
            <a:ext cx="963214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8811" y="7027545"/>
            <a:ext cx="342476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5119" y="7027545"/>
            <a:ext cx="246154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705719" y="7027545"/>
            <a:ext cx="246154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89900" y="76319"/>
            <a:ext cx="2455624" cy="806331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850900" y="5252506"/>
            <a:ext cx="9677400" cy="2183344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911998" y="5970377"/>
            <a:ext cx="1624409" cy="93873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00"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89900" y="44450"/>
            <a:ext cx="236220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z="1400" spc="-10" dirty="0"/>
              <a:t>МЕРОПРИЯТИЯ </a:t>
            </a:r>
            <a:r>
              <a:rPr lang="ru-RU" sz="1400" spc="-10" dirty="0" smtClean="0"/>
              <a:t>Н</a:t>
            </a:r>
            <a:r>
              <a:rPr sz="1400" dirty="0" smtClean="0"/>
              <a:t>А</a:t>
            </a:r>
            <a:r>
              <a:rPr lang="ru-RU" sz="1400" dirty="0" smtClean="0"/>
              <a:t> </a:t>
            </a:r>
            <a:br>
              <a:rPr lang="ru-RU" sz="1400" dirty="0" smtClean="0"/>
            </a:br>
            <a:r>
              <a:rPr lang="ru-RU" sz="1400" dirty="0" smtClean="0"/>
              <a:t>ОКТЯБРЬ 2026</a:t>
            </a:r>
            <a:br>
              <a:rPr lang="ru-RU" sz="1400" dirty="0" smtClean="0"/>
            </a:br>
            <a:r>
              <a:rPr lang="ru-RU" sz="1400" spc="-5" dirty="0" smtClean="0"/>
              <a:t> </a:t>
            </a:r>
            <a:r>
              <a:rPr sz="1400" spc="-20" dirty="0" smtClean="0"/>
              <a:t>202</a:t>
            </a:r>
            <a:r>
              <a:rPr lang="ru-RU" sz="1400" spc="-20" dirty="0"/>
              <a:t>6</a:t>
            </a:r>
            <a:endParaRPr sz="1400"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889973" y="6147509"/>
            <a:ext cx="5980727" cy="1220399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 smtClean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dirty="0" smtClean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200" dirty="0" err="1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2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2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200" spc="-10" dirty="0" smtClean="0">
                <a:solidFill>
                  <a:srgbClr val="FFFFFF"/>
                </a:solidFill>
                <a:latin typeface="Calibri"/>
                <a:cs typeface="Calibri"/>
              </a:rPr>
              <a:t>Клиентская служба (на правах отдела) в Семикаракорском районе</a:t>
            </a:r>
            <a:endParaRPr sz="12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200" dirty="0" smtClean="0">
                <a:solidFill>
                  <a:srgbClr val="FFFFFF"/>
                </a:solidFill>
                <a:latin typeface="Calibri"/>
                <a:cs typeface="Calibri"/>
              </a:rPr>
              <a:t>Адрес: </a:t>
            </a:r>
            <a:r>
              <a:rPr lang="ru-RU" sz="1200" dirty="0" err="1" smtClean="0">
                <a:solidFill>
                  <a:srgbClr val="FFFFFF"/>
                </a:solidFill>
                <a:latin typeface="Calibri"/>
                <a:cs typeface="Calibri"/>
              </a:rPr>
              <a:t>г.Семикаракорск</a:t>
            </a:r>
            <a:r>
              <a:rPr lang="ru-RU" sz="1200" dirty="0" smtClean="0">
                <a:solidFill>
                  <a:srgbClr val="FFFFFF"/>
                </a:solidFill>
                <a:latin typeface="Calibri"/>
                <a:cs typeface="Calibri"/>
              </a:rPr>
              <a:t>, пер.Зеленый, д.18</a:t>
            </a:r>
            <a:r>
              <a:rPr lang="ru-RU" sz="12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2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2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200" dirty="0" smtClean="0">
                <a:solidFill>
                  <a:srgbClr val="FFFFFF"/>
                </a:solidFill>
                <a:latin typeface="Calibri"/>
                <a:cs typeface="Calibri"/>
              </a:rPr>
              <a:t>номер 8(86356) 4-43-20</a:t>
            </a:r>
            <a:endParaRPr lang="ru-RU" sz="12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200" dirty="0" smtClean="0">
                <a:solidFill>
                  <a:srgbClr val="FFFFFF"/>
                </a:solidFill>
                <a:latin typeface="Calibri"/>
                <a:cs typeface="Calibri"/>
              </a:rPr>
              <a:t>ФИО </a:t>
            </a:r>
            <a:r>
              <a:rPr lang="ru-RU" sz="1200" dirty="0" err="1" smtClean="0">
                <a:solidFill>
                  <a:srgbClr val="FFFFFF"/>
                </a:solidFill>
                <a:latin typeface="Calibri"/>
                <a:cs typeface="Calibri"/>
              </a:rPr>
              <a:t>Калиманова</a:t>
            </a:r>
            <a:r>
              <a:rPr lang="ru-RU" sz="1200" dirty="0" smtClean="0">
                <a:solidFill>
                  <a:srgbClr val="FFFFFF"/>
                </a:solidFill>
                <a:latin typeface="Calibri"/>
                <a:cs typeface="Calibri"/>
              </a:rPr>
              <a:t> Евгения Александровна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4508500" y="5454650"/>
            <a:ext cx="4744635" cy="4997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lang="ru-RU" sz="1400" b="1" dirty="0">
                <a:solidFill>
                  <a:srgbClr val="58595B"/>
                </a:solidFill>
                <a:latin typeface="+mj-lt"/>
                <a:cs typeface="Calibri"/>
              </a:rPr>
              <a:t>В</a:t>
            </a:r>
            <a:r>
              <a:rPr sz="1400" b="1" dirty="0" err="1" smtClean="0">
                <a:solidFill>
                  <a:srgbClr val="58595B"/>
                </a:solidFill>
                <a:latin typeface="+mj-lt"/>
                <a:cs typeface="Calibri"/>
              </a:rPr>
              <a:t>ремя</a:t>
            </a:r>
            <a:r>
              <a:rPr sz="1400" b="1" spc="-65" dirty="0" smtClean="0">
                <a:solidFill>
                  <a:srgbClr val="58595B"/>
                </a:solidFill>
                <a:latin typeface="+mj-lt"/>
                <a:cs typeface="Calibri"/>
              </a:rPr>
              <a:t> </a:t>
            </a:r>
            <a:r>
              <a:rPr sz="1400" b="1" spc="-10" dirty="0">
                <a:solidFill>
                  <a:srgbClr val="58595B"/>
                </a:solidFill>
                <a:latin typeface="+mj-lt"/>
                <a:cs typeface="Calibri"/>
              </a:rPr>
              <a:t>работы: понедельник </a:t>
            </a:r>
            <a:r>
              <a:rPr sz="1400" b="1" dirty="0">
                <a:solidFill>
                  <a:srgbClr val="58595B"/>
                </a:solidFill>
                <a:latin typeface="+mj-lt"/>
                <a:cs typeface="Calibri"/>
              </a:rPr>
              <a:t>–</a:t>
            </a:r>
            <a:r>
              <a:rPr sz="1400" b="1" spc="-10" dirty="0">
                <a:solidFill>
                  <a:srgbClr val="58595B"/>
                </a:solidFill>
                <a:latin typeface="+mj-lt"/>
                <a:cs typeface="Calibri"/>
              </a:rPr>
              <a:t> </a:t>
            </a:r>
            <a:r>
              <a:rPr lang="ru-RU" sz="1400" b="1" spc="-10" dirty="0" smtClean="0">
                <a:solidFill>
                  <a:srgbClr val="58595B"/>
                </a:solidFill>
                <a:latin typeface="+mj-lt"/>
                <a:cs typeface="Calibri"/>
              </a:rPr>
              <a:t>           четверг </a:t>
            </a:r>
            <a:r>
              <a:rPr sz="1400" b="1" spc="-10" dirty="0" smtClean="0">
                <a:solidFill>
                  <a:srgbClr val="58595B"/>
                </a:solidFill>
                <a:latin typeface="+mj-lt"/>
                <a:cs typeface="Calibri"/>
              </a:rPr>
              <a:t> </a:t>
            </a:r>
            <a:r>
              <a:rPr lang="en-US" sz="1400" b="1" spc="-10" dirty="0" smtClean="0">
                <a:solidFill>
                  <a:srgbClr val="58595B"/>
                </a:solidFill>
                <a:latin typeface="+mj-lt"/>
                <a:cs typeface="Calibri"/>
              </a:rPr>
              <a:t>08</a:t>
            </a:r>
            <a:r>
              <a:rPr sz="1400" b="1" dirty="0" smtClean="0">
                <a:solidFill>
                  <a:srgbClr val="58595B"/>
                </a:solidFill>
                <a:latin typeface="+mj-lt"/>
                <a:cs typeface="Calibri"/>
              </a:rPr>
              <a:t>:</a:t>
            </a:r>
            <a:r>
              <a:rPr lang="en-US" sz="1400" b="1" dirty="0" smtClean="0">
                <a:solidFill>
                  <a:srgbClr val="58595B"/>
                </a:solidFill>
                <a:latin typeface="+mj-lt"/>
                <a:cs typeface="Calibri"/>
              </a:rPr>
              <a:t>0</a:t>
            </a:r>
            <a:r>
              <a:rPr sz="1400" b="1" dirty="0" smtClean="0">
                <a:solidFill>
                  <a:srgbClr val="58595B"/>
                </a:solidFill>
                <a:latin typeface="+mj-lt"/>
                <a:cs typeface="Calibri"/>
              </a:rPr>
              <a:t>0</a:t>
            </a:r>
            <a:r>
              <a:rPr sz="1400" b="1" spc="-5" dirty="0" smtClean="0">
                <a:solidFill>
                  <a:srgbClr val="58595B"/>
                </a:solidFill>
                <a:latin typeface="+mj-lt"/>
                <a:cs typeface="Calibri"/>
              </a:rPr>
              <a:t> </a:t>
            </a:r>
            <a:r>
              <a:rPr sz="1400" b="1" dirty="0">
                <a:solidFill>
                  <a:srgbClr val="58595B"/>
                </a:solidFill>
                <a:latin typeface="+mj-lt"/>
                <a:cs typeface="Calibri"/>
              </a:rPr>
              <a:t>–</a:t>
            </a:r>
            <a:r>
              <a:rPr sz="1400" b="1" spc="-15" dirty="0">
                <a:solidFill>
                  <a:srgbClr val="58595B"/>
                </a:solidFill>
                <a:latin typeface="+mj-lt"/>
                <a:cs typeface="Calibri"/>
              </a:rPr>
              <a:t> </a:t>
            </a:r>
            <a:r>
              <a:rPr sz="1400" b="1" spc="-20" dirty="0" smtClean="0">
                <a:solidFill>
                  <a:srgbClr val="58595B"/>
                </a:solidFill>
                <a:latin typeface="+mj-lt"/>
                <a:cs typeface="Calibri"/>
              </a:rPr>
              <a:t>1</a:t>
            </a:r>
            <a:r>
              <a:rPr lang="ru-RU" sz="1400" b="1" spc="-20" dirty="0" smtClean="0">
                <a:solidFill>
                  <a:srgbClr val="58595B"/>
                </a:solidFill>
                <a:latin typeface="+mj-lt"/>
                <a:cs typeface="Calibri"/>
              </a:rPr>
              <a:t>8</a:t>
            </a:r>
            <a:r>
              <a:rPr sz="1400" b="1" spc="-20" dirty="0" smtClean="0">
                <a:solidFill>
                  <a:srgbClr val="58595B"/>
                </a:solidFill>
                <a:latin typeface="+mj-lt"/>
                <a:cs typeface="Calibri"/>
              </a:rPr>
              <a:t>:</a:t>
            </a:r>
            <a:r>
              <a:rPr lang="ru-RU" sz="1400" b="1" spc="-20" dirty="0" smtClean="0">
                <a:solidFill>
                  <a:srgbClr val="58595B"/>
                </a:solidFill>
                <a:latin typeface="+mj-lt"/>
                <a:cs typeface="Calibri"/>
              </a:rPr>
              <a:t>00 пятница 08:00-16:45</a:t>
            </a: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9385300" y="6177355"/>
            <a:ext cx="948659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err="1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 Ростовской</a:t>
            </a:r>
          </a:p>
          <a:p>
            <a:pPr marL="12700" marR="5080">
              <a:lnSpc>
                <a:spcPts val="800"/>
              </a:lnSpc>
            </a:pPr>
            <a:r>
              <a:rPr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725103" y="170515"/>
            <a:ext cx="1497397" cy="559735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9309100" y="6826250"/>
            <a:ext cx="923394" cy="559736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9427665" y="5454650"/>
            <a:ext cx="643435" cy="36502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300" y="6843868"/>
            <a:ext cx="838200" cy="515782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927100" y="882016"/>
          <a:ext cx="4724400" cy="4420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350520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+mn-lt"/>
                        </a:rPr>
                        <a:t>Дата </a:t>
                      </a:r>
                    </a:p>
                  </a:txBody>
                  <a:tcPr marL="129399" marR="129399" marT="32308" marB="323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+mn-lt"/>
                        </a:rPr>
                        <a:t>Мероприятие</a:t>
                      </a:r>
                    </a:p>
                  </a:txBody>
                  <a:tcPr marL="129399" marR="129399" marT="32308" marB="323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800" dirty="0" smtClean="0">
                          <a:latin typeface="+mn-lt"/>
                        </a:rPr>
                        <a:t>Начала</a:t>
                      </a:r>
                      <a:endParaRPr lang="ru-RU" sz="800" dirty="0">
                        <a:latin typeface="+mn-lt"/>
                      </a:endParaRPr>
                    </a:p>
                  </a:txBody>
                  <a:tcPr marL="129399" marR="129399" marT="32308" marB="32308"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en-US" sz="9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.</a:t>
                      </a: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en-US" sz="9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endParaRPr lang="ru-RU" sz="900" b="1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Лекция с РО знание на тему:</a:t>
                      </a:r>
                      <a:r>
                        <a:rPr lang="ru-RU" sz="900" b="0" baseline="0" dirty="0" smtClean="0">
                          <a:latin typeface="+mn-lt"/>
                          <a:cs typeface="Calibri Light"/>
                        </a:rPr>
                        <a:t> «1 октября  - наш  день: говорим о главном для пожилых людей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baseline="0" dirty="0" smtClean="0">
                          <a:latin typeface="+mn-lt"/>
                          <a:cs typeface="Calibri Light"/>
                        </a:rPr>
                        <a:t>Проведение литературно-музыкального вечера "Главное душою не стареть»</a:t>
                      </a:r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</a:t>
                      </a:r>
                      <a:r>
                        <a:rPr lang="ru-RU" sz="9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11:00</a:t>
                      </a:r>
                      <a:endParaRPr lang="ru-RU" sz="900" b="0" dirty="0">
                        <a:latin typeface="+mn-lt"/>
                        <a:cs typeface="Calibri"/>
                      </a:endParaRPr>
                    </a:p>
                  </a:txBody>
                  <a:tcPr marL="129399" marR="129399" marT="32308" marB="32308" anchor="ctr"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Calibri"/>
                        </a:rPr>
                        <a:t>02.10</a:t>
                      </a:r>
                      <a:endParaRPr lang="ru-RU" sz="900" dirty="0">
                        <a:latin typeface="+mn-lt"/>
                        <a:cs typeface="Calibri"/>
                      </a:endParaRPr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кругу друзей «Общение, настольные игры, кроссворды»</a:t>
                      </a:r>
                      <a:endParaRPr lang="ru-RU" sz="900" b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dirty="0">
                        <a:latin typeface="+mn-lt"/>
                        <a:cs typeface="Calibri Light"/>
                      </a:endParaRPr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latin typeface="+mn-lt"/>
                        </a:rPr>
                        <a:t>10:00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129399" marR="129399" marT="32308" marB="32308" anchor="ctr"/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Calibri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Calibri"/>
                        </a:rPr>
                        <a:t>5</a:t>
                      </a:r>
                      <a:r>
                        <a:rPr lang="en-US" sz="900" dirty="0" smtClean="0">
                          <a:latin typeface="+mn-lt"/>
                          <a:cs typeface="Calibri"/>
                        </a:rPr>
                        <a:t>.</a:t>
                      </a:r>
                      <a:r>
                        <a:rPr lang="ru-RU" sz="900" dirty="0" smtClean="0">
                          <a:latin typeface="+mn-lt"/>
                          <a:cs typeface="Calibri"/>
                        </a:rPr>
                        <a:t>1</a:t>
                      </a:r>
                      <a:r>
                        <a:rPr lang="en-US" sz="900" dirty="0" smtClean="0">
                          <a:latin typeface="+mn-lt"/>
                          <a:cs typeface="Calibri"/>
                        </a:rPr>
                        <a:t>0</a:t>
                      </a:r>
                      <a:endParaRPr lang="ru-RU" sz="900" dirty="0">
                        <a:latin typeface="+mn-lt"/>
                        <a:cs typeface="Calibri"/>
                      </a:endParaRPr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mtClean="0">
                          <a:latin typeface="+mn-lt"/>
                          <a:cs typeface="Calibri Light"/>
                        </a:rPr>
                        <a:t>Проведение мероприятия </a:t>
                      </a: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ко дню учителя, совместно  с организацией  «Движение Первых»</a:t>
                      </a:r>
                      <a:endParaRPr lang="ru-RU" sz="900" b="0" dirty="0">
                        <a:latin typeface="+mn-lt"/>
                        <a:cs typeface="Calibri Light"/>
                      </a:endParaRPr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 smtClean="0">
                        <a:latin typeface="+mn-lt"/>
                      </a:endParaRPr>
                    </a:p>
                    <a:p>
                      <a:pPr algn="ctr"/>
                      <a:r>
                        <a:rPr lang="ru-RU" sz="900" b="0" dirty="0" smtClean="0">
                          <a:latin typeface="+mn-lt"/>
                        </a:rPr>
                        <a:t>10:00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129399" marR="129399" marT="32308" marB="32308" anchor="ctr"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388928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0</a:t>
                      </a:r>
                      <a:r>
                        <a:rPr lang="ru-RU" sz="900" b="1" dirty="0" smtClean="0"/>
                        <a:t>6</a:t>
                      </a:r>
                      <a:r>
                        <a:rPr lang="en-US" sz="900" b="1" dirty="0" smtClean="0"/>
                        <a:t>.</a:t>
                      </a:r>
                      <a:r>
                        <a:rPr lang="ru-RU" sz="900" b="1" dirty="0" smtClean="0"/>
                        <a:t>1</a:t>
                      </a:r>
                      <a:r>
                        <a:rPr lang="en-US" sz="900" b="1" dirty="0" smtClean="0"/>
                        <a:t>0</a:t>
                      </a:r>
                      <a:endParaRPr lang="ru-RU" sz="900" b="1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aseline="0" dirty="0" smtClean="0"/>
                        <a:t>Мастер-класс по созданию поздравительной открытки "Подарок бабушке и дедушке"</a:t>
                      </a:r>
                      <a:endParaRPr lang="en-US" sz="900" baseline="0" dirty="0" smtClean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10:00</a:t>
                      </a:r>
                      <a:endParaRPr lang="ru-RU" sz="900" dirty="0"/>
                    </a:p>
                  </a:txBody>
                  <a:tcPr marL="129399" marR="129399" marT="32308" marB="32308" anchor="ctr"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08.10</a:t>
                      </a:r>
                      <a:endParaRPr lang="ru-RU" sz="900" b="1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День здоровья. Оздоровительная гимнастика.</a:t>
                      </a:r>
                      <a:endParaRPr lang="ru-RU" sz="900" dirty="0" smtClean="0"/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11:00</a:t>
                      </a:r>
                      <a:endParaRPr lang="ru-RU" sz="900" dirty="0"/>
                    </a:p>
                  </a:txBody>
                  <a:tcPr marL="129399" marR="129399" marT="32308" marB="32308" anchor="ctr"/>
                </a:tc>
              </a:tr>
              <a:tr h="346864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0</a:t>
                      </a:r>
                      <a:r>
                        <a:rPr lang="ru-RU" sz="900" b="1" dirty="0" smtClean="0"/>
                        <a:t>9</a:t>
                      </a:r>
                      <a:r>
                        <a:rPr lang="en-US" sz="900" b="1" dirty="0" smtClean="0"/>
                        <a:t>.</a:t>
                      </a:r>
                      <a:r>
                        <a:rPr lang="ru-RU" sz="900" b="1" dirty="0" smtClean="0"/>
                        <a:t>10</a:t>
                      </a:r>
                      <a:endParaRPr lang="ru-RU" sz="900" b="1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кругу друзей «Общение, настольные игры, кроссворды»</a:t>
                      </a:r>
                      <a:endParaRPr lang="ru-RU" sz="900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10:00</a:t>
                      </a:r>
                      <a:endParaRPr lang="ru-RU" sz="900" dirty="0"/>
                    </a:p>
                  </a:txBody>
                  <a:tcPr marL="129399" marR="129399" marT="32308" marB="32308" anchor="ctr"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338668"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12</a:t>
                      </a:r>
                      <a:r>
                        <a:rPr lang="en-US" sz="900" b="1" dirty="0" smtClean="0"/>
                        <a:t>.</a:t>
                      </a:r>
                      <a:r>
                        <a:rPr lang="ru-RU" sz="900" b="1" dirty="0" smtClean="0"/>
                        <a:t>1</a:t>
                      </a:r>
                      <a:r>
                        <a:rPr lang="en-US" sz="900" b="1" dirty="0" smtClean="0"/>
                        <a:t>0</a:t>
                      </a:r>
                      <a:endParaRPr lang="ru-RU" sz="900" b="1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Мероприятие совместно с партией</a:t>
                      </a:r>
                      <a:r>
                        <a:rPr lang="ru-RU" sz="900" baseline="0" dirty="0" smtClean="0"/>
                        <a:t> «Единая Россия» ко дню работника сельского хозяйства и перерабатывающей промышленности </a:t>
                      </a:r>
                      <a:endParaRPr lang="ru-RU" sz="900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11:00</a:t>
                      </a:r>
                      <a:endParaRPr lang="ru-RU" sz="900" dirty="0"/>
                    </a:p>
                  </a:txBody>
                  <a:tcPr marL="129399" marR="129399" marT="32308" marB="32308" anchor="ctr"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285904"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13</a:t>
                      </a:r>
                      <a:r>
                        <a:rPr lang="en-US" sz="900" b="1" dirty="0" smtClean="0"/>
                        <a:t>.</a:t>
                      </a:r>
                      <a:r>
                        <a:rPr lang="ru-RU" sz="900" b="1" dirty="0" smtClean="0"/>
                        <a:t>10</a:t>
                      </a:r>
                      <a:endParaRPr lang="ru-RU" sz="900" b="1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День здоровья. Оздоровительная гимнастика.</a:t>
                      </a:r>
                      <a:endParaRPr lang="ru-RU" sz="900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10.00</a:t>
                      </a:r>
                      <a:endParaRPr lang="ru-RU" sz="900" dirty="0"/>
                    </a:p>
                  </a:txBody>
                  <a:tcPr marL="129399" marR="129399" marT="32308" marB="32308" anchor="ctr"/>
                </a:tc>
              </a:tr>
              <a:tr h="362738"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14</a:t>
                      </a:r>
                      <a:r>
                        <a:rPr lang="en-US" sz="900" b="1" dirty="0" smtClean="0"/>
                        <a:t>.</a:t>
                      </a:r>
                      <a:r>
                        <a:rPr lang="ru-RU" sz="900" b="1" dirty="0" smtClean="0"/>
                        <a:t>10</a:t>
                      </a:r>
                      <a:endParaRPr lang="ru-RU" sz="900" b="1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aseline="0" dirty="0" smtClean="0"/>
                        <a:t>Мероприятие, посвященное организации помощи УСВО «Работа по подготовке материала для маскировочных сетей» .</a:t>
                      </a:r>
                      <a:endParaRPr lang="ru-RU" sz="900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10.00</a:t>
                      </a:r>
                      <a:endParaRPr lang="ru-RU" sz="900" dirty="0"/>
                    </a:p>
                  </a:txBody>
                  <a:tcPr marL="129399" marR="129399" marT="32308" marB="32308" anchor="ctr"/>
                </a:tc>
              </a:tr>
              <a:tr h="362738"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15</a:t>
                      </a:r>
                      <a:r>
                        <a:rPr lang="en-US" sz="900" b="1" dirty="0" smtClean="0"/>
                        <a:t>.</a:t>
                      </a:r>
                      <a:r>
                        <a:rPr lang="ru-RU" sz="900" b="1" dirty="0" smtClean="0"/>
                        <a:t>1</a:t>
                      </a:r>
                      <a:r>
                        <a:rPr lang="en-US" sz="900" b="1" dirty="0" smtClean="0"/>
                        <a:t>0</a:t>
                      </a:r>
                      <a:endParaRPr lang="ru-RU" sz="900" b="1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Турнир по настольным играм, развлекательные мероприятия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10.00</a:t>
                      </a:r>
                      <a:endParaRPr lang="ru-RU" sz="900" dirty="0"/>
                    </a:p>
                  </a:txBody>
                  <a:tcPr marL="129399" marR="129399" marT="32308" marB="32308" anchor="ctr"/>
                </a:tc>
              </a:tr>
            </a:tbl>
          </a:graphicData>
        </a:graphic>
      </p:graphicFrame>
      <p:graphicFrame>
        <p:nvGraphicFramePr>
          <p:cNvPr id="69" name="Таблица 68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5662899" y="868126"/>
          <a:ext cx="4789201" cy="44341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3570001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397959"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+mn-lt"/>
                        </a:rPr>
                        <a:t>Дата </a:t>
                      </a:r>
                    </a:p>
                  </a:txBody>
                  <a:tcPr marL="129399" marR="129399" marT="32308" marB="323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+mn-lt"/>
                        </a:rPr>
                        <a:t>Мероприятие</a:t>
                      </a:r>
                    </a:p>
                  </a:txBody>
                  <a:tcPr marL="129399" marR="129399" marT="32308" marB="323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800" dirty="0">
                          <a:latin typeface="+mn-lt"/>
                        </a:rPr>
                        <a:t>начала</a:t>
                      </a:r>
                    </a:p>
                  </a:txBody>
                  <a:tcPr marL="129399" marR="129399" marT="32308" marB="32308"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90394"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16</a:t>
                      </a:r>
                      <a:r>
                        <a:rPr lang="en-US" sz="900" b="1" dirty="0" smtClean="0"/>
                        <a:t>.</a:t>
                      </a:r>
                      <a:r>
                        <a:rPr lang="ru-RU" sz="900" b="1" dirty="0" smtClean="0"/>
                        <a:t>1</a:t>
                      </a:r>
                      <a:r>
                        <a:rPr lang="en-US" sz="900" b="1" dirty="0" smtClean="0"/>
                        <a:t>0</a:t>
                      </a:r>
                      <a:endParaRPr lang="ru-RU" sz="900" b="1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Лекция о способах защиты от мошенничества, и преступных посягательств, меры личной безопасности.</a:t>
                      </a:r>
                      <a:r>
                        <a:rPr lang="ru-RU" sz="900" baseline="0" dirty="0" smtClean="0"/>
                        <a:t> </a:t>
                      </a:r>
                      <a:endParaRPr lang="ru-RU" sz="900" dirty="0" smtClean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10.00</a:t>
                      </a:r>
                      <a:endParaRPr lang="ru-RU" sz="900" dirty="0"/>
                    </a:p>
                  </a:txBody>
                  <a:tcPr marL="129399" marR="129399" marT="32308" marB="32308" anchor="ctr"/>
                </a:tc>
              </a:tr>
              <a:tr h="390394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Calibri"/>
                        </a:rPr>
                        <a:t>19</a:t>
                      </a:r>
                      <a:r>
                        <a:rPr lang="en-US" sz="900" dirty="0" smtClean="0">
                          <a:latin typeface="+mn-lt"/>
                          <a:cs typeface="Calibri"/>
                        </a:rPr>
                        <a:t>.</a:t>
                      </a:r>
                      <a:r>
                        <a:rPr lang="ru-RU" sz="900" dirty="0" smtClean="0">
                          <a:latin typeface="+mn-lt"/>
                          <a:cs typeface="Calibri"/>
                        </a:rPr>
                        <a:t>1</a:t>
                      </a:r>
                      <a:r>
                        <a:rPr lang="en-US" sz="900" dirty="0" smtClean="0">
                          <a:latin typeface="+mn-lt"/>
                          <a:cs typeface="Calibri"/>
                        </a:rPr>
                        <a:t>0</a:t>
                      </a:r>
                      <a:endParaRPr lang="ru-RU" sz="900" dirty="0">
                        <a:latin typeface="+mn-lt"/>
                        <a:cs typeface="Calibri"/>
                      </a:endParaRPr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Поэтическая гостиная: «Осенняя пора очей очарованье» </a:t>
                      </a:r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</a:t>
                      </a:r>
                      <a:r>
                        <a:rPr lang="ru-RU" sz="9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900" b="0" dirty="0">
                        <a:latin typeface="+mn-lt"/>
                        <a:cs typeface="Calibri"/>
                      </a:endParaRPr>
                    </a:p>
                  </a:txBody>
                  <a:tcPr marL="129399" marR="129399" marT="32308" marB="32308" anchor="ctr"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430130"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20</a:t>
                      </a:r>
                      <a:r>
                        <a:rPr lang="en-US" sz="900" b="1" dirty="0" smtClean="0"/>
                        <a:t>.</a:t>
                      </a:r>
                      <a:r>
                        <a:rPr lang="ru-RU" sz="900" b="1" dirty="0" smtClean="0"/>
                        <a:t>1</a:t>
                      </a:r>
                      <a:r>
                        <a:rPr lang="en-US" sz="900" b="1" dirty="0" smtClean="0"/>
                        <a:t>0</a:t>
                      </a:r>
                      <a:endParaRPr lang="ru-RU" sz="900" b="1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Консультация по правовым вопросам в компетенции СФР</a:t>
                      </a:r>
                      <a:endParaRPr lang="ru-RU" sz="900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11:00</a:t>
                      </a:r>
                    </a:p>
                    <a:p>
                      <a:pPr algn="ctr"/>
                      <a:endParaRPr lang="ru-RU" sz="900" dirty="0"/>
                    </a:p>
                  </a:txBody>
                  <a:tcPr marL="129399" marR="129399" marT="32308" marB="32308" anchor="ctr"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501497"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21.10</a:t>
                      </a:r>
                      <a:endParaRPr lang="ru-RU" sz="900" b="1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aseline="0" dirty="0" smtClean="0"/>
                        <a:t>Лекция по вопросам обучения граждан старшего поколения финансовой, цифровой и правовой </a:t>
                      </a:r>
                      <a:r>
                        <a:rPr lang="ru-RU" sz="900" baseline="0" dirty="0" err="1" smtClean="0"/>
                        <a:t>медиаграмотности</a:t>
                      </a:r>
                      <a:r>
                        <a:rPr lang="ru-RU" sz="900" baseline="0" dirty="0" smtClean="0"/>
                        <a:t>. «Приложение МАХ цифровое удостоверение пенсионера» </a:t>
                      </a:r>
                      <a:endParaRPr lang="ru-RU" sz="900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10:00</a:t>
                      </a:r>
                      <a:endParaRPr lang="ru-RU" sz="900" dirty="0"/>
                    </a:p>
                  </a:txBody>
                  <a:tcPr marL="129399" marR="129399" marT="32308" marB="32308" anchor="ctr"/>
                </a:tc>
              </a:tr>
              <a:tr h="357019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2</a:t>
                      </a:r>
                      <a:r>
                        <a:rPr lang="ru-RU" sz="900" b="1" dirty="0" smtClean="0"/>
                        <a:t>2</a:t>
                      </a:r>
                      <a:r>
                        <a:rPr lang="en-US" sz="900" b="1" dirty="0" smtClean="0"/>
                        <a:t>.</a:t>
                      </a:r>
                      <a:r>
                        <a:rPr lang="ru-RU" sz="900" b="1" dirty="0" smtClean="0"/>
                        <a:t>10</a:t>
                      </a:r>
                      <a:endParaRPr lang="ru-RU" sz="900" b="1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кругу друзей «Общение, настольные игры, кроссворды»</a:t>
                      </a:r>
                      <a:endParaRPr lang="ru-RU" sz="900" b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10.00</a:t>
                      </a:r>
                      <a:endParaRPr lang="ru-RU" sz="900" dirty="0"/>
                    </a:p>
                  </a:txBody>
                  <a:tcPr marL="129399" marR="129399" marT="32308" marB="32308" anchor="ctr"/>
                </a:tc>
              </a:tr>
              <a:tr h="501497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2</a:t>
                      </a:r>
                      <a:r>
                        <a:rPr lang="ru-RU" sz="900" b="1" dirty="0" smtClean="0"/>
                        <a:t>3</a:t>
                      </a:r>
                      <a:r>
                        <a:rPr lang="en-US" sz="900" b="1" dirty="0" smtClean="0"/>
                        <a:t>.</a:t>
                      </a:r>
                      <a:r>
                        <a:rPr lang="ru-RU" sz="900" b="1" dirty="0" smtClean="0"/>
                        <a:t>1</a:t>
                      </a:r>
                      <a:r>
                        <a:rPr lang="en-US" sz="900" b="1" dirty="0" smtClean="0"/>
                        <a:t>0</a:t>
                      </a:r>
                      <a:endParaRPr lang="ru-RU" sz="900" b="1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Лекции по вопросам здорового старения и активного долголетия, Актуальный разговор: в пользу хорошего самочувствия.</a:t>
                      </a:r>
                      <a:endParaRPr lang="en-US" sz="900" baseline="0" dirty="0" smtClean="0"/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10.00</a:t>
                      </a:r>
                      <a:endParaRPr lang="ru-RU" sz="900" dirty="0"/>
                    </a:p>
                  </a:txBody>
                  <a:tcPr marL="129399" marR="129399" marT="32308" marB="32308" anchor="ctr"/>
                </a:tc>
              </a:tr>
              <a:tr h="357019"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26.10</a:t>
                      </a:r>
                      <a:endParaRPr lang="ru-RU" sz="900" b="1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День здоровья. Пешеходная экскурсия по осеннему </a:t>
                      </a:r>
                      <a:r>
                        <a:rPr lang="ru-RU" sz="9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Семикаракорску</a:t>
                      </a:r>
                      <a:r>
                        <a:rPr lang="ru-RU" sz="9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sz="900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10:00</a:t>
                      </a:r>
                      <a:endParaRPr lang="ru-RU" sz="900" dirty="0"/>
                    </a:p>
                  </a:txBody>
                  <a:tcPr marL="129399" marR="129399" marT="32308" marB="32308" anchor="ctr"/>
                </a:tc>
              </a:tr>
              <a:tr h="394176"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28</a:t>
                      </a:r>
                      <a:r>
                        <a:rPr lang="en-US" sz="900" b="1" dirty="0" smtClean="0"/>
                        <a:t>.</a:t>
                      </a:r>
                      <a:r>
                        <a:rPr lang="ru-RU" sz="900" b="1" dirty="0" smtClean="0"/>
                        <a:t>1</a:t>
                      </a:r>
                      <a:r>
                        <a:rPr lang="en-US" sz="900" b="1" dirty="0" smtClean="0"/>
                        <a:t>0</a:t>
                      </a:r>
                      <a:endParaRPr lang="ru-RU" sz="900" b="1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aseline="0" dirty="0" smtClean="0"/>
                        <a:t>Мероприятие, посвященное организации помощи УСВО «Работа по подготовке материала для маскировочных сетей» .</a:t>
                      </a:r>
                      <a:endParaRPr lang="ru-RU" sz="900" dirty="0" smtClean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10.00</a:t>
                      </a:r>
                      <a:endParaRPr lang="ru-RU" sz="900" dirty="0"/>
                    </a:p>
                  </a:txBody>
                  <a:tcPr marL="129399" marR="129399" marT="32308" marB="32308" anchor="ctr"/>
                </a:tc>
              </a:tr>
              <a:tr h="357019"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29.10</a:t>
                      </a:r>
                      <a:endParaRPr lang="ru-RU" sz="900" b="1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Мероприятие посвященное дню рождения комсомола:</a:t>
                      </a:r>
                      <a:r>
                        <a:rPr lang="ru-RU" sz="900" baseline="0" dirty="0" smtClean="0"/>
                        <a:t> «Не расстанусь с комсомолом , буду вечно молодым!»</a:t>
                      </a:r>
                      <a:endParaRPr lang="ru-RU" sz="900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11:00</a:t>
                      </a:r>
                      <a:endParaRPr lang="ru-RU" sz="900" dirty="0"/>
                    </a:p>
                  </a:txBody>
                  <a:tcPr marL="129399" marR="129399" marT="32308" marB="32308" anchor="ctr"/>
                </a:tc>
              </a:tr>
              <a:tr h="357019"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30</a:t>
                      </a:r>
                      <a:r>
                        <a:rPr lang="en-US" sz="900" b="1" dirty="0" smtClean="0"/>
                        <a:t>.</a:t>
                      </a:r>
                      <a:r>
                        <a:rPr lang="ru-RU" sz="900" b="1" dirty="0" smtClean="0"/>
                        <a:t>1</a:t>
                      </a:r>
                      <a:r>
                        <a:rPr lang="en-US" sz="900" b="1" dirty="0" smtClean="0"/>
                        <a:t>0</a:t>
                      </a:r>
                      <a:endParaRPr lang="ru-RU" sz="900" b="1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aseline="0" dirty="0" smtClean="0"/>
                        <a:t>Совместный просмотр любимых кинофильмов</a:t>
                      </a:r>
                      <a:endParaRPr lang="en-US" sz="900" baseline="0" dirty="0" smtClean="0"/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/>
                    </a:p>
                  </a:txBody>
                  <a:tcPr marL="129399" marR="129399" marT="32308" marB="323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10.00</a:t>
                      </a:r>
                      <a:endParaRPr lang="ru-RU" sz="900" dirty="0"/>
                    </a:p>
                  </a:txBody>
                  <a:tcPr marL="129399" marR="129399" marT="32308" marB="32308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860</TotalTime>
  <Words>402</Words>
  <Application>Microsoft Office PowerPoint</Application>
  <PresentationFormat>Произвольный</PresentationFormat>
  <Paragraphs>82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 ОКТЯБРЬ 2026 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071KantorAM</cp:lastModifiedBy>
  <cp:revision>110</cp:revision>
  <dcterms:created xsi:type="dcterms:W3CDTF">2025-11-06T11:20:25Z</dcterms:created>
  <dcterms:modified xsi:type="dcterms:W3CDTF">2026-09-30T09:40:20Z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