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2370" y="66"/>
      </p:cViewPr>
      <p:guideLst>
        <p:guide orient="horz" pos="3368"/>
        <p:guide pos="23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object 33"/>
          <p:cNvPicPr/>
          <p:nvPr/>
        </p:nvPicPr>
        <p:blipFill>
          <a:blip r:embed="rId2" cstate="print"/>
          <a:stretch/>
        </p:blipFill>
        <p:spPr>
          <a:xfrm>
            <a:off x="3731760" y="108000"/>
            <a:ext cx="3707280" cy="1645560"/>
          </a:xfrm>
          <a:prstGeom prst="rect">
            <a:avLst/>
          </a:prstGeom>
          <a:ln w="0">
            <a:noFill/>
          </a:ln>
        </p:spPr>
      </p:pic>
      <p:grpSp>
        <p:nvGrpSpPr>
          <p:cNvPr id="39" name="Group 1"/>
          <p:cNvGrpSpPr/>
          <p:nvPr/>
        </p:nvGrpSpPr>
        <p:grpSpPr>
          <a:xfrm>
            <a:off x="644400" y="8176320"/>
            <a:ext cx="1135080" cy="119880"/>
            <a:chOff x="644400" y="8176320"/>
            <a:chExt cx="1135080" cy="119880"/>
          </a:xfrm>
        </p:grpSpPr>
        <p:pic>
          <p:nvPicPr>
            <p:cNvPr id="40" name="object 36"/>
            <p:cNvPicPr/>
            <p:nvPr/>
          </p:nvPicPr>
          <p:blipFill>
            <a:blip r:embed="rId3" cstate="print"/>
            <a:stretch/>
          </p:blipFill>
          <p:spPr>
            <a:xfrm>
              <a:off x="644400" y="8176320"/>
              <a:ext cx="90360" cy="1198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1" name="CustomShape 2"/>
            <p:cNvSpPr/>
            <p:nvPr/>
          </p:nvSpPr>
          <p:spPr>
            <a:xfrm>
              <a:off x="771480" y="8178120"/>
              <a:ext cx="81720" cy="116640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42" name="object 38"/>
            <p:cNvPicPr/>
            <p:nvPr/>
          </p:nvPicPr>
          <p:blipFill>
            <a:blip r:embed="rId4" cstate="print"/>
            <a:stretch/>
          </p:blipFill>
          <p:spPr>
            <a:xfrm>
              <a:off x="888840" y="8176320"/>
              <a:ext cx="279360" cy="1198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3" name="object 39"/>
            <p:cNvPicPr/>
            <p:nvPr/>
          </p:nvPicPr>
          <p:blipFill>
            <a:blip r:embed="rId5" cstate="print"/>
            <a:stretch/>
          </p:blipFill>
          <p:spPr>
            <a:xfrm>
              <a:off x="1201680" y="8176320"/>
              <a:ext cx="306360" cy="1198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4" name="object 40"/>
            <p:cNvPicPr/>
            <p:nvPr/>
          </p:nvPicPr>
          <p:blipFill>
            <a:blip r:embed="rId6" cstate="print"/>
            <a:stretch/>
          </p:blipFill>
          <p:spPr>
            <a:xfrm>
              <a:off x="1545480" y="8178120"/>
              <a:ext cx="97200" cy="1162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5" name="object 41"/>
            <p:cNvPicPr/>
            <p:nvPr/>
          </p:nvPicPr>
          <p:blipFill>
            <a:blip r:embed="rId7" cstate="print"/>
            <a:stretch/>
          </p:blipFill>
          <p:spPr>
            <a:xfrm>
              <a:off x="1679400" y="8178120"/>
              <a:ext cx="100080" cy="1180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6" name="CustomShape 3"/>
          <p:cNvSpPr/>
          <p:nvPr/>
        </p:nvSpPr>
        <p:spPr>
          <a:xfrm>
            <a:off x="4822920" y="316800"/>
            <a:ext cx="2303640" cy="1854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>
            <a:noAutofit/>
          </a:bodyPr>
          <a:lstStyle/>
          <a:p>
            <a:pPr marL="439560" indent="-414360" algn="r">
              <a:lnSpc>
                <a:spcPts val="2701"/>
              </a:lnSpc>
              <a:spcBef>
                <a:spcPts val="641"/>
              </a:spcBef>
              <a:tabLst>
                <a:tab pos="0" algn="l"/>
              </a:tabLst>
            </a:pPr>
            <a:r>
              <a:rPr lang="ru-RU" sz="27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МЕРОПРИЯТИЯ </a:t>
            </a:r>
            <a:r>
              <a:rPr lang="ru-RU" sz="2700" b="1" strike="noStrike" spc="-1">
                <a:solidFill>
                  <a:srgbClr val="FFFFFF"/>
                </a:solidFill>
                <a:latin typeface="Calibri"/>
                <a:ea typeface="DejaVu Sans"/>
              </a:rPr>
              <a:t>НА</a:t>
            </a:r>
            <a:r>
              <a:rPr lang="ru-RU" sz="2700" b="1" strike="noStrike" spc="-7">
                <a:solidFill>
                  <a:srgbClr val="FFFFFF"/>
                </a:solidFill>
                <a:latin typeface="Calibri"/>
                <a:ea typeface="DejaVu Sans"/>
              </a:rPr>
              <a:t> ОКТЯБРЬ</a:t>
            </a:r>
            <a:r>
              <a:t/>
            </a:r>
            <a:br/>
            <a:r>
              <a:rPr lang="ru-RU" sz="2700" b="1" strike="noStrike" spc="-21">
                <a:solidFill>
                  <a:srgbClr val="FFFFFF"/>
                </a:solidFill>
                <a:latin typeface="Calibri"/>
                <a:ea typeface="DejaVu Sans"/>
              </a:rPr>
              <a:t>2026</a:t>
            </a:r>
            <a:endParaRPr lang="ru-RU" sz="2700" b="0" strike="noStrike" spc="-1">
              <a:latin typeface="Arial"/>
            </a:endParaRPr>
          </a:p>
        </p:txBody>
      </p:sp>
      <p:sp>
        <p:nvSpPr>
          <p:cNvPr id="47" name="CustomShape 4"/>
          <p:cNvSpPr/>
          <p:nvPr/>
        </p:nvSpPr>
        <p:spPr>
          <a:xfrm>
            <a:off x="6123240" y="8786520"/>
            <a:ext cx="90468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398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lang="ru-RU" sz="800" b="0" strike="noStrike" spc="398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По Ростовской области</a:t>
            </a:r>
            <a:endParaRPr lang="ru-RU" sz="800" b="0" strike="noStrike" spc="-1">
              <a:latin typeface="Arial"/>
            </a:endParaRPr>
          </a:p>
        </p:txBody>
      </p:sp>
      <p:grpSp>
        <p:nvGrpSpPr>
          <p:cNvPr id="48" name="Group 5"/>
          <p:cNvGrpSpPr/>
          <p:nvPr/>
        </p:nvGrpSpPr>
        <p:grpSpPr>
          <a:xfrm>
            <a:off x="512280" y="489240"/>
            <a:ext cx="2504880" cy="970200"/>
            <a:chOff x="512280" y="489240"/>
            <a:chExt cx="2504880" cy="970200"/>
          </a:xfrm>
        </p:grpSpPr>
        <p:pic>
          <p:nvPicPr>
            <p:cNvPr id="49" name="object 49"/>
            <p:cNvPicPr/>
            <p:nvPr/>
          </p:nvPicPr>
          <p:blipFill>
            <a:blip r:embed="rId8" cstate="print"/>
            <a:stretch/>
          </p:blipFill>
          <p:spPr>
            <a:xfrm>
              <a:off x="512280" y="489240"/>
              <a:ext cx="826560" cy="9442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0" name="CustomShape 6"/>
            <p:cNvSpPr/>
            <p:nvPr/>
          </p:nvSpPr>
          <p:spPr>
            <a:xfrm>
              <a:off x="1577160" y="814680"/>
              <a:ext cx="282240" cy="17244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51" name="Group 7"/>
            <p:cNvGrpSpPr/>
            <p:nvPr/>
          </p:nvGrpSpPr>
          <p:grpSpPr>
            <a:xfrm>
              <a:off x="1917720" y="814680"/>
              <a:ext cx="434880" cy="138240"/>
              <a:chOff x="1917720" y="814680"/>
              <a:chExt cx="434880" cy="138240"/>
            </a:xfrm>
          </p:grpSpPr>
          <p:sp>
            <p:nvSpPr>
              <p:cNvPr id="52" name="CustomShape 8"/>
              <p:cNvSpPr/>
              <p:nvPr/>
            </p:nvSpPr>
            <p:spPr>
              <a:xfrm>
                <a:off x="1917720" y="814680"/>
                <a:ext cx="277920" cy="13824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53" name="object 53"/>
              <p:cNvPicPr/>
              <p:nvPr/>
            </p:nvPicPr>
            <p:blipFill>
              <a:blip r:embed="rId9" cstate="print"/>
              <a:stretch/>
            </p:blipFill>
            <p:spPr>
              <a:xfrm>
                <a:off x="2244240" y="815040"/>
                <a:ext cx="108360" cy="13716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54" name="object 54"/>
            <p:cNvPicPr/>
            <p:nvPr/>
          </p:nvPicPr>
          <p:blipFill>
            <a:blip r:embed="rId10" cstate="print"/>
            <a:stretch/>
          </p:blipFill>
          <p:spPr>
            <a:xfrm>
              <a:off x="1556640" y="1049760"/>
              <a:ext cx="146880" cy="14076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55" name="Group 9"/>
            <p:cNvGrpSpPr/>
            <p:nvPr/>
          </p:nvGrpSpPr>
          <p:grpSpPr>
            <a:xfrm>
              <a:off x="1762920" y="1051200"/>
              <a:ext cx="664560" cy="170640"/>
              <a:chOff x="1762920" y="1051200"/>
              <a:chExt cx="664560" cy="170640"/>
            </a:xfrm>
          </p:grpSpPr>
          <p:pic>
            <p:nvPicPr>
              <p:cNvPr id="56" name="object 56"/>
              <p:cNvPicPr/>
              <p:nvPr/>
            </p:nvPicPr>
            <p:blipFill>
              <a:blip r:embed="rId11" cstate="print"/>
              <a:stretch/>
            </p:blipFill>
            <p:spPr>
              <a:xfrm>
                <a:off x="1762920" y="1051560"/>
                <a:ext cx="109800" cy="1371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57" name="CustomShape 10"/>
              <p:cNvSpPr/>
              <p:nvPr/>
            </p:nvSpPr>
            <p:spPr>
              <a:xfrm>
                <a:off x="1917720" y="1051200"/>
                <a:ext cx="509760" cy="170640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58" name="Group 11"/>
            <p:cNvGrpSpPr/>
            <p:nvPr/>
          </p:nvGrpSpPr>
          <p:grpSpPr>
            <a:xfrm>
              <a:off x="2489040" y="1051560"/>
              <a:ext cx="277920" cy="137160"/>
              <a:chOff x="2489040" y="1051560"/>
              <a:chExt cx="277920" cy="137160"/>
            </a:xfrm>
          </p:grpSpPr>
          <p:pic>
            <p:nvPicPr>
              <p:cNvPr id="59" name="object 59"/>
              <p:cNvPicPr/>
              <p:nvPr/>
            </p:nvPicPr>
            <p:blipFill>
              <a:blip r:embed="rId12" cstate="print"/>
              <a:stretch/>
            </p:blipFill>
            <p:spPr>
              <a:xfrm>
                <a:off x="2489040" y="1051560"/>
                <a:ext cx="117000" cy="1371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0" name="object 60"/>
              <p:cNvPicPr/>
              <p:nvPr/>
            </p:nvPicPr>
            <p:blipFill>
              <a:blip r:embed="rId13" cstate="print"/>
              <a:stretch/>
            </p:blipFill>
            <p:spPr>
              <a:xfrm>
                <a:off x="2658960" y="1051560"/>
                <a:ext cx="108000" cy="13716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1" name="Group 12"/>
            <p:cNvGrpSpPr/>
            <p:nvPr/>
          </p:nvGrpSpPr>
          <p:grpSpPr>
            <a:xfrm>
              <a:off x="1556640" y="1284480"/>
              <a:ext cx="1460520" cy="174960"/>
              <a:chOff x="1556640" y="1284480"/>
              <a:chExt cx="1460520" cy="174960"/>
            </a:xfrm>
          </p:grpSpPr>
          <p:pic>
            <p:nvPicPr>
              <p:cNvPr id="62" name="object 62"/>
              <p:cNvPicPr/>
              <p:nvPr/>
            </p:nvPicPr>
            <p:blipFill>
              <a:blip r:embed="rId14" cstate="print"/>
              <a:stretch/>
            </p:blipFill>
            <p:spPr>
              <a:xfrm>
                <a:off x="1556640" y="1292040"/>
                <a:ext cx="130320" cy="1425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3" name="object 63"/>
              <p:cNvPicPr/>
              <p:nvPr/>
            </p:nvPicPr>
            <p:blipFill>
              <a:blip r:embed="rId15" cstate="print"/>
              <a:stretch/>
            </p:blipFill>
            <p:spPr>
              <a:xfrm>
                <a:off x="1725840" y="1292040"/>
                <a:ext cx="151560" cy="1425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4" name="object 64"/>
              <p:cNvPicPr/>
              <p:nvPr/>
            </p:nvPicPr>
            <p:blipFill>
              <a:blip r:embed="rId16" cstate="print"/>
              <a:stretch/>
            </p:blipFill>
            <p:spPr>
              <a:xfrm>
                <a:off x="1917720" y="1284480"/>
                <a:ext cx="347400" cy="1749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5" name="object 65"/>
              <p:cNvPicPr/>
              <p:nvPr/>
            </p:nvPicPr>
            <p:blipFill>
              <a:blip r:embed="rId17" cstate="print"/>
              <a:stretch/>
            </p:blipFill>
            <p:spPr>
              <a:xfrm>
                <a:off x="2300040" y="1292040"/>
                <a:ext cx="151560" cy="1425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CustomShape 13"/>
              <p:cNvSpPr/>
              <p:nvPr/>
            </p:nvSpPr>
            <p:spPr>
              <a:xfrm>
                <a:off x="2494080" y="1290960"/>
                <a:ext cx="125640" cy="13680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67" name="object 67"/>
              <p:cNvPicPr/>
              <p:nvPr/>
            </p:nvPicPr>
            <p:blipFill>
              <a:blip r:embed="rId18" cstate="print"/>
              <a:stretch/>
            </p:blipFill>
            <p:spPr>
              <a:xfrm>
                <a:off x="2661480" y="1290960"/>
                <a:ext cx="157320" cy="1684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8" name="object 68"/>
              <p:cNvPicPr/>
              <p:nvPr/>
            </p:nvPicPr>
            <p:blipFill>
              <a:blip r:embed="rId19" cstate="print"/>
              <a:stretch/>
            </p:blipFill>
            <p:spPr>
              <a:xfrm>
                <a:off x="2861640" y="1290960"/>
                <a:ext cx="155520" cy="13716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69" name="CustomShape 14"/>
          <p:cNvSpPr/>
          <p:nvPr/>
        </p:nvSpPr>
        <p:spPr>
          <a:xfrm>
            <a:off x="6140520" y="9593640"/>
            <a:ext cx="861840" cy="84564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0" name="CustomShape 15"/>
          <p:cNvSpPr/>
          <p:nvPr/>
        </p:nvSpPr>
        <p:spPr>
          <a:xfrm>
            <a:off x="6047640" y="7937640"/>
            <a:ext cx="802440" cy="8024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71" name="Table 16"/>
          <p:cNvGraphicFramePr/>
          <p:nvPr/>
        </p:nvGraphicFramePr>
        <p:xfrm>
          <a:off x="321840" y="1818360"/>
          <a:ext cx="7020360" cy="8393400"/>
        </p:xfrm>
        <a:graphic>
          <a:graphicData uri="http://schemas.openxmlformats.org/drawingml/2006/table">
            <a:tbl>
              <a:tblPr/>
              <a:tblGrid>
                <a:gridCol w="840960"/>
                <a:gridCol w="5187240"/>
                <a:gridCol w="992160"/>
              </a:tblGrid>
              <a:tr h="640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1663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01.10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Лекция с РО Знание -Тема: 1 октября- наш день</a:t>
                      </a: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: говорим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о главном для пожилых людей.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Видеоролик «С Международным днем пожилых людей»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Литературно-музыкальное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мероприятие «Главное душою не стареть</a:t>
                      </a: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»</a:t>
                      </a: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Мастер-класс</a:t>
                      </a:r>
                      <a:r>
                        <a:rPr lang="ru-RU" sz="1600" b="0" strike="noStrike" spc="-1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по северной ходьбе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2" dirty="0">
                          <a:solidFill>
                            <a:srgbClr val="231F20"/>
                          </a:solidFill>
                          <a:latin typeface="Times New Roman"/>
                        </a:rPr>
                        <a:t>10:</a:t>
                      </a:r>
                      <a:r>
                        <a:rPr lang="ru-RU" sz="1600" b="0" strike="noStrike" spc="-26" dirty="0">
                          <a:solidFill>
                            <a:srgbClr val="231F20"/>
                          </a:solidFill>
                          <a:latin typeface="Times New Roman"/>
                        </a:rPr>
                        <a:t>00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6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latin typeface="Arial"/>
                        </a:rPr>
                        <a:t>10:30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6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2" dirty="0">
                          <a:solidFill>
                            <a:srgbClr val="231F20"/>
                          </a:solidFill>
                          <a:latin typeface="Times New Roman"/>
                        </a:rPr>
                        <a:t>11:</a:t>
                      </a:r>
                      <a:r>
                        <a:rPr lang="ru-RU" sz="1600" b="0" strike="noStrike" spc="-26" dirty="0">
                          <a:solidFill>
                            <a:srgbClr val="231F20"/>
                          </a:solidFill>
                          <a:latin typeface="Times New Roman"/>
                        </a:rPr>
                        <a:t>00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2" dirty="0" smtClean="0">
                          <a:solidFill>
                            <a:srgbClr val="231F20"/>
                          </a:solidFill>
                          <a:latin typeface="Times New Roman"/>
                        </a:rPr>
                        <a:t>14:</a:t>
                      </a:r>
                      <a:r>
                        <a:rPr lang="ru-RU" sz="1600" b="0" strike="noStrike" spc="-26" dirty="0" smtClean="0">
                          <a:solidFill>
                            <a:srgbClr val="231F20"/>
                          </a:solidFill>
                          <a:latin typeface="Times New Roman"/>
                        </a:rPr>
                        <a:t>00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108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2">
                          <a:solidFill>
                            <a:srgbClr val="231F20"/>
                          </a:solidFill>
                          <a:latin typeface="Times New Roman"/>
                        </a:rPr>
                        <a:t>05.10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«Открываем Россию вместе с Русским географическим обществом» просмотр фильмов на кинопортале</a:t>
                      </a:r>
                      <a:endParaRPr lang="ru-RU" sz="16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 Празднуем День учителя: «Учительница первая моя»</a:t>
                      </a:r>
                      <a:endParaRPr lang="ru-RU" sz="16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10:00</a:t>
                      </a:r>
                      <a:endParaRPr lang="ru-RU" sz="16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6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12:30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108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06.10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Изготовление «сухих душей для участников СВО на площадке добровольческого клуба «Труженики тыла»</a:t>
                      </a:r>
                      <a:endParaRPr lang="ru-RU" sz="16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Мастер -класс по созданию поздравительной открытки «Подарок бабушке и дедушке»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12:00</a:t>
                      </a:r>
                      <a:endParaRPr lang="ru-RU" sz="16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6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13:30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1065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08.10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«В кругу друзей»- общение/чаепитие/чтение/настольные игры/кроссворды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Информационное</a:t>
                      </a:r>
                      <a:r>
                        <a:rPr lang="ru-RU" sz="1600" b="0" strike="noStrike" spc="-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мероприятие : </a:t>
                      </a:r>
                      <a:r>
                        <a:rPr lang="ru-RU" sz="16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Правила  поведения на железной дороге –акция «Безопасный транспорт»</a:t>
                      </a: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11:00</a:t>
                      </a:r>
                      <a:endParaRPr lang="ru-RU" sz="16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6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12:00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1308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13.10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Изготовление «сухих душей для участников СВО на площадке добровольческого клуба «Труженики тыла»</a:t>
                      </a:r>
                      <a:endParaRPr lang="ru-RU" sz="16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6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«Как не стать жертвой мошенников» (по материалам МВД России)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11:00</a:t>
                      </a:r>
                      <a:endParaRPr lang="ru-RU" sz="16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6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6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12:00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1551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15.10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Литературный час: Празднуем день рождения М.Ю.Лермонтова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6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Мероприятия с участием Всероссийской партии «Единая Россия» 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10:00</a:t>
                      </a:r>
                      <a:endParaRPr lang="ru-RU" sz="16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6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6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13:00</a:t>
                      </a:r>
                      <a:endParaRPr lang="ru-RU" sz="16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CustomShape 1"/>
          <p:cNvSpPr/>
          <p:nvPr/>
        </p:nvSpPr>
        <p:spPr>
          <a:xfrm>
            <a:off x="106200" y="7319160"/>
            <a:ext cx="7332840" cy="336132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3" name="CustomShape 2"/>
          <p:cNvSpPr/>
          <p:nvPr/>
        </p:nvSpPr>
        <p:spPr>
          <a:xfrm>
            <a:off x="577800" y="8424360"/>
            <a:ext cx="5101200" cy="216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lang="ru-RU" sz="4400" b="0" strike="noStrike" spc="-1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контакты: Клиентская служба (на правах отдела) в г.Батайске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Адрес: г.Батайск, ул. Энгельса,200</a:t>
            </a:r>
            <a:r>
              <a:t/>
            </a:r>
            <a:br/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Контактный номер 86354-56137,4107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ФИО Беляк Г.В.</a:t>
            </a:r>
            <a:endParaRPr lang="ru-RU" sz="1300" b="0" strike="noStrike" spc="-1">
              <a:latin typeface="Arial"/>
            </a:endParaRPr>
          </a:p>
        </p:txBody>
      </p:sp>
      <p:pic>
        <p:nvPicPr>
          <p:cNvPr id="74" name="Рисунок 6"/>
          <p:cNvPicPr/>
          <p:nvPr/>
        </p:nvPicPr>
        <p:blipFill>
          <a:blip r:embed="rId2" cstate="print"/>
          <a:stretch/>
        </p:blipFill>
        <p:spPr>
          <a:xfrm>
            <a:off x="6153120" y="9577080"/>
            <a:ext cx="849240" cy="849240"/>
          </a:xfrm>
          <a:prstGeom prst="rect">
            <a:avLst/>
          </a:prstGeom>
          <a:ln w="0">
            <a:noFill/>
          </a:ln>
        </p:spPr>
      </p:pic>
      <p:sp>
        <p:nvSpPr>
          <p:cNvPr id="75" name="CustomShape 3"/>
          <p:cNvSpPr/>
          <p:nvPr/>
        </p:nvSpPr>
        <p:spPr>
          <a:xfrm>
            <a:off x="5280480" y="8966880"/>
            <a:ext cx="2287440" cy="337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12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1200" b="0" strike="noStrike" spc="398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2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1200" b="0" strike="noStrike" spc="-1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1200" b="0" strike="noStrike" spc="-1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lang="ru-RU" sz="1200" b="0" strike="noStrike" spc="-12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lang="ru-RU" sz="1200" b="0" strike="noStrike" spc="398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200" b="0" strike="noStrike" spc="-12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lang="ru-RU" sz="1200" b="0" strike="noStrike" spc="-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200" b="0" strike="noStrike" spc="-26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lang="ru-RU" sz="1200" b="0" strike="noStrike" spc="-1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12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По Ростовской области</a:t>
            </a:r>
            <a:endParaRPr lang="ru-RU" sz="1200" b="0" strike="noStrike" spc="-1">
              <a:latin typeface="Arial"/>
            </a:endParaRPr>
          </a:p>
        </p:txBody>
      </p:sp>
      <p:grpSp>
        <p:nvGrpSpPr>
          <p:cNvPr id="76" name="Group 4"/>
          <p:cNvGrpSpPr/>
          <p:nvPr/>
        </p:nvGrpSpPr>
        <p:grpSpPr>
          <a:xfrm>
            <a:off x="644400" y="8176320"/>
            <a:ext cx="1135080" cy="119880"/>
            <a:chOff x="644400" y="8176320"/>
            <a:chExt cx="1135080" cy="119880"/>
          </a:xfrm>
        </p:grpSpPr>
        <p:pic>
          <p:nvPicPr>
            <p:cNvPr id="77" name="object 36"/>
            <p:cNvPicPr/>
            <p:nvPr/>
          </p:nvPicPr>
          <p:blipFill>
            <a:blip r:embed="rId3" cstate="print"/>
            <a:stretch/>
          </p:blipFill>
          <p:spPr>
            <a:xfrm>
              <a:off x="644400" y="8176320"/>
              <a:ext cx="90360" cy="1198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78" name="CustomShape 5"/>
            <p:cNvSpPr/>
            <p:nvPr/>
          </p:nvSpPr>
          <p:spPr>
            <a:xfrm>
              <a:off x="771480" y="8178120"/>
              <a:ext cx="81720" cy="116640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79" name="object 38"/>
            <p:cNvPicPr/>
            <p:nvPr/>
          </p:nvPicPr>
          <p:blipFill>
            <a:blip r:embed="rId4" cstate="print"/>
            <a:stretch/>
          </p:blipFill>
          <p:spPr>
            <a:xfrm>
              <a:off x="888840" y="8176320"/>
              <a:ext cx="279360" cy="1198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0" name="object 39"/>
            <p:cNvPicPr/>
            <p:nvPr/>
          </p:nvPicPr>
          <p:blipFill>
            <a:blip r:embed="rId5" cstate="print"/>
            <a:stretch/>
          </p:blipFill>
          <p:spPr>
            <a:xfrm>
              <a:off x="1201680" y="8176320"/>
              <a:ext cx="306360" cy="1198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1" name="object 40"/>
            <p:cNvPicPr/>
            <p:nvPr/>
          </p:nvPicPr>
          <p:blipFill>
            <a:blip r:embed="rId6" cstate="print"/>
            <a:stretch/>
          </p:blipFill>
          <p:spPr>
            <a:xfrm>
              <a:off x="1545480" y="8178120"/>
              <a:ext cx="97200" cy="1162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2" name="object 41"/>
            <p:cNvPicPr/>
            <p:nvPr/>
          </p:nvPicPr>
          <p:blipFill>
            <a:blip r:embed="rId7" cstate="print"/>
            <a:stretch/>
          </p:blipFill>
          <p:spPr>
            <a:xfrm>
              <a:off x="1679400" y="8178120"/>
              <a:ext cx="100080" cy="11808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83" name="object 48"/>
          <p:cNvPicPr/>
          <p:nvPr/>
        </p:nvPicPr>
        <p:blipFill>
          <a:blip r:embed="rId8" cstate="print"/>
          <a:stretch/>
        </p:blipFill>
        <p:spPr>
          <a:xfrm>
            <a:off x="6529320" y="8030520"/>
            <a:ext cx="588600" cy="503640"/>
          </a:xfrm>
          <a:prstGeom prst="rect">
            <a:avLst/>
          </a:prstGeom>
          <a:ln w="0">
            <a:noFill/>
          </a:ln>
        </p:spPr>
      </p:pic>
      <p:sp>
        <p:nvSpPr>
          <p:cNvPr id="84" name="CustomShape 6"/>
          <p:cNvSpPr/>
          <p:nvPr/>
        </p:nvSpPr>
        <p:spPr>
          <a:xfrm>
            <a:off x="2787480" y="7547400"/>
            <a:ext cx="3284640" cy="82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 indent="1948680" algn="just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lang="ru-RU" sz="1600" b="1" strike="noStrike" spc="-66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– четверг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08:00</a:t>
            </a:r>
            <a:r>
              <a:rPr lang="ru-RU" sz="1600" b="1" strike="noStrike" spc="-7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– 18:00</a:t>
            </a:r>
            <a:r>
              <a:rPr lang="ru-RU" sz="1600" b="1" strike="noStrike" spc="-15">
                <a:solidFill>
                  <a:srgbClr val="58595B"/>
                </a:solidFill>
                <a:latin typeface="Calibri"/>
                <a:ea typeface="DejaVu Sans"/>
              </a:rPr>
              <a:t>                  п</a:t>
            </a:r>
            <a:r>
              <a:rPr lang="ru-RU" sz="1600" b="1" strike="noStrike" spc="-21">
                <a:solidFill>
                  <a:srgbClr val="58595B"/>
                </a:solidFill>
                <a:latin typeface="Calibri"/>
                <a:ea typeface="DejaVu Sans"/>
              </a:rPr>
              <a:t>ятница 08:00-16:45</a:t>
            </a:r>
            <a:endParaRPr lang="ru-RU" sz="1600" b="0" strike="noStrike" spc="-1">
              <a:latin typeface="Arial"/>
            </a:endParaRPr>
          </a:p>
        </p:txBody>
      </p:sp>
      <p:graphicFrame>
        <p:nvGraphicFramePr>
          <p:cNvPr id="85" name="Table 7"/>
          <p:cNvGraphicFramePr/>
          <p:nvPr/>
        </p:nvGraphicFramePr>
        <p:xfrm>
          <a:off x="321866" y="534600"/>
          <a:ext cx="7077214" cy="6880232"/>
        </p:xfrm>
        <a:graphic>
          <a:graphicData uri="http://schemas.openxmlformats.org/drawingml/2006/table">
            <a:tbl>
              <a:tblPr/>
              <a:tblGrid>
                <a:gridCol w="888503"/>
                <a:gridCol w="5071275"/>
                <a:gridCol w="1117436"/>
              </a:tblGrid>
              <a:tr h="6464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17464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16.10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Женский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день : «Мой элегантный возраст»- секреты </a:t>
                      </a: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красоты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Лекция по обучению навыкам финансового планирования, повышению финансовой, цифровой, правовой и </a:t>
                      </a:r>
                      <a:r>
                        <a:rPr lang="ru-RU" sz="1600" b="0" strike="noStrike" spc="-1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медиаграмотности</a:t>
                      </a: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«Программа долгосрочных сбережений»</a:t>
                      </a:r>
                      <a:endParaRPr lang="ru-RU" sz="1600" b="0" strike="noStrike" spc="-1" dirty="0" smtClean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6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10:00</a:t>
                      </a:r>
                      <a:endParaRPr lang="ru-RU" sz="16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6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12:00</a:t>
                      </a:r>
                      <a:endParaRPr lang="ru-RU" sz="16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   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13610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20.10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Консультация по правовым вопросам в компетенции СФР</a:t>
                      </a: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Мероприятие к году единства народов России: Гастрономический калейдоскоп –кухни народов России</a:t>
                      </a: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11:00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14:00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12708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28.10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itchFamily="18" charset="0"/>
                          <a:cs typeface="Times New Roman" pitchFamily="18" charset="0"/>
                        </a:rPr>
                        <a:t>«Бабушки и </a:t>
                      </a:r>
                      <a:r>
                        <a:rPr lang="ru-RU" sz="1600" b="0" strike="noStrike" spc="-1" dirty="0" err="1">
                          <a:latin typeface="Times New Roman" pitchFamily="18" charset="0"/>
                          <a:cs typeface="Times New Roman" pitchFamily="18" charset="0"/>
                        </a:rPr>
                        <a:t>дедушки-вечно</a:t>
                      </a:r>
                      <a:r>
                        <a:rPr lang="ru-RU" sz="1600" b="0" strike="noStrike" spc="-1" dirty="0">
                          <a:latin typeface="Times New Roman" pitchFamily="18" charset="0"/>
                          <a:cs typeface="Times New Roman" pitchFamily="18" charset="0"/>
                        </a:rPr>
                        <a:t> молодые!» тематический </a:t>
                      </a:r>
                      <a:r>
                        <a:rPr lang="ru-RU" sz="1600" b="0" strike="noStrike" spc="-1" dirty="0" err="1">
                          <a:latin typeface="Times New Roman" pitchFamily="18" charset="0"/>
                          <a:cs typeface="Times New Roman" pitchFamily="18" charset="0"/>
                        </a:rPr>
                        <a:t>час,посвященный</a:t>
                      </a:r>
                      <a:r>
                        <a:rPr lang="ru-RU" sz="1600" b="0" strike="noStrike" spc="-1" dirty="0">
                          <a:latin typeface="Times New Roman" pitchFamily="18" charset="0"/>
                          <a:cs typeface="Times New Roman" pitchFamily="18" charset="0"/>
                        </a:rPr>
                        <a:t> Дню дедушек и бабушек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Мессенджер</a:t>
                      </a:r>
                      <a:r>
                        <a:rPr lang="ru-RU" sz="16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 МАХ- просто о сложном</a:t>
                      </a: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18036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30.10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/>
                        </a:rPr>
                        <a:t>«В кругу друзей» Общение/чаепитие/настольные игры/ </a:t>
                      </a:r>
                      <a:r>
                        <a:rPr lang="ru-RU" sz="1600" b="0" strike="noStrike" spc="-1" dirty="0" smtClean="0">
                          <a:latin typeface="Times New Roman"/>
                        </a:rPr>
                        <a:t>кроссворды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err="1" smtClean="0">
                          <a:latin typeface="Times New Roman"/>
                        </a:rPr>
                        <a:t>Нейрогимнастика</a:t>
                      </a:r>
                      <a:r>
                        <a:rPr lang="ru-RU" sz="1600" b="0" strike="noStrike" spc="-1" dirty="0" smtClean="0">
                          <a:latin typeface="Times New Roman"/>
                        </a:rPr>
                        <a:t> </a:t>
                      </a:r>
                      <a:r>
                        <a:rPr lang="ru-RU" sz="1600" b="0" strike="noStrike" spc="-1" dirty="0">
                          <a:latin typeface="Times New Roman"/>
                        </a:rPr>
                        <a:t>для активного долголетия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11:00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12:00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1863</TotalTime>
  <Words>335</Words>
  <Application>Microsoft Office PowerPoint</Application>
  <PresentationFormat>Произвольный</PresentationFormat>
  <Paragraphs>93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071KantorAM</cp:lastModifiedBy>
  <cp:revision>223</cp:revision>
  <dcterms:created xsi:type="dcterms:W3CDTF">2025-11-06T11:20:25Z</dcterms:created>
  <dcterms:modified xsi:type="dcterms:W3CDTF">2026-09-29T14:04:39Z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2</vt:i4>
  </property>
</Properties>
</file>