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pPr algn="l"/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49754" y="316976"/>
            <a:ext cx="2789561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180975" marR="5715" indent="-169863" algn="l">
              <a:lnSpc>
                <a:spcPts val="2700"/>
              </a:lnSpc>
              <a:spcBef>
                <a:spcPts val="640"/>
              </a:spcBef>
            </a:pPr>
            <a:r>
              <a:rPr lang="ru-RU" spc="-10" dirty="0" smtClean="0"/>
              <a:t>  </a:t>
            </a:r>
            <a:r>
              <a:rPr sz="2400" spc="-10" smtClean="0"/>
              <a:t>МЕРОПРИЯТИЯ </a:t>
            </a:r>
            <a:r>
              <a:rPr lang="ru-RU" sz="2400" spc="-10" dirty="0" smtClean="0"/>
              <a:t>         </a:t>
            </a:r>
            <a:r>
              <a:rPr sz="2400" smtClean="0"/>
              <a:t>НА</a:t>
            </a:r>
            <a:r>
              <a:rPr sz="2400" spc="-5" smtClean="0"/>
              <a:t> </a:t>
            </a:r>
            <a:r>
              <a:rPr lang="ru-RU" sz="2400" spc="-5" dirty="0" smtClean="0"/>
              <a:t>ОКТЯБРЬ</a:t>
            </a:r>
            <a:r>
              <a:rPr lang="ru-RU" sz="2400" spc="-20" dirty="0" smtClean="0"/>
              <a:t> 2026</a:t>
            </a:r>
            <a:endParaRPr sz="24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150" spc="-10" dirty="0" smtClean="0">
                <a:solidFill>
                  <a:srgbClr val="FFFFFF"/>
                </a:solidFill>
                <a:latin typeface="Calibri"/>
                <a:cs typeface="Calibri"/>
              </a:rPr>
              <a:t>Клиентская служба (на правах отдела) в г. Каменск-Шахтинский</a:t>
            </a:r>
            <a:endParaRPr sz="115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Каменск-Шахтинский, ул. Гагарина, д. 68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8(86365) 4-80-01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Шевченко Алексей Юрьевич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sz="160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sz="160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8204220"/>
            <a:ext cx="815410" cy="5486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278580" y="8275658"/>
            <a:ext cx="428628" cy="3827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420664" y="1543347"/>
          <a:ext cx="6786610" cy="5950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92155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068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4753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</a:t>
                      </a:r>
                      <a:r>
                        <a:rPr lang="ru-RU" sz="160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Время начала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526861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Лекция РОЗ «Знание» «1 октября – наш день: говорим о главном для пожилых людей».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Литературно-музыкальный вечер «Главное душою не стареть».</a:t>
                      </a:r>
                      <a:endParaRPr lang="ru-RU" sz="105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13:00</a:t>
                      </a:r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Мастер-класс по созданию </a:t>
                      </a:r>
                      <a:r>
                        <a:rPr lang="ru-RU" sz="105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поздравительной открытки </a:t>
                      </a:r>
                      <a:r>
                        <a:rPr lang="ru-RU" sz="105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«Подарок 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бабушке </a:t>
                      </a:r>
                      <a:r>
                        <a:rPr lang="ru-RU" sz="1050" baseline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 дедушке»</a:t>
                      </a:r>
                      <a:endParaRPr lang="ru-RU" sz="105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7688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07.10</a:t>
                      </a:r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 ц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ифровой грамотности «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Цифровой 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ID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приложении </a:t>
                      </a:r>
                      <a:r>
                        <a:rPr lang="en-US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MAX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».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Мероприятие по финансовой грамотности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«Серебряные финансы: знания для уверенной жизни»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10:00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7688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08.10</a:t>
                      </a:r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 с участием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партии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«Единая Россия»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«Наша сила в единстве!»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Помощь</a:t>
                      </a:r>
                      <a:r>
                        <a:rPr lang="ru-RU" sz="105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УСВО - и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зготавливаем окопные свечи.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88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09.10</a:t>
                      </a:r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День работника сельского хозяйства и перерабатывающей промышленности. </a:t>
                      </a: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«Календарь сельских работ»: тематическая беседа с фото. </a:t>
                      </a:r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7137">
                <a:tc>
                  <a:txBody>
                    <a:bodyPr/>
                    <a:lstStyle/>
                    <a:p>
                      <a:pPr algn="ctr">
                        <a:tabLst>
                          <a:tab pos="180975" algn="l"/>
                        </a:tabLst>
                      </a:pP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12.10</a:t>
                      </a:r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Шахматный клуб.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</a:txBody>
                  <a:tcPr/>
                </a:tc>
              </a:tr>
              <a:tr h="318671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 13.10</a:t>
                      </a:r>
                    </a:p>
                    <a:p>
                      <a:pPr algn="ctr"/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Акция «Сказки народов мира». Репетиция 3-го видеоролика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93300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 14.10</a:t>
                      </a:r>
                      <a:endParaRPr lang="ru-RU" sz="10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Покров Пресвятой Богородицы. Посещение храма с посетителями центра.</a:t>
                      </a:r>
                      <a:endParaRPr lang="ru-RU" sz="1050" b="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09:00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679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16.10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День отца: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творческий конкурс для гостей центра.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Всемирный день хлеба: дегустируем домашнюю выпечку.</a:t>
                      </a:r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15:00</a:t>
                      </a:r>
                    </a:p>
                  </a:txBody>
                  <a:tcPr/>
                </a:tc>
              </a:tr>
              <a:tr h="25825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19.10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Мероприятие, посвященное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 Году единства народов России: </a:t>
                      </a: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«Россия — семья народов».</a:t>
                      </a:r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252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 в компетенции СФР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8117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22.10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Настольные игры с детьми: </a:t>
                      </a:r>
                      <a:r>
                        <a:rPr lang="ru-RU" sz="1050" b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уно</a:t>
                      </a: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шашки, лото.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Просмотр фильма  «Пётр Козлов. Тайна затерянного города» </a:t>
                      </a:r>
                      <a:r>
                        <a:rPr lang="ru-RU" sz="105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 портале РГО</a:t>
                      </a:r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/>
                </a:tc>
              </a:tr>
              <a:tr h="278117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29.10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50" dirty="0" smtClean="0">
                          <a:latin typeface="Times New Roman" pitchFamily="18" charset="0"/>
                          <a:cs typeface="Times New Roman" pitchFamily="18" charset="0"/>
                        </a:rPr>
                        <a:t>Всемирный день борьбы с инсультом. Лекция</a:t>
                      </a:r>
                      <a:r>
                        <a:rPr lang="ru-RU" sz="10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 использовании мнемокода </a:t>
                      </a: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«УДАР». </a:t>
                      </a:r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</a:txBody>
                  <a:tcPr/>
                </a:tc>
              </a:tr>
              <a:tr h="256124"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30.10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Тыквенный Спас. </a:t>
                      </a:r>
                      <a:r>
                        <a:rPr lang="ru-RU" sz="10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Творческая мастерская «Осенний декор». </a:t>
                      </a:r>
                      <a:endParaRPr lang="ru-RU" sz="105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92450" y="7561278"/>
            <a:ext cx="392296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2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2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</a:p>
          <a:p>
            <a:pPr algn="r"/>
            <a:r>
              <a:rPr lang="ru-RU" sz="1200" b="1" spc="-10" dirty="0" smtClean="0">
                <a:solidFill>
                  <a:schemeClr val="tx1"/>
                </a:solidFill>
                <a:cs typeface="Calibri"/>
              </a:rPr>
              <a:t>понедельник </a:t>
            </a:r>
            <a:r>
              <a:rPr lang="ru-RU" sz="1200" b="1" dirty="0">
                <a:solidFill>
                  <a:schemeClr val="tx1"/>
                </a:solidFill>
                <a:cs typeface="Calibri"/>
              </a:rPr>
              <a:t>–</a:t>
            </a:r>
            <a:r>
              <a:rPr lang="ru-RU" sz="1200" b="1" spc="-10" dirty="0">
                <a:solidFill>
                  <a:schemeClr val="tx1"/>
                </a:solidFill>
                <a:cs typeface="Calibri"/>
              </a:rPr>
              <a:t> четверг </a:t>
            </a:r>
            <a:r>
              <a:rPr lang="ru-RU" sz="1200" b="1" spc="-10" dirty="0" smtClean="0">
                <a:solidFill>
                  <a:schemeClr val="tx1"/>
                </a:solidFill>
                <a:cs typeface="Calibri"/>
              </a:rPr>
              <a:t>       </a:t>
            </a:r>
            <a:r>
              <a:rPr lang="ru-RU" sz="1200" b="1" dirty="0" smtClean="0">
                <a:solidFill>
                  <a:schemeClr val="tx1"/>
                </a:solidFill>
                <a:cs typeface="Calibri"/>
              </a:rPr>
              <a:t>08:00</a:t>
            </a:r>
            <a:r>
              <a:rPr lang="ru-RU" sz="1200" b="1" spc="-5" dirty="0" smtClean="0">
                <a:solidFill>
                  <a:schemeClr val="tx1"/>
                </a:solidFill>
                <a:cs typeface="Calibri"/>
              </a:rPr>
              <a:t> </a:t>
            </a:r>
            <a:r>
              <a:rPr lang="ru-RU" sz="1200" b="1" dirty="0">
                <a:solidFill>
                  <a:schemeClr val="tx1"/>
                </a:solidFill>
                <a:cs typeface="Calibri"/>
              </a:rPr>
              <a:t>–</a:t>
            </a:r>
            <a:r>
              <a:rPr lang="ru-RU" sz="1200" b="1" spc="-15" dirty="0">
                <a:solidFill>
                  <a:schemeClr val="tx1"/>
                </a:solidFill>
                <a:cs typeface="Calibri"/>
              </a:rPr>
              <a:t> </a:t>
            </a:r>
            <a:r>
              <a:rPr lang="ru-RU" sz="1200" b="1" spc="-15" dirty="0" smtClean="0">
                <a:solidFill>
                  <a:schemeClr val="tx1"/>
                </a:solidFill>
                <a:cs typeface="Calibri"/>
              </a:rPr>
              <a:t>18:00</a:t>
            </a:r>
          </a:p>
          <a:p>
            <a:pPr algn="r"/>
            <a:r>
              <a:rPr lang="ru-RU" sz="1200" b="1" spc="-10" dirty="0" smtClean="0">
                <a:solidFill>
                  <a:schemeClr val="tx1"/>
                </a:solidFill>
                <a:cs typeface="Calibri"/>
              </a:rPr>
              <a:t>пятница                                   0</a:t>
            </a:r>
            <a:r>
              <a:rPr lang="ru-RU" sz="1200" b="1" dirty="0" smtClean="0">
                <a:solidFill>
                  <a:schemeClr val="tx1"/>
                </a:solidFill>
                <a:cs typeface="Calibri"/>
              </a:rPr>
              <a:t>8:00</a:t>
            </a:r>
            <a:r>
              <a:rPr lang="ru-RU" sz="1200" b="1" spc="-5" dirty="0" smtClean="0">
                <a:solidFill>
                  <a:schemeClr val="tx1"/>
                </a:solidFill>
                <a:cs typeface="Calibri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cs typeface="Calibri"/>
              </a:rPr>
              <a:t>–</a:t>
            </a:r>
            <a:r>
              <a:rPr lang="ru-RU" sz="1200" b="1" spc="-15" dirty="0" smtClean="0">
                <a:solidFill>
                  <a:schemeClr val="tx1"/>
                </a:solidFill>
                <a:cs typeface="Calibri"/>
              </a:rPr>
              <a:t> 16:45</a:t>
            </a:r>
          </a:p>
          <a:p>
            <a:pPr algn="l"/>
            <a:endParaRPr lang="ru-RU" sz="1400" b="1" spc="-15" dirty="0">
              <a:solidFill>
                <a:schemeClr val="tx1"/>
              </a:solidFill>
              <a:cs typeface="Calibri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1081</TotalTime>
  <Words>310</Words>
  <Application>Microsoft Office PowerPoint</Application>
  <PresentationFormat>Произвольный</PresentationFormat>
  <Paragraphs>67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  МЕРОПРИЯТИЯ         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142</cp:revision>
  <dcterms:created xsi:type="dcterms:W3CDTF">2025-11-06T11:20:25Z</dcterms:created>
  <dcterms:modified xsi:type="dcterms:W3CDTF">2026-09-29T12:10:31Z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