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6"/>
  </p:notesMasterIdLst>
  <p:sldIdLst>
    <p:sldId id="257" r:id="rId2"/>
    <p:sldId id="258" r:id="rId3"/>
    <p:sldId id="259" r:id="rId4"/>
    <p:sldId id="260" r:id="rId5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2" d="100"/>
          <a:sy n="82" d="100"/>
        </p:scale>
        <p:origin x="-2994" y="22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275013" cy="5349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4279900" y="0"/>
            <a:ext cx="3275013" cy="5349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DA8738E-31B7-4BBD-90D5-3E70D6DF8AEE}" type="datetimeFigureOut">
              <a:rPr lang="ru-RU" smtClean="0"/>
              <a:t>29.04.2026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360613" y="801688"/>
            <a:ext cx="2835275" cy="40100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755650" y="5080000"/>
            <a:ext cx="6045200" cy="481171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10156825"/>
            <a:ext cx="3275013" cy="5349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4279900" y="10156825"/>
            <a:ext cx="3275013" cy="5349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60D84B6-5CBA-479F-A73E-B577FB3FBF5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098544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0D84B6-5CBA-479F-A73E-B577FB3FBF51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083476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4/29/2026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4/29/2026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4/29/2026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4/29/2026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4/29/2026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4/29/2026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18" Type="http://schemas.openxmlformats.org/officeDocument/2006/relationships/image" Target="../media/image1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17" Type="http://schemas.openxmlformats.org/officeDocument/2006/relationships/image" Target="../media/image15.pn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4.png"/><Relationship Id="rId20" Type="http://schemas.openxmlformats.org/officeDocument/2006/relationships/image" Target="../media/image1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5" Type="http://schemas.openxmlformats.org/officeDocument/2006/relationships/image" Target="../media/image13.png"/><Relationship Id="rId10" Type="http://schemas.openxmlformats.org/officeDocument/2006/relationships/image" Target="../media/image8.png"/><Relationship Id="rId19" Type="http://schemas.openxmlformats.org/officeDocument/2006/relationships/image" Target="../media/image17.png"/><Relationship Id="rId4" Type="http://schemas.openxmlformats.org/officeDocument/2006/relationships/image" Target="../media/image2.png"/><Relationship Id="rId9" Type="http://schemas.openxmlformats.org/officeDocument/2006/relationships/image" Target="../media/image7.png"/><Relationship Id="rId14" Type="http://schemas.openxmlformats.org/officeDocument/2006/relationships/image" Target="../media/image12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13" Type="http://schemas.openxmlformats.org/officeDocument/2006/relationships/image" Target="../media/image18.png"/><Relationship Id="rId18" Type="http://schemas.openxmlformats.org/officeDocument/2006/relationships/image" Target="../media/image5.png"/><Relationship Id="rId3" Type="http://schemas.openxmlformats.org/officeDocument/2006/relationships/image" Target="../media/image8.png"/><Relationship Id="rId7" Type="http://schemas.openxmlformats.org/officeDocument/2006/relationships/image" Target="../media/image12.png"/><Relationship Id="rId12" Type="http://schemas.openxmlformats.org/officeDocument/2006/relationships/image" Target="../media/image17.png"/><Relationship Id="rId17" Type="http://schemas.openxmlformats.org/officeDocument/2006/relationships/image" Target="../media/image4.png"/><Relationship Id="rId2" Type="http://schemas.openxmlformats.org/officeDocument/2006/relationships/image" Target="../media/image7.png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png"/><Relationship Id="rId11" Type="http://schemas.openxmlformats.org/officeDocument/2006/relationships/image" Target="../media/image16.png"/><Relationship Id="rId5" Type="http://schemas.openxmlformats.org/officeDocument/2006/relationships/image" Target="../media/image10.png"/><Relationship Id="rId15" Type="http://schemas.openxmlformats.org/officeDocument/2006/relationships/image" Target="../media/image2.png"/><Relationship Id="rId10" Type="http://schemas.openxmlformats.org/officeDocument/2006/relationships/image" Target="../media/image15.png"/><Relationship Id="rId19" Type="http://schemas.openxmlformats.org/officeDocument/2006/relationships/image" Target="../media/image6.png"/><Relationship Id="rId4" Type="http://schemas.openxmlformats.org/officeDocument/2006/relationships/image" Target="../media/image9.png"/><Relationship Id="rId9" Type="http://schemas.openxmlformats.org/officeDocument/2006/relationships/image" Target="../media/image14.png"/><Relationship Id="rId1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13" Type="http://schemas.openxmlformats.org/officeDocument/2006/relationships/image" Target="../media/image18.png"/><Relationship Id="rId18" Type="http://schemas.openxmlformats.org/officeDocument/2006/relationships/image" Target="../media/image5.png"/><Relationship Id="rId3" Type="http://schemas.openxmlformats.org/officeDocument/2006/relationships/image" Target="../media/image8.png"/><Relationship Id="rId7" Type="http://schemas.openxmlformats.org/officeDocument/2006/relationships/image" Target="../media/image12.png"/><Relationship Id="rId12" Type="http://schemas.openxmlformats.org/officeDocument/2006/relationships/image" Target="../media/image17.png"/><Relationship Id="rId17" Type="http://schemas.openxmlformats.org/officeDocument/2006/relationships/image" Target="../media/image4.png"/><Relationship Id="rId2" Type="http://schemas.openxmlformats.org/officeDocument/2006/relationships/image" Target="../media/image7.png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png"/><Relationship Id="rId11" Type="http://schemas.openxmlformats.org/officeDocument/2006/relationships/image" Target="../media/image16.png"/><Relationship Id="rId5" Type="http://schemas.openxmlformats.org/officeDocument/2006/relationships/image" Target="../media/image10.png"/><Relationship Id="rId15" Type="http://schemas.openxmlformats.org/officeDocument/2006/relationships/image" Target="../media/image2.png"/><Relationship Id="rId10" Type="http://schemas.openxmlformats.org/officeDocument/2006/relationships/image" Target="../media/image15.png"/><Relationship Id="rId19" Type="http://schemas.openxmlformats.org/officeDocument/2006/relationships/image" Target="../media/image6.png"/><Relationship Id="rId4" Type="http://schemas.openxmlformats.org/officeDocument/2006/relationships/image" Target="../media/image9.png"/><Relationship Id="rId9" Type="http://schemas.openxmlformats.org/officeDocument/2006/relationships/image" Target="../media/image14.png"/><Relationship Id="rId14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13" Type="http://schemas.openxmlformats.org/officeDocument/2006/relationships/image" Target="../media/image18.png"/><Relationship Id="rId18" Type="http://schemas.openxmlformats.org/officeDocument/2006/relationships/image" Target="../media/image5.png"/><Relationship Id="rId3" Type="http://schemas.openxmlformats.org/officeDocument/2006/relationships/image" Target="../media/image8.png"/><Relationship Id="rId21" Type="http://schemas.openxmlformats.org/officeDocument/2006/relationships/image" Target="../media/image20.png"/><Relationship Id="rId7" Type="http://schemas.openxmlformats.org/officeDocument/2006/relationships/image" Target="../media/image12.png"/><Relationship Id="rId12" Type="http://schemas.openxmlformats.org/officeDocument/2006/relationships/image" Target="../media/image17.png"/><Relationship Id="rId17" Type="http://schemas.openxmlformats.org/officeDocument/2006/relationships/image" Target="../media/image4.png"/><Relationship Id="rId2" Type="http://schemas.openxmlformats.org/officeDocument/2006/relationships/image" Target="../media/image7.png"/><Relationship Id="rId16" Type="http://schemas.openxmlformats.org/officeDocument/2006/relationships/image" Target="../media/image3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png"/><Relationship Id="rId11" Type="http://schemas.openxmlformats.org/officeDocument/2006/relationships/image" Target="../media/image16.png"/><Relationship Id="rId5" Type="http://schemas.openxmlformats.org/officeDocument/2006/relationships/image" Target="../media/image10.png"/><Relationship Id="rId15" Type="http://schemas.openxmlformats.org/officeDocument/2006/relationships/image" Target="../media/image2.png"/><Relationship Id="rId10" Type="http://schemas.openxmlformats.org/officeDocument/2006/relationships/image" Target="../media/image15.png"/><Relationship Id="rId19" Type="http://schemas.openxmlformats.org/officeDocument/2006/relationships/image" Target="../media/image6.png"/><Relationship Id="rId4" Type="http://schemas.openxmlformats.org/officeDocument/2006/relationships/image" Target="../media/image9.png"/><Relationship Id="rId9" Type="http://schemas.openxmlformats.org/officeDocument/2006/relationships/image" Target="../media/image14.png"/><Relationship Id="rId1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:a16="http://schemas.microsoft.com/office/drawing/2014/main" xmlns="" id="{C401BC21-B45F-3D40-8F64-4BE418C4FC93}"/>
              </a:ext>
            </a:extLst>
          </p:cNvPr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grpSp>
        <p:nvGrpSpPr>
          <p:cNvPr id="2" name="Группа 1">
            <a:extLst>
              <a:ext uri="{FF2B5EF4-FFF2-40B4-BE49-F238E27FC236}">
                <a16:creationId xmlns:a16="http://schemas.microsoft.com/office/drawing/2014/main" xmlns="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:a16="http://schemas.microsoft.com/office/drawing/2014/main" xmlns="" id="{04564938-A2DB-2518-AFD1-E1D1C2BAD95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:a16="http://schemas.microsoft.com/office/drawing/2014/main" xmlns="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:a16="http://schemas.microsoft.com/office/drawing/2014/main" xmlns="" id="{C6924337-47B4-9E59-2AD4-F6E73162E1A6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:a16="http://schemas.microsoft.com/office/drawing/2014/main" xmlns="" id="{35076FA5-BA0E-D863-ABDB-C3451340926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:a16="http://schemas.microsoft.com/office/drawing/2014/main" xmlns="" id="{FE0A49B3-9DDD-AA72-EF1C-E26ADB4ACC14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:a16="http://schemas.microsoft.com/office/drawing/2014/main" xmlns="" id="{CA7CF0C0-35A9-D2D7-FD92-79A9050C46E7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:a16="http://schemas.microsoft.com/office/drawing/2014/main" xmlns="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464050" y="316976"/>
            <a:ext cx="2675265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5" dirty="0" smtClean="0"/>
              <a:t>МАЙ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grpSp>
        <p:nvGrpSpPr>
          <p:cNvPr id="104" name="Группа 103">
            <a:extLst>
              <a:ext uri="{FF2B5EF4-FFF2-40B4-BE49-F238E27FC236}">
                <a16:creationId xmlns:a16="http://schemas.microsoft.com/office/drawing/2014/main" xmlns="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:a16="http://schemas.microsoft.com/office/drawing/2014/main" xmlns="" id="{363494E7-4AAD-D4F3-FBE6-3A7C33186A66}"/>
                </a:ext>
              </a:extLst>
            </p:cNvPr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:a16="http://schemas.microsoft.com/office/drawing/2014/main" xmlns="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:a16="http://schemas.microsoft.com/office/drawing/2014/main" xmlns="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:a16="http://schemas.microsoft.com/office/drawing/2014/main" xmlns="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:a16="http://schemas.microsoft.com/office/drawing/2014/main" xmlns="" id="{8DB0EFEE-76E2-93B2-D02A-5AF715AF8904}"/>
                  </a:ext>
                </a:extLst>
              </p:cNvPr>
              <p:cNvPicPr/>
              <p:nvPr/>
            </p:nvPicPr>
            <p:blipFill>
              <a:blip r:embed="rId10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:a16="http://schemas.microsoft.com/office/drawing/2014/main" xmlns="" id="{D73B6862-ECE5-264B-AFCF-D3B50413E1B8}"/>
                </a:ext>
              </a:extLst>
            </p:cNvPr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:a16="http://schemas.microsoft.com/office/drawing/2014/main" xmlns="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:a16="http://schemas.microsoft.com/office/drawing/2014/main" xmlns="" id="{FD3FED06-92B2-882A-69A3-D52727BE5EB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:a16="http://schemas.microsoft.com/office/drawing/2014/main" xmlns="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:a16="http://schemas.microsoft.com/office/drawing/2014/main" xmlns="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:a16="http://schemas.microsoft.com/office/drawing/2014/main" xmlns="" id="{4C389E7C-4176-FA87-1232-C51EFDB51977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:a16="http://schemas.microsoft.com/office/drawing/2014/main" xmlns="" id="{03A5592D-8A94-6C3C-405D-41873A40CE2A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:a16="http://schemas.microsoft.com/office/drawing/2014/main" xmlns="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:a16="http://schemas.microsoft.com/office/drawing/2014/main" xmlns="" id="{51C43BE1-1980-92A5-0189-CD5C633719AC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:a16="http://schemas.microsoft.com/office/drawing/2014/main" xmlns="" id="{F056E6A9-CB14-0749-ACA4-13831BE068C3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:a16="http://schemas.microsoft.com/office/drawing/2014/main" xmlns="" id="{62A35826-B8E1-DF7A-0456-BDDE7E7ACF48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:a16="http://schemas.microsoft.com/office/drawing/2014/main" xmlns="" id="{B1F78447-3904-4D47-CE08-20949A799086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:a16="http://schemas.microsoft.com/office/drawing/2014/main" xmlns="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:a16="http://schemas.microsoft.com/office/drawing/2014/main" xmlns="" id="{3BC548AB-841F-5C22-CD88-AD3B779F1A5A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:a16="http://schemas.microsoft.com/office/drawing/2014/main" xmlns="" id="{D8B0E3C9-9857-E41E-9197-9E74ED64DE48}"/>
                  </a:ext>
                </a:extLst>
              </p:cNvPr>
              <p:cNvPicPr/>
              <p:nvPr/>
            </p:nvPicPr>
            <p:blipFill>
              <a:blip r:embed="rId20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4" name="Овал 3">
            <a:extLst>
              <a:ext uri="{FF2B5EF4-FFF2-40B4-BE49-F238E27FC236}">
                <a16:creationId xmlns:a16="http://schemas.microsoft.com/office/drawing/2014/main" xmlns="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xmlns="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72149773"/>
              </p:ext>
            </p:extLst>
          </p:nvPr>
        </p:nvGraphicFramePr>
        <p:xfrm>
          <a:off x="349250" y="1917699"/>
          <a:ext cx="6934200" cy="78410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4790">
                  <a:extLst>
                    <a:ext uri="{9D8B030D-6E8A-4147-A177-3AD203B41FA5}">
                      <a16:colId xmlns:a16="http://schemas.microsoft.com/office/drawing/2014/main" xmlns="" val="4074742491"/>
                    </a:ext>
                  </a:extLst>
                </a:gridCol>
                <a:gridCol w="4735887">
                  <a:extLst>
                    <a:ext uri="{9D8B030D-6E8A-4147-A177-3AD203B41FA5}">
                      <a16:colId xmlns:a16="http://schemas.microsoft.com/office/drawing/2014/main" xmlns="" val="3160443083"/>
                    </a:ext>
                  </a:extLst>
                </a:gridCol>
                <a:gridCol w="983523">
                  <a:extLst>
                    <a:ext uri="{9D8B030D-6E8A-4147-A177-3AD203B41FA5}">
                      <a16:colId xmlns:a16="http://schemas.microsoft.com/office/drawing/2014/main" xmlns="" val="3299580881"/>
                    </a:ext>
                  </a:extLst>
                </a:gridCol>
              </a:tblGrid>
              <a:tr h="628261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sz="1400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42324205"/>
                  </a:ext>
                </a:extLst>
              </a:tr>
              <a:tr h="46938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</a:rPr>
                        <a:t>01.05.2026</a:t>
                      </a:r>
                      <a:endParaRPr lang="ru-RU" sz="1400" dirty="0">
                        <a:effectLst/>
                        <a:latin typeface="+mn-lt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ru-RU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</a:rPr>
                        <a:t>Праздничный концерт в Социально-культурном центре </a:t>
                      </a:r>
                      <a:r>
                        <a:rPr lang="ru-RU" sz="14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</a:rPr>
                        <a:t>г. Рыбное  «Праздник весны и труда»</a:t>
                      </a:r>
                      <a:endParaRPr lang="ru-RU" sz="1400" dirty="0">
                        <a:effectLst/>
                        <a:latin typeface="+mn-lt"/>
                        <a:ea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n-lt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spc="-10" dirty="0">
                          <a:solidFill>
                            <a:srgbClr val="231F20"/>
                          </a:solidFill>
                          <a:effectLst/>
                          <a:latin typeface="+mn-lt"/>
                          <a:ea typeface="Times New Roman"/>
                        </a:rPr>
                        <a:t>11:</a:t>
                      </a:r>
                      <a:r>
                        <a:rPr lang="ru-RU" sz="1400" spc="-25" dirty="0">
                          <a:solidFill>
                            <a:srgbClr val="231F20"/>
                          </a:solidFill>
                          <a:effectLst/>
                          <a:latin typeface="+mn-lt"/>
                          <a:ea typeface="Times New Roman"/>
                        </a:rPr>
                        <a:t>00</a:t>
                      </a:r>
                      <a:endParaRPr lang="ru-RU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3685952597"/>
                  </a:ext>
                </a:extLst>
              </a:tr>
              <a:tr h="40806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04.05.2026</a:t>
                      </a:r>
                      <a:endParaRPr lang="ru-RU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Клуб «Островок здоровья» (Растяжка, поговорим о ЗОЖ)</a:t>
                      </a:r>
                      <a:endParaRPr lang="ru-RU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10:00</a:t>
                      </a:r>
                      <a:endParaRPr lang="ru-RU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958695914"/>
                  </a:ext>
                </a:extLst>
              </a:tr>
              <a:tr h="42906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Клуб любителей танцевать «Движение и Ритм» (разучиваем танцы народов России. Продолжаем готовиться  к празднику: « Мы – одна страна!»)</a:t>
                      </a:r>
                      <a:endParaRPr lang="ru-RU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10:30</a:t>
                      </a:r>
                      <a:endParaRPr lang="ru-RU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2732380059"/>
                  </a:ext>
                </a:extLst>
              </a:tr>
              <a:tr h="43307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Клуб любителей вязать «Творим прекрасное»</a:t>
                      </a:r>
                      <a:endParaRPr lang="ru-RU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11:30</a:t>
                      </a:r>
                      <a:endParaRPr lang="ru-RU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2285857638"/>
                  </a:ext>
                </a:extLst>
              </a:tr>
              <a:tr h="43307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Клуб любителей петь «Игротека»</a:t>
                      </a:r>
                      <a:endParaRPr lang="ru-RU" sz="14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11:30</a:t>
                      </a:r>
                      <a:endParaRPr lang="ru-RU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3200774102"/>
                  </a:ext>
                </a:extLst>
              </a:tr>
              <a:tr h="32258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Клуб любителей петь «Меломаны»</a:t>
                      </a:r>
                      <a:endParaRPr lang="ru-RU" sz="14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12:30</a:t>
                      </a:r>
                      <a:endParaRPr lang="ru-RU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663888923"/>
                  </a:ext>
                </a:extLst>
              </a:tr>
              <a:tr h="70546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Индивидуальное бесплатное консультирование пенсионным, социальным вопросам и  оформлению цифровых документов в мессенджере МАХ</a:t>
                      </a:r>
                      <a:endParaRPr lang="ru-RU" sz="14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13:30</a:t>
                      </a:r>
                      <a:endParaRPr lang="ru-RU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775152705"/>
                  </a:ext>
                </a:extLst>
              </a:tr>
              <a:tr h="47208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</a:rPr>
                        <a:t>05.05.2026</a:t>
                      </a:r>
                      <a:endParaRPr lang="ru-RU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</a:rPr>
                        <a:t>Волонтерская работа. Шьем матрасы, носилки, трусы для </a:t>
                      </a:r>
                      <a:r>
                        <a:rPr lang="ru-RU" sz="1400" dirty="0" err="1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</a:rPr>
                        <a:t>СВОих</a:t>
                      </a:r>
                      <a:endParaRPr lang="ru-RU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</a:rPr>
                        <a:t>10:00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ru-RU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58390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Литературно-музыкальный вечер: «Помнит сердце. </a:t>
                      </a:r>
                      <a:r>
                        <a:rPr lang="ru-RU" sz="14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             Не </a:t>
                      </a: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забудет  никогда» </a:t>
                      </a:r>
                      <a:r>
                        <a:rPr lang="ru-RU" sz="14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с </a:t>
                      </a: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«Движением первых»</a:t>
                      </a:r>
                      <a:endParaRPr lang="ru-RU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11:00</a:t>
                      </a:r>
                      <a:endParaRPr lang="ru-RU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37943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n-lt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Клуб любителей скандинавской ходьбы «Легкая походка»</a:t>
                      </a:r>
                      <a:endParaRPr lang="ru-RU" sz="14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15:00</a:t>
                      </a:r>
                      <a:endParaRPr lang="ru-RU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49314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06.05.2026</a:t>
                      </a:r>
                      <a:endParaRPr lang="ru-RU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n-lt"/>
                          <a:ea typeface="Times New Roman"/>
                        </a:rPr>
                        <a:t>Мастер-класс по игре "</a:t>
                      </a:r>
                      <a:r>
                        <a:rPr lang="ru-RU" sz="1400" dirty="0" err="1">
                          <a:effectLst/>
                          <a:latin typeface="+mn-lt"/>
                          <a:ea typeface="Times New Roman"/>
                        </a:rPr>
                        <a:t>Новус</a:t>
                      </a:r>
                      <a:r>
                        <a:rPr lang="ru-RU" sz="1400" dirty="0">
                          <a:effectLst/>
                          <a:latin typeface="+mn-lt"/>
                          <a:ea typeface="Times New Roman"/>
                        </a:rPr>
                        <a:t>"- морской бильярд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11:00</a:t>
                      </a:r>
                      <a:endParaRPr lang="ru-RU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33777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n-lt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n-lt"/>
                          <a:ea typeface="Times New Roman"/>
                        </a:rPr>
                        <a:t>Клуб любителей рукоделия «Рукодельные посиделки»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n-lt"/>
                          <a:ea typeface="Times New Roman"/>
                        </a:rPr>
                        <a:t>12:00</a:t>
                      </a:r>
                    </a:p>
                  </a:txBody>
                  <a:tcPr marL="68580" marR="68580" marT="0" marB="0"/>
                </a:tc>
              </a:tr>
              <a:tr h="41397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07.05.2026</a:t>
                      </a:r>
                      <a:endParaRPr lang="ru-RU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n-lt"/>
                          <a:ea typeface="Times New Roman"/>
                        </a:rPr>
                        <a:t>Встреча с протоиереем Лукой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15:00</a:t>
                      </a:r>
                      <a:endParaRPr lang="ru-RU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47502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n-lt"/>
                          <a:ea typeface="Times New Roman"/>
                        </a:rPr>
                        <a:t>«Победный май»: встреча с вокальной группой «Яблонька»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16:00</a:t>
                      </a:r>
                      <a:endParaRPr lang="ru-RU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47502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</a:rPr>
                        <a:t>09.05.2026</a:t>
                      </a:r>
                      <a:endParaRPr lang="ru-RU" sz="1400" dirty="0"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</a:rPr>
                        <a:t>Участие в Параде Победы. Акция «Георгиевская ленточка»</a:t>
                      </a:r>
                      <a:endParaRPr lang="ru-RU" sz="1400"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</a:rPr>
                        <a:t>10:00</a:t>
                      </a:r>
                      <a:endParaRPr lang="ru-RU" sz="1400" dirty="0"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82984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Группа 3">
            <a:extLst>
              <a:ext uri="{FF2B5EF4-FFF2-40B4-BE49-F238E27FC236}">
                <a16:creationId xmlns:a16="http://schemas.microsoft.com/office/drawing/2014/main" xmlns="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5" name="object 49">
              <a:extLst>
                <a:ext uri="{FF2B5EF4-FFF2-40B4-BE49-F238E27FC236}">
                  <a16:creationId xmlns:a16="http://schemas.microsoft.com/office/drawing/2014/main" xmlns="" id="{363494E7-4AAD-D4F3-FBE6-3A7C33186A66}"/>
                </a:ext>
              </a:extLst>
            </p:cNvPr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6" name="object 50">
              <a:extLst>
                <a:ext uri="{FF2B5EF4-FFF2-40B4-BE49-F238E27FC236}">
                  <a16:creationId xmlns:a16="http://schemas.microsoft.com/office/drawing/2014/main" xmlns="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7" name="object 51">
              <a:extLst>
                <a:ext uri="{FF2B5EF4-FFF2-40B4-BE49-F238E27FC236}">
                  <a16:creationId xmlns:a16="http://schemas.microsoft.com/office/drawing/2014/main" xmlns="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23" name="object 52">
                <a:extLst>
                  <a:ext uri="{FF2B5EF4-FFF2-40B4-BE49-F238E27FC236}">
                    <a16:creationId xmlns:a16="http://schemas.microsoft.com/office/drawing/2014/main" xmlns="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24" name="object 53">
                <a:extLst>
                  <a:ext uri="{FF2B5EF4-FFF2-40B4-BE49-F238E27FC236}">
                    <a16:creationId xmlns:a16="http://schemas.microsoft.com/office/drawing/2014/main" xmlns="" id="{8DB0EFEE-76E2-93B2-D02A-5AF715AF8904}"/>
                  </a:ext>
                </a:extLst>
              </p:cNvPr>
              <p:cNvPicPr/>
              <p:nvPr/>
            </p:nvPicPr>
            <p:blipFill>
              <a:blip r:embed="rId3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8" name="object 54">
              <a:extLst>
                <a:ext uri="{FF2B5EF4-FFF2-40B4-BE49-F238E27FC236}">
                  <a16:creationId xmlns:a16="http://schemas.microsoft.com/office/drawing/2014/main" xmlns="" id="{D73B6862-ECE5-264B-AFCF-D3B50413E1B8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9" name="object 55">
              <a:extLst>
                <a:ext uri="{FF2B5EF4-FFF2-40B4-BE49-F238E27FC236}">
                  <a16:creationId xmlns:a16="http://schemas.microsoft.com/office/drawing/2014/main" xmlns="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21" name="object 56">
                <a:extLst>
                  <a:ext uri="{FF2B5EF4-FFF2-40B4-BE49-F238E27FC236}">
                    <a16:creationId xmlns:a16="http://schemas.microsoft.com/office/drawing/2014/main" xmlns="" id="{FD3FED06-92B2-882A-69A3-D52727BE5EB7}"/>
                  </a:ext>
                </a:extLst>
              </p:cNvPr>
              <p:cNvPicPr/>
              <p:nvPr/>
            </p:nvPicPr>
            <p:blipFill>
              <a:blip r:embed="rId5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22" name="object 57">
                <a:extLst>
                  <a:ext uri="{FF2B5EF4-FFF2-40B4-BE49-F238E27FC236}">
                    <a16:creationId xmlns:a16="http://schemas.microsoft.com/office/drawing/2014/main" xmlns="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10" name="object 58">
              <a:extLst>
                <a:ext uri="{FF2B5EF4-FFF2-40B4-BE49-F238E27FC236}">
                  <a16:creationId xmlns:a16="http://schemas.microsoft.com/office/drawing/2014/main" xmlns="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19" name="object 59">
                <a:extLst>
                  <a:ext uri="{FF2B5EF4-FFF2-40B4-BE49-F238E27FC236}">
                    <a16:creationId xmlns:a16="http://schemas.microsoft.com/office/drawing/2014/main" xmlns="" id="{4C389E7C-4176-FA87-1232-C51EFDB51977}"/>
                  </a:ext>
                </a:extLst>
              </p:cNvPr>
              <p:cNvPicPr/>
              <p:nvPr/>
            </p:nvPicPr>
            <p:blipFill>
              <a:blip r:embed="rId6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20" name="object 60">
                <a:extLst>
                  <a:ext uri="{FF2B5EF4-FFF2-40B4-BE49-F238E27FC236}">
                    <a16:creationId xmlns:a16="http://schemas.microsoft.com/office/drawing/2014/main" xmlns="" id="{03A5592D-8A94-6C3C-405D-41873A40CE2A}"/>
                  </a:ext>
                </a:extLst>
              </p:cNvPr>
              <p:cNvPicPr/>
              <p:nvPr/>
            </p:nvPicPr>
            <p:blipFill>
              <a:blip r:embed="rId7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11" name="object 61">
              <a:extLst>
                <a:ext uri="{FF2B5EF4-FFF2-40B4-BE49-F238E27FC236}">
                  <a16:creationId xmlns:a16="http://schemas.microsoft.com/office/drawing/2014/main" xmlns="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12" name="object 62">
                <a:extLst>
                  <a:ext uri="{FF2B5EF4-FFF2-40B4-BE49-F238E27FC236}">
                    <a16:creationId xmlns:a16="http://schemas.microsoft.com/office/drawing/2014/main" xmlns="" id="{51C43BE1-1980-92A5-0189-CD5C633719AC}"/>
                  </a:ext>
                </a:extLst>
              </p:cNvPr>
              <p:cNvPicPr/>
              <p:nvPr/>
            </p:nvPicPr>
            <p:blipFill>
              <a:blip r:embed="rId8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13" name="object 63">
                <a:extLst>
                  <a:ext uri="{FF2B5EF4-FFF2-40B4-BE49-F238E27FC236}">
                    <a16:creationId xmlns:a16="http://schemas.microsoft.com/office/drawing/2014/main" xmlns="" id="{F056E6A9-CB14-0749-ACA4-13831BE068C3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14" name="object 64">
                <a:extLst>
                  <a:ext uri="{FF2B5EF4-FFF2-40B4-BE49-F238E27FC236}">
                    <a16:creationId xmlns:a16="http://schemas.microsoft.com/office/drawing/2014/main" xmlns="" id="{62A35826-B8E1-DF7A-0456-BDDE7E7ACF48}"/>
                  </a:ext>
                </a:extLst>
              </p:cNvPr>
              <p:cNvPicPr/>
              <p:nvPr/>
            </p:nvPicPr>
            <p:blipFill>
              <a:blip r:embed="rId10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15" name="object 65">
                <a:extLst>
                  <a:ext uri="{FF2B5EF4-FFF2-40B4-BE49-F238E27FC236}">
                    <a16:creationId xmlns:a16="http://schemas.microsoft.com/office/drawing/2014/main" xmlns="" id="{B1F78447-3904-4D47-CE08-20949A799086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16" name="object 66">
                <a:extLst>
                  <a:ext uri="{FF2B5EF4-FFF2-40B4-BE49-F238E27FC236}">
                    <a16:creationId xmlns:a16="http://schemas.microsoft.com/office/drawing/2014/main" xmlns="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17" name="object 67">
                <a:extLst>
                  <a:ext uri="{FF2B5EF4-FFF2-40B4-BE49-F238E27FC236}">
                    <a16:creationId xmlns:a16="http://schemas.microsoft.com/office/drawing/2014/main" xmlns="" id="{3BC548AB-841F-5C22-CD88-AD3B779F1A5A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18" name="object 68">
                <a:extLst>
                  <a:ext uri="{FF2B5EF4-FFF2-40B4-BE49-F238E27FC236}">
                    <a16:creationId xmlns:a16="http://schemas.microsoft.com/office/drawing/2014/main" xmlns="" id="{D8B0E3C9-9857-E41E-9197-9E74ED64DE48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pic>
        <p:nvPicPr>
          <p:cNvPr id="25" name="object 33">
            <a:extLst>
              <a:ext uri="{FF2B5EF4-FFF2-40B4-BE49-F238E27FC236}">
                <a16:creationId xmlns:a16="http://schemas.microsoft.com/office/drawing/2014/main" xmlns="" id="{C401BC21-B45F-3D40-8F64-4BE418C4FC93}"/>
              </a:ext>
            </a:extLst>
          </p:cNvPr>
          <p:cNvPicPr/>
          <p:nvPr/>
        </p:nvPicPr>
        <p:blipFill>
          <a:blip r:embed="rId14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grpSp>
        <p:nvGrpSpPr>
          <p:cNvPr id="32" name="Группа 31">
            <a:extLst>
              <a:ext uri="{FF2B5EF4-FFF2-40B4-BE49-F238E27FC236}">
                <a16:creationId xmlns:a16="http://schemas.microsoft.com/office/drawing/2014/main" xmlns="" id="{1C39AD9F-9756-18A1-4676-65FE77ABF3B2}"/>
              </a:ext>
            </a:extLst>
          </p:cNvPr>
          <p:cNvGrpSpPr/>
          <p:nvPr/>
        </p:nvGrpSpPr>
        <p:grpSpPr>
          <a:xfrm>
            <a:off x="323300" y="7978426"/>
            <a:ext cx="1147890" cy="132842"/>
            <a:chOff x="644464" y="8176450"/>
            <a:chExt cx="1147890" cy="132842"/>
          </a:xfrm>
        </p:grpSpPr>
        <p:pic>
          <p:nvPicPr>
            <p:cNvPr id="33" name="object 36">
              <a:extLst>
                <a:ext uri="{FF2B5EF4-FFF2-40B4-BE49-F238E27FC236}">
                  <a16:creationId xmlns:a16="http://schemas.microsoft.com/office/drawing/2014/main" xmlns="" id="{04564938-A2DB-2518-AFD1-E1D1C2BAD956}"/>
                </a:ext>
              </a:extLst>
            </p:cNvPr>
            <p:cNvPicPr/>
            <p:nvPr/>
          </p:nvPicPr>
          <p:blipFill>
            <a:blip r:embed="rId15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4" name="object 37">
              <a:extLst>
                <a:ext uri="{FF2B5EF4-FFF2-40B4-BE49-F238E27FC236}">
                  <a16:creationId xmlns:a16="http://schemas.microsoft.com/office/drawing/2014/main" xmlns="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5" name="object 38">
              <a:extLst>
                <a:ext uri="{FF2B5EF4-FFF2-40B4-BE49-F238E27FC236}">
                  <a16:creationId xmlns:a16="http://schemas.microsoft.com/office/drawing/2014/main" xmlns="" id="{C6924337-47B4-9E59-2AD4-F6E73162E1A6}"/>
                </a:ext>
              </a:extLst>
            </p:cNvPr>
            <p:cNvPicPr/>
            <p:nvPr/>
          </p:nvPicPr>
          <p:blipFill>
            <a:blip r:embed="rId16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6" name="object 39">
              <a:extLst>
                <a:ext uri="{FF2B5EF4-FFF2-40B4-BE49-F238E27FC236}">
                  <a16:creationId xmlns:a16="http://schemas.microsoft.com/office/drawing/2014/main" xmlns="" id="{35076FA5-BA0E-D863-ABDB-C34513409264}"/>
                </a:ext>
              </a:extLst>
            </p:cNvPr>
            <p:cNvPicPr/>
            <p:nvPr/>
          </p:nvPicPr>
          <p:blipFill>
            <a:blip r:embed="rId17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37" name="object 40">
              <a:extLst>
                <a:ext uri="{FF2B5EF4-FFF2-40B4-BE49-F238E27FC236}">
                  <a16:creationId xmlns:a16="http://schemas.microsoft.com/office/drawing/2014/main" xmlns="" id="{FE0A49B3-9DDD-AA72-EF1C-E26ADB4ACC14}"/>
                </a:ext>
              </a:extLst>
            </p:cNvPr>
            <p:cNvPicPr/>
            <p:nvPr/>
          </p:nvPicPr>
          <p:blipFill>
            <a:blip r:embed="rId18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38" name="object 41">
              <a:extLst>
                <a:ext uri="{FF2B5EF4-FFF2-40B4-BE49-F238E27FC236}">
                  <a16:creationId xmlns:a16="http://schemas.microsoft.com/office/drawing/2014/main" xmlns="" id="{CA7CF0C0-35A9-D2D7-FD92-79A9050C46E7}"/>
                </a:ext>
              </a:extLst>
            </p:cNvPr>
            <p:cNvPicPr/>
            <p:nvPr/>
          </p:nvPicPr>
          <p:blipFill>
            <a:blip r:embed="rId19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3" name="Овал 42">
            <a:extLst>
              <a:ext uri="{FF2B5EF4-FFF2-40B4-BE49-F238E27FC236}">
                <a16:creationId xmlns:a16="http://schemas.microsoft.com/office/drawing/2014/main" xmlns="" id="{D4CE132A-9208-32F1-BD98-5734B46FED0C}"/>
              </a:ext>
            </a:extLst>
          </p:cNvPr>
          <p:cNvSpPr/>
          <p:nvPr/>
        </p:nvSpPr>
        <p:spPr>
          <a:xfrm>
            <a:off x="6153042" y="8057622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6" name="TextBox 45"/>
          <p:cNvSpPr txBox="1"/>
          <p:nvPr/>
        </p:nvSpPr>
        <p:spPr>
          <a:xfrm>
            <a:off x="5816796" y="8907360"/>
            <a:ext cx="1651608" cy="7745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lang="ru-RU" sz="1100" spc="-10" dirty="0" smtClean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lang="ru-RU" sz="1100" spc="50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1100" spc="-10" dirty="0" smtClean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lang="ru-RU" sz="1100" dirty="0" smtClean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lang="ru-RU" sz="1100" dirty="0" smtClean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lang="ru-RU" sz="1100" spc="-10" dirty="0" smtClean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lang="ru-RU" sz="1100" spc="50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1100" spc="-10" dirty="0" smtClean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lang="ru-RU" sz="1100" spc="1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1100" spc="-25" dirty="0" smtClean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lang="ru-RU" sz="1100" dirty="0" smtClean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lang="ru-RU" sz="1100" dirty="0" smtClean="0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lang="ru-RU" sz="1100" spc="45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1100" spc="-20" dirty="0" smtClean="0">
                <a:solidFill>
                  <a:srgbClr val="FFFFFF"/>
                </a:solidFill>
                <a:latin typeface="Calibri"/>
                <a:cs typeface="Calibri"/>
              </a:rPr>
              <a:t>Рязанской </a:t>
            </a:r>
            <a:r>
              <a:rPr lang="ru-RU" sz="1100" spc="-10" dirty="0" smtClean="0">
                <a:solidFill>
                  <a:srgbClr val="FFFFFF"/>
                </a:solidFill>
                <a:latin typeface="Calibri"/>
                <a:cs typeface="Calibri"/>
              </a:rPr>
              <a:t>области</a:t>
            </a:r>
            <a:endParaRPr lang="ru-RU" sz="1100" dirty="0" smtClean="0">
              <a:latin typeface="Calibri"/>
              <a:cs typeface="Calibri"/>
            </a:endParaRPr>
          </a:p>
          <a:p>
            <a:endParaRPr lang="ru-RU" sz="1100" dirty="0"/>
          </a:p>
        </p:txBody>
      </p:sp>
      <p:graphicFrame>
        <p:nvGraphicFramePr>
          <p:cNvPr id="47" name="Таблица 46">
            <a:extLst>
              <a:ext uri="{FF2B5EF4-FFF2-40B4-BE49-F238E27FC236}">
                <a16:creationId xmlns:a16="http://schemas.microsoft.com/office/drawing/2014/main" xmlns="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8887724"/>
              </p:ext>
            </p:extLst>
          </p:nvPr>
        </p:nvGraphicFramePr>
        <p:xfrm>
          <a:off x="349423" y="1612900"/>
          <a:ext cx="6908568" cy="8190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62261">
                  <a:extLst>
                    <a:ext uri="{9D8B030D-6E8A-4147-A177-3AD203B41FA5}">
                      <a16:colId xmlns:a16="http://schemas.microsoft.com/office/drawing/2014/main" xmlns="" val="4074742491"/>
                    </a:ext>
                  </a:extLst>
                </a:gridCol>
                <a:gridCol w="4696480">
                  <a:extLst>
                    <a:ext uri="{9D8B030D-6E8A-4147-A177-3AD203B41FA5}">
                      <a16:colId xmlns:a16="http://schemas.microsoft.com/office/drawing/2014/main" xmlns="" val="3160443083"/>
                    </a:ext>
                  </a:extLst>
                </a:gridCol>
                <a:gridCol w="849827">
                  <a:extLst>
                    <a:ext uri="{9D8B030D-6E8A-4147-A177-3AD203B41FA5}">
                      <a16:colId xmlns:a16="http://schemas.microsoft.com/office/drawing/2014/main" xmlns="" val="3299580881"/>
                    </a:ext>
                  </a:extLst>
                </a:gridCol>
              </a:tblGrid>
              <a:tr h="549276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sz="1400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42324205"/>
                  </a:ext>
                </a:extLst>
              </a:tr>
              <a:tr h="3903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12.05.2026</a:t>
                      </a:r>
                      <a:endParaRPr lang="ru-RU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Клуб «Островок здоровья» (Растяжка)</a:t>
                      </a:r>
                      <a:endParaRPr lang="ru-RU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10:00</a:t>
                      </a:r>
                      <a:endParaRPr lang="ru-RU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3685952597"/>
                  </a:ext>
                </a:extLst>
              </a:tr>
              <a:tr h="31521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Клуб любителей танцевать «Движение и Ритм»</a:t>
                      </a:r>
                      <a:endParaRPr lang="ru-RU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10:30</a:t>
                      </a:r>
                      <a:endParaRPr lang="ru-RU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958695914"/>
                  </a:ext>
                </a:extLst>
              </a:tr>
              <a:tr h="42056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Клуб любителей вязать «Творим прекрасное»</a:t>
                      </a:r>
                      <a:endParaRPr lang="ru-RU" sz="14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11:30</a:t>
                      </a:r>
                      <a:endParaRPr lang="ru-RU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2732380059"/>
                  </a:ext>
                </a:extLst>
              </a:tr>
              <a:tr h="42332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Клуб любителей играть в настольные игры «Игротека»</a:t>
                      </a:r>
                      <a:endParaRPr lang="ru-RU" sz="14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11:30</a:t>
                      </a:r>
                      <a:endParaRPr lang="ru-RU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2285857638"/>
                  </a:ext>
                </a:extLst>
              </a:tr>
              <a:tr h="44617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Клуб любителей петь «Меломаны»</a:t>
                      </a:r>
                      <a:endParaRPr lang="ru-RU" sz="14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12:30</a:t>
                      </a:r>
                      <a:endParaRPr lang="ru-RU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3200774102"/>
                  </a:ext>
                </a:extLst>
              </a:tr>
              <a:tr h="38062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Занятие по компьютерной грамотности.</a:t>
                      </a:r>
                      <a:endParaRPr lang="ru-RU" sz="14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13:30</a:t>
                      </a:r>
                      <a:endParaRPr lang="ru-RU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663888923"/>
                  </a:ext>
                </a:extLst>
              </a:tr>
              <a:tr h="56763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</a:rPr>
                        <a:t>13.05.2026</a:t>
                      </a:r>
                      <a:endParaRPr lang="ru-RU" sz="1400" dirty="0">
                        <a:effectLst/>
                        <a:latin typeface="+mn-lt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ru-RU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</a:rPr>
                        <a:t>Профилактическая беседа: «Осторожно мошенники!» (встреча с сотрудниками полиции и </a:t>
                      </a:r>
                      <a:r>
                        <a:rPr lang="ru-RU" sz="140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</a:rPr>
                        <a:t>Прио</a:t>
                      </a: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</a:rPr>
                        <a:t>-Внешторгбанка</a:t>
                      </a:r>
                      <a:r>
                        <a:rPr lang="ru-RU" sz="14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</a:rPr>
                        <a:t>)</a:t>
                      </a:r>
                      <a:endParaRPr lang="ru-RU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</a:rPr>
                        <a:t>10:00</a:t>
                      </a:r>
                      <a:endParaRPr lang="ru-RU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33118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Мастер-класс «Роспись ткани в технике батика»</a:t>
                      </a:r>
                      <a:endParaRPr lang="ru-RU" sz="14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11:00</a:t>
                      </a:r>
                      <a:endParaRPr lang="ru-RU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775152705"/>
                  </a:ext>
                </a:extLst>
              </a:tr>
              <a:tr h="30265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Клуб гипсоделов «Белая фантазия»</a:t>
                      </a:r>
                      <a:endParaRPr lang="ru-RU" sz="14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12:00</a:t>
                      </a:r>
                      <a:endParaRPr lang="ru-RU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42147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14.05.2026</a:t>
                      </a:r>
                      <a:endParaRPr lang="ru-RU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Клуб «Островок здоровья» (Растяжка)</a:t>
                      </a:r>
                      <a:endParaRPr lang="ru-RU" sz="14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10:00</a:t>
                      </a:r>
                      <a:endParaRPr lang="ru-RU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77348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Клуб любителей танцевать  «Движение и Ритм» (продолжаем разучивать  танцы народов России. Готовимся к празднику: « Мы – одна страна!»)</a:t>
                      </a:r>
                      <a:endParaRPr lang="ru-RU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10:30</a:t>
                      </a:r>
                      <a:endParaRPr lang="ru-RU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39463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Экскурс в историю: «Святые витязи земли русской»</a:t>
                      </a:r>
                      <a:endParaRPr lang="ru-RU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12:00</a:t>
                      </a:r>
                      <a:endParaRPr lang="ru-RU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39455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</a:rPr>
                        <a:t>15.05.2026</a:t>
                      </a:r>
                      <a:endParaRPr lang="ru-RU" sz="1400" dirty="0">
                        <a:effectLst/>
                        <a:latin typeface="+mn-lt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ru-RU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Фестиваль «Тепло сердец. Год в Центре общения старшего поколения</a:t>
                      </a:r>
                      <a:r>
                        <a:rPr lang="ru-RU" sz="14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»</a:t>
                      </a:r>
                      <a:r>
                        <a:rPr lang="ru-RU" sz="1400" b="1" dirty="0" smtClean="0">
                          <a:solidFill>
                            <a:srgbClr val="FFFFFF"/>
                          </a:solidFill>
                          <a:effectLst/>
                          <a:latin typeface="+mn-lt"/>
                          <a:ea typeface="Times New Roman"/>
                        </a:rPr>
                        <a:t> </a:t>
                      </a:r>
                      <a:endParaRPr lang="ru-RU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</a:rPr>
                        <a:t>11:00</a:t>
                      </a:r>
                      <a:endParaRPr lang="ru-RU" sz="1400" dirty="0">
                        <a:effectLst/>
                        <a:latin typeface="+mn-lt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ru-RU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64664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18.05.2026</a:t>
                      </a:r>
                      <a:endParaRPr lang="ru-RU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Заседание совета лидеров клубов. Планирование мероприятий на июнь.</a:t>
                      </a:r>
                      <a:endParaRPr lang="ru-RU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10:00</a:t>
                      </a:r>
                      <a:endParaRPr lang="ru-RU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51320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n-lt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Клуб «Островок здоровья»  (Советы доктора: «Сохраняем активность и бодрость»)</a:t>
                      </a:r>
                      <a:endParaRPr lang="ru-RU" sz="14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11:00</a:t>
                      </a:r>
                      <a:endParaRPr lang="ru-RU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43109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Клуб любителей танцевать «Движение и Ритм»</a:t>
                      </a:r>
                      <a:endParaRPr lang="ru-RU" sz="14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11:30</a:t>
                      </a:r>
                      <a:endParaRPr lang="ru-RU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45675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n-lt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Клуб любителей вязать «Творим прекрасное»</a:t>
                      </a:r>
                      <a:endParaRPr lang="ru-RU" sz="14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12:30</a:t>
                      </a:r>
                      <a:endParaRPr lang="ru-RU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40" name="object 42">
            <a:extLst>
              <a:ext uri="{FF2B5EF4-FFF2-40B4-BE49-F238E27FC236}">
                <a16:creationId xmlns:a16="http://schemas.microsoft.com/office/drawing/2014/main" xmlns="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692650" y="316976"/>
            <a:ext cx="2446665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5" dirty="0" smtClean="0"/>
              <a:t>МАЙ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</p:spTree>
    <p:extLst>
      <p:ext uri="{BB962C8B-B14F-4D97-AF65-F5344CB8AC3E}">
        <p14:creationId xmlns:p14="http://schemas.microsoft.com/office/powerpoint/2010/main" val="13068753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Группа 4">
            <a:extLst>
              <a:ext uri="{FF2B5EF4-FFF2-40B4-BE49-F238E27FC236}">
                <a16:creationId xmlns:a16="http://schemas.microsoft.com/office/drawing/2014/main" xmlns="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6" name="object 49">
              <a:extLst>
                <a:ext uri="{FF2B5EF4-FFF2-40B4-BE49-F238E27FC236}">
                  <a16:creationId xmlns:a16="http://schemas.microsoft.com/office/drawing/2014/main" xmlns="" id="{363494E7-4AAD-D4F3-FBE6-3A7C33186A66}"/>
                </a:ext>
              </a:extLst>
            </p:cNvPr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7" name="object 50">
              <a:extLst>
                <a:ext uri="{FF2B5EF4-FFF2-40B4-BE49-F238E27FC236}">
                  <a16:creationId xmlns:a16="http://schemas.microsoft.com/office/drawing/2014/main" xmlns="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8" name="object 51">
              <a:extLst>
                <a:ext uri="{FF2B5EF4-FFF2-40B4-BE49-F238E27FC236}">
                  <a16:creationId xmlns:a16="http://schemas.microsoft.com/office/drawing/2014/main" xmlns="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24" name="object 52">
                <a:extLst>
                  <a:ext uri="{FF2B5EF4-FFF2-40B4-BE49-F238E27FC236}">
                    <a16:creationId xmlns:a16="http://schemas.microsoft.com/office/drawing/2014/main" xmlns="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25" name="object 53">
                <a:extLst>
                  <a:ext uri="{FF2B5EF4-FFF2-40B4-BE49-F238E27FC236}">
                    <a16:creationId xmlns:a16="http://schemas.microsoft.com/office/drawing/2014/main" xmlns="" id="{8DB0EFEE-76E2-93B2-D02A-5AF715AF8904}"/>
                  </a:ext>
                </a:extLst>
              </p:cNvPr>
              <p:cNvPicPr/>
              <p:nvPr/>
            </p:nvPicPr>
            <p:blipFill>
              <a:blip r:embed="rId3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9" name="object 54">
              <a:extLst>
                <a:ext uri="{FF2B5EF4-FFF2-40B4-BE49-F238E27FC236}">
                  <a16:creationId xmlns:a16="http://schemas.microsoft.com/office/drawing/2014/main" xmlns="" id="{D73B6862-ECE5-264B-AFCF-D3B50413E1B8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10" name="object 55">
              <a:extLst>
                <a:ext uri="{FF2B5EF4-FFF2-40B4-BE49-F238E27FC236}">
                  <a16:creationId xmlns:a16="http://schemas.microsoft.com/office/drawing/2014/main" xmlns="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22" name="object 56">
                <a:extLst>
                  <a:ext uri="{FF2B5EF4-FFF2-40B4-BE49-F238E27FC236}">
                    <a16:creationId xmlns:a16="http://schemas.microsoft.com/office/drawing/2014/main" xmlns="" id="{FD3FED06-92B2-882A-69A3-D52727BE5EB7}"/>
                  </a:ext>
                </a:extLst>
              </p:cNvPr>
              <p:cNvPicPr/>
              <p:nvPr/>
            </p:nvPicPr>
            <p:blipFill>
              <a:blip r:embed="rId5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23" name="object 57">
                <a:extLst>
                  <a:ext uri="{FF2B5EF4-FFF2-40B4-BE49-F238E27FC236}">
                    <a16:creationId xmlns:a16="http://schemas.microsoft.com/office/drawing/2014/main" xmlns="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11" name="object 58">
              <a:extLst>
                <a:ext uri="{FF2B5EF4-FFF2-40B4-BE49-F238E27FC236}">
                  <a16:creationId xmlns:a16="http://schemas.microsoft.com/office/drawing/2014/main" xmlns="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20" name="object 59">
                <a:extLst>
                  <a:ext uri="{FF2B5EF4-FFF2-40B4-BE49-F238E27FC236}">
                    <a16:creationId xmlns:a16="http://schemas.microsoft.com/office/drawing/2014/main" xmlns="" id="{4C389E7C-4176-FA87-1232-C51EFDB51977}"/>
                  </a:ext>
                </a:extLst>
              </p:cNvPr>
              <p:cNvPicPr/>
              <p:nvPr/>
            </p:nvPicPr>
            <p:blipFill>
              <a:blip r:embed="rId6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21" name="object 60">
                <a:extLst>
                  <a:ext uri="{FF2B5EF4-FFF2-40B4-BE49-F238E27FC236}">
                    <a16:creationId xmlns:a16="http://schemas.microsoft.com/office/drawing/2014/main" xmlns="" id="{03A5592D-8A94-6C3C-405D-41873A40CE2A}"/>
                  </a:ext>
                </a:extLst>
              </p:cNvPr>
              <p:cNvPicPr/>
              <p:nvPr/>
            </p:nvPicPr>
            <p:blipFill>
              <a:blip r:embed="rId7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12" name="object 61">
              <a:extLst>
                <a:ext uri="{FF2B5EF4-FFF2-40B4-BE49-F238E27FC236}">
                  <a16:creationId xmlns:a16="http://schemas.microsoft.com/office/drawing/2014/main" xmlns="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13" name="object 62">
                <a:extLst>
                  <a:ext uri="{FF2B5EF4-FFF2-40B4-BE49-F238E27FC236}">
                    <a16:creationId xmlns:a16="http://schemas.microsoft.com/office/drawing/2014/main" xmlns="" id="{51C43BE1-1980-92A5-0189-CD5C633719AC}"/>
                  </a:ext>
                </a:extLst>
              </p:cNvPr>
              <p:cNvPicPr/>
              <p:nvPr/>
            </p:nvPicPr>
            <p:blipFill>
              <a:blip r:embed="rId8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14" name="object 63">
                <a:extLst>
                  <a:ext uri="{FF2B5EF4-FFF2-40B4-BE49-F238E27FC236}">
                    <a16:creationId xmlns:a16="http://schemas.microsoft.com/office/drawing/2014/main" xmlns="" id="{F056E6A9-CB14-0749-ACA4-13831BE068C3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15" name="object 64">
                <a:extLst>
                  <a:ext uri="{FF2B5EF4-FFF2-40B4-BE49-F238E27FC236}">
                    <a16:creationId xmlns:a16="http://schemas.microsoft.com/office/drawing/2014/main" xmlns="" id="{62A35826-B8E1-DF7A-0456-BDDE7E7ACF48}"/>
                  </a:ext>
                </a:extLst>
              </p:cNvPr>
              <p:cNvPicPr/>
              <p:nvPr/>
            </p:nvPicPr>
            <p:blipFill>
              <a:blip r:embed="rId10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16" name="object 65">
                <a:extLst>
                  <a:ext uri="{FF2B5EF4-FFF2-40B4-BE49-F238E27FC236}">
                    <a16:creationId xmlns:a16="http://schemas.microsoft.com/office/drawing/2014/main" xmlns="" id="{B1F78447-3904-4D47-CE08-20949A799086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17" name="object 66">
                <a:extLst>
                  <a:ext uri="{FF2B5EF4-FFF2-40B4-BE49-F238E27FC236}">
                    <a16:creationId xmlns:a16="http://schemas.microsoft.com/office/drawing/2014/main" xmlns="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18" name="object 67">
                <a:extLst>
                  <a:ext uri="{FF2B5EF4-FFF2-40B4-BE49-F238E27FC236}">
                    <a16:creationId xmlns:a16="http://schemas.microsoft.com/office/drawing/2014/main" xmlns="" id="{3BC548AB-841F-5C22-CD88-AD3B779F1A5A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19" name="object 68">
                <a:extLst>
                  <a:ext uri="{FF2B5EF4-FFF2-40B4-BE49-F238E27FC236}">
                    <a16:creationId xmlns:a16="http://schemas.microsoft.com/office/drawing/2014/main" xmlns="" id="{D8B0E3C9-9857-E41E-9197-9E74ED64DE48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pic>
        <p:nvPicPr>
          <p:cNvPr id="26" name="object 33">
            <a:extLst>
              <a:ext uri="{FF2B5EF4-FFF2-40B4-BE49-F238E27FC236}">
                <a16:creationId xmlns:a16="http://schemas.microsoft.com/office/drawing/2014/main" xmlns="" id="{C401BC21-B45F-3D40-8F64-4BE418C4FC93}"/>
              </a:ext>
            </a:extLst>
          </p:cNvPr>
          <p:cNvPicPr/>
          <p:nvPr/>
        </p:nvPicPr>
        <p:blipFill>
          <a:blip r:embed="rId14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grpSp>
        <p:nvGrpSpPr>
          <p:cNvPr id="28" name="Группа 27">
            <a:extLst>
              <a:ext uri="{FF2B5EF4-FFF2-40B4-BE49-F238E27FC236}">
                <a16:creationId xmlns:a16="http://schemas.microsoft.com/office/drawing/2014/main" xmlns="" id="{1C39AD9F-9756-18A1-4676-65FE77ABF3B2}"/>
              </a:ext>
            </a:extLst>
          </p:cNvPr>
          <p:cNvGrpSpPr/>
          <p:nvPr/>
        </p:nvGrpSpPr>
        <p:grpSpPr>
          <a:xfrm>
            <a:off x="552234" y="8136693"/>
            <a:ext cx="1147890" cy="132842"/>
            <a:chOff x="644464" y="8176450"/>
            <a:chExt cx="1147890" cy="132842"/>
          </a:xfrm>
        </p:grpSpPr>
        <p:pic>
          <p:nvPicPr>
            <p:cNvPr id="29" name="object 36">
              <a:extLst>
                <a:ext uri="{FF2B5EF4-FFF2-40B4-BE49-F238E27FC236}">
                  <a16:creationId xmlns:a16="http://schemas.microsoft.com/office/drawing/2014/main" xmlns="" id="{04564938-A2DB-2518-AFD1-E1D1C2BAD956}"/>
                </a:ext>
              </a:extLst>
            </p:cNvPr>
            <p:cNvPicPr/>
            <p:nvPr/>
          </p:nvPicPr>
          <p:blipFill>
            <a:blip r:embed="rId15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0" name="object 37">
              <a:extLst>
                <a:ext uri="{FF2B5EF4-FFF2-40B4-BE49-F238E27FC236}">
                  <a16:creationId xmlns:a16="http://schemas.microsoft.com/office/drawing/2014/main" xmlns="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1" name="object 38">
              <a:extLst>
                <a:ext uri="{FF2B5EF4-FFF2-40B4-BE49-F238E27FC236}">
                  <a16:creationId xmlns:a16="http://schemas.microsoft.com/office/drawing/2014/main" xmlns="" id="{C6924337-47B4-9E59-2AD4-F6E73162E1A6}"/>
                </a:ext>
              </a:extLst>
            </p:cNvPr>
            <p:cNvPicPr/>
            <p:nvPr/>
          </p:nvPicPr>
          <p:blipFill>
            <a:blip r:embed="rId16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2" name="object 39">
              <a:extLst>
                <a:ext uri="{FF2B5EF4-FFF2-40B4-BE49-F238E27FC236}">
                  <a16:creationId xmlns:a16="http://schemas.microsoft.com/office/drawing/2014/main" xmlns="" id="{35076FA5-BA0E-D863-ABDB-C34513409264}"/>
                </a:ext>
              </a:extLst>
            </p:cNvPr>
            <p:cNvPicPr/>
            <p:nvPr/>
          </p:nvPicPr>
          <p:blipFill>
            <a:blip r:embed="rId17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33" name="object 40">
              <a:extLst>
                <a:ext uri="{FF2B5EF4-FFF2-40B4-BE49-F238E27FC236}">
                  <a16:creationId xmlns:a16="http://schemas.microsoft.com/office/drawing/2014/main" xmlns="" id="{FE0A49B3-9DDD-AA72-EF1C-E26ADB4ACC14}"/>
                </a:ext>
              </a:extLst>
            </p:cNvPr>
            <p:cNvPicPr/>
            <p:nvPr/>
          </p:nvPicPr>
          <p:blipFill>
            <a:blip r:embed="rId18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34" name="object 41">
              <a:extLst>
                <a:ext uri="{FF2B5EF4-FFF2-40B4-BE49-F238E27FC236}">
                  <a16:creationId xmlns:a16="http://schemas.microsoft.com/office/drawing/2014/main" xmlns="" id="{CA7CF0C0-35A9-D2D7-FD92-79A9050C46E7}"/>
                </a:ext>
              </a:extLst>
            </p:cNvPr>
            <p:cNvPicPr/>
            <p:nvPr/>
          </p:nvPicPr>
          <p:blipFill>
            <a:blip r:embed="rId19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36" name="Овал 35">
            <a:extLst>
              <a:ext uri="{FF2B5EF4-FFF2-40B4-BE49-F238E27FC236}">
                <a16:creationId xmlns:a16="http://schemas.microsoft.com/office/drawing/2014/main" xmlns="" id="{D4CE132A-9208-32F1-BD98-5734B46FED0C}"/>
              </a:ext>
            </a:extLst>
          </p:cNvPr>
          <p:cNvSpPr/>
          <p:nvPr/>
        </p:nvSpPr>
        <p:spPr>
          <a:xfrm>
            <a:off x="6110145" y="8066571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9" name="TextBox 38"/>
          <p:cNvSpPr txBox="1"/>
          <p:nvPr/>
        </p:nvSpPr>
        <p:spPr>
          <a:xfrm>
            <a:off x="5763557" y="8881979"/>
            <a:ext cx="2031147" cy="7745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lang="ru-RU" sz="1100" spc="-10" dirty="0" smtClean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lang="ru-RU" sz="1100" spc="50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1100" spc="-10" dirty="0" smtClean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lang="ru-RU" sz="1100" dirty="0" smtClean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lang="ru-RU" sz="1100" dirty="0" smtClean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lang="ru-RU" sz="1100" spc="-10" dirty="0" smtClean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lang="ru-RU" sz="1100" spc="50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1100" spc="-10" dirty="0" smtClean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lang="ru-RU" sz="1100" spc="1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1100" spc="-25" dirty="0" smtClean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lang="ru-RU" sz="1100" dirty="0" smtClean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lang="ru-RU" sz="1100" dirty="0" smtClean="0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lang="ru-RU" sz="1100" spc="45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1100" spc="-20" dirty="0" smtClean="0">
                <a:solidFill>
                  <a:srgbClr val="FFFFFF"/>
                </a:solidFill>
                <a:latin typeface="Calibri"/>
                <a:cs typeface="Calibri"/>
              </a:rPr>
              <a:t>Рязанской </a:t>
            </a:r>
            <a:r>
              <a:rPr lang="ru-RU" sz="1100" spc="-10" dirty="0" smtClean="0">
                <a:solidFill>
                  <a:srgbClr val="FFFFFF"/>
                </a:solidFill>
                <a:latin typeface="Calibri"/>
                <a:cs typeface="Calibri"/>
              </a:rPr>
              <a:t>области</a:t>
            </a:r>
            <a:endParaRPr lang="ru-RU" sz="1100" dirty="0" smtClean="0">
              <a:latin typeface="Calibri"/>
              <a:cs typeface="Calibri"/>
            </a:endParaRPr>
          </a:p>
          <a:p>
            <a:endParaRPr lang="ru-RU" sz="1100" dirty="0"/>
          </a:p>
        </p:txBody>
      </p:sp>
      <p:graphicFrame>
        <p:nvGraphicFramePr>
          <p:cNvPr id="40" name="Таблица 39">
            <a:extLst>
              <a:ext uri="{FF2B5EF4-FFF2-40B4-BE49-F238E27FC236}">
                <a16:creationId xmlns:a16="http://schemas.microsoft.com/office/drawing/2014/main" xmlns="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50534208"/>
              </p:ext>
            </p:extLst>
          </p:nvPr>
        </p:nvGraphicFramePr>
        <p:xfrm>
          <a:off x="349250" y="1841502"/>
          <a:ext cx="6934200" cy="833476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6747">
                  <a:extLst>
                    <a:ext uri="{9D8B030D-6E8A-4147-A177-3AD203B41FA5}">
                      <a16:colId xmlns:a16="http://schemas.microsoft.com/office/drawing/2014/main" xmlns="" val="4074742491"/>
                    </a:ext>
                  </a:extLst>
                </a:gridCol>
                <a:gridCol w="4742197">
                  <a:extLst>
                    <a:ext uri="{9D8B030D-6E8A-4147-A177-3AD203B41FA5}">
                      <a16:colId xmlns:a16="http://schemas.microsoft.com/office/drawing/2014/main" xmlns="" val="3160443083"/>
                    </a:ext>
                  </a:extLst>
                </a:gridCol>
                <a:gridCol w="975256">
                  <a:extLst>
                    <a:ext uri="{9D8B030D-6E8A-4147-A177-3AD203B41FA5}">
                      <a16:colId xmlns:a16="http://schemas.microsoft.com/office/drawing/2014/main" xmlns="" val="3299580881"/>
                    </a:ext>
                  </a:extLst>
                </a:gridCol>
              </a:tblGrid>
              <a:tr h="542983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sz="1400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42324205"/>
                  </a:ext>
                </a:extLst>
              </a:tr>
              <a:tr h="42106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19.05.2026</a:t>
                      </a:r>
                      <a:endParaRPr lang="ru-RU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Волонтерская работа. Шьем матрасы, носилки, трусы для участников СВО</a:t>
                      </a:r>
                      <a:endParaRPr lang="ru-RU" sz="14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10:00</a:t>
                      </a:r>
                      <a:endParaRPr lang="ru-RU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3685952597"/>
                  </a:ext>
                </a:extLst>
              </a:tr>
              <a:tr h="70669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Клуб путешественников «Просмотр фильма Русского географического общества «К соседям с любовью» - фильм  первый  (Год Единства народов России)</a:t>
                      </a:r>
                      <a:endParaRPr lang="ru-RU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13:00</a:t>
                      </a:r>
                      <a:endParaRPr lang="ru-RU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958695914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</a:rPr>
                        <a:t>20.05.2026</a:t>
                      </a:r>
                      <a:endParaRPr lang="ru-RU" sz="1400" dirty="0">
                        <a:effectLst/>
                        <a:latin typeface="+mn-lt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ru-RU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</a:rPr>
                        <a:t> «О пенсии просто и понятно». Встреча со специалистами отдела назначения и перерасчета </a:t>
                      </a:r>
                      <a:r>
                        <a:rPr lang="ru-RU" sz="14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</a:rPr>
                        <a:t>пенсий</a:t>
                      </a:r>
                      <a:endParaRPr lang="ru-RU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</a:rPr>
                        <a:t>10:00</a:t>
                      </a:r>
                      <a:endParaRPr lang="ru-RU" sz="1400" dirty="0">
                        <a:effectLst/>
                        <a:latin typeface="+mn-lt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ru-RU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2732380059"/>
                  </a:ext>
                </a:extLst>
              </a:tr>
              <a:tr h="37595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«Основы бильярда»: мастер-класс для старшего поколения</a:t>
                      </a:r>
                      <a:endParaRPr lang="ru-RU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11:00</a:t>
                      </a:r>
                      <a:endParaRPr lang="ru-RU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2285857638"/>
                  </a:ext>
                </a:extLst>
              </a:tr>
              <a:tr h="53844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n-lt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Поездка на спектакль «Калина красная» в Драматический театр </a:t>
                      </a:r>
                      <a:r>
                        <a:rPr lang="ru-RU" sz="140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г.Рязани</a:t>
                      </a:r>
                      <a:endParaRPr lang="ru-RU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19:00</a:t>
                      </a:r>
                      <a:endParaRPr lang="ru-RU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3200774102"/>
                  </a:ext>
                </a:extLst>
              </a:tr>
              <a:tr h="9144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21.05.2026</a:t>
                      </a:r>
                      <a:endParaRPr lang="ru-RU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Просветительская онлайн-лекция «Откуда мы родом: пишем историю семьи вместе» Общероссийская общественно-государственная просветительская организация «Российское общество «Знание»</a:t>
                      </a:r>
                      <a:endParaRPr lang="ru-RU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10:00</a:t>
                      </a:r>
                      <a:endParaRPr lang="ru-RU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663888923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n-lt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Встреча любителей творчества </a:t>
                      </a:r>
                      <a:r>
                        <a:rPr lang="ru-RU" sz="140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М.Булгакова</a:t>
                      </a: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 в </a:t>
                      </a:r>
                      <a:r>
                        <a:rPr lang="ru-RU" sz="140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Рыбновской</a:t>
                      </a: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 центральной библиотеке</a:t>
                      </a:r>
                      <a:endParaRPr lang="ru-RU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12:00</a:t>
                      </a:r>
                      <a:endParaRPr lang="ru-RU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775152705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n-lt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n-lt"/>
                          <a:ea typeface="Times New Roman"/>
                        </a:rPr>
                        <a:t>Клуб любителей рукоделия «Рукодельные посиделки»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13:00</a:t>
                      </a:r>
                      <a:endParaRPr lang="ru-RU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54137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22.06.2026</a:t>
                      </a:r>
                      <a:endParaRPr lang="ru-RU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Волонтерская работа. Шьем матрасы, носилки, трусы для СВОих</a:t>
                      </a:r>
                      <a:endParaRPr lang="ru-RU" sz="14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10:00</a:t>
                      </a:r>
                      <a:endParaRPr lang="ru-RU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37302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Клуб театралов «Аплодисменты»</a:t>
                      </a:r>
                      <a:endParaRPr lang="ru-RU" sz="14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12:00</a:t>
                      </a:r>
                      <a:endParaRPr lang="ru-RU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38100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Занятие по компьютерной грамотности</a:t>
                      </a:r>
                      <a:endParaRPr lang="ru-RU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14:00</a:t>
                      </a:r>
                      <a:endParaRPr lang="ru-RU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49626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</a:rPr>
                        <a:t>25.05.2026</a:t>
                      </a:r>
                      <a:endParaRPr lang="ru-RU" sz="1400" dirty="0">
                        <a:effectLst/>
                        <a:latin typeface="+mn-lt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ru-RU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</a:rPr>
                        <a:t>Клуб «Островок здоровья» («Советы врача терапевта: как сохранить активность и бодрость»)</a:t>
                      </a:r>
                      <a:r>
                        <a:rPr lang="ru-RU" sz="1400">
                          <a:effectLst/>
                          <a:latin typeface="+mn-lt"/>
                          <a:ea typeface="Times New Roman"/>
                        </a:rPr>
                        <a:t> 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</a:rPr>
                        <a:t>10:00</a:t>
                      </a:r>
                      <a:endParaRPr lang="ru-RU" sz="1400" dirty="0">
                        <a:effectLst/>
                        <a:latin typeface="+mn-lt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n-lt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/>
                </a:tc>
              </a:tr>
              <a:tr h="49433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Клуб любителей танцевать «Движение и Ритм» (постановочные  танцы)</a:t>
                      </a:r>
                      <a:endParaRPr lang="ru-RU" sz="14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10:30</a:t>
                      </a:r>
                      <a:endParaRPr lang="ru-RU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37595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Клуб любителей вязать «Творим прекрасное»</a:t>
                      </a:r>
                      <a:endParaRPr lang="ru-RU" sz="14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11:30</a:t>
                      </a:r>
                      <a:endParaRPr lang="ru-RU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45114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Клуб любителей настольных игр «Игротека»</a:t>
                      </a:r>
                      <a:endParaRPr lang="ru-RU" sz="14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11:30</a:t>
                      </a:r>
                      <a:endParaRPr lang="ru-RU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42106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Клуб любителей петь «Меломаны»</a:t>
                      </a:r>
                      <a:endParaRPr lang="ru-RU" sz="14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12:30</a:t>
                      </a:r>
                      <a:endParaRPr lang="ru-RU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41" name="object 42">
            <a:extLst>
              <a:ext uri="{FF2B5EF4-FFF2-40B4-BE49-F238E27FC236}">
                <a16:creationId xmlns:a16="http://schemas.microsoft.com/office/drawing/2014/main" xmlns="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540250" y="316976"/>
            <a:ext cx="2599065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5" dirty="0" smtClean="0"/>
              <a:t>МАЙ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</p:spTree>
    <p:extLst>
      <p:ext uri="{BB962C8B-B14F-4D97-AF65-F5344CB8AC3E}">
        <p14:creationId xmlns:p14="http://schemas.microsoft.com/office/powerpoint/2010/main" val="42675078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35">
            <a:extLst>
              <a:ext uri="{FF2B5EF4-FFF2-40B4-BE49-F238E27FC236}">
                <a16:creationId xmlns:a16="http://schemas.microsoft.com/office/drawing/2014/main" xmlns="" id="{831A6B3A-DEB8-1728-64CF-9A15DC387F64}"/>
              </a:ext>
            </a:extLst>
          </p:cNvPr>
          <p:cNvSpPr/>
          <p:nvPr/>
        </p:nvSpPr>
        <p:spPr>
          <a:xfrm>
            <a:off x="1" y="6999588"/>
            <a:ext cx="7556500" cy="3693065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5" name="Группа 4">
            <a:extLst>
              <a:ext uri="{FF2B5EF4-FFF2-40B4-BE49-F238E27FC236}">
                <a16:creationId xmlns:a16="http://schemas.microsoft.com/office/drawing/2014/main" xmlns="" id="{8A09EA03-27DE-E8C5-F944-F6332F890821}"/>
              </a:ext>
            </a:extLst>
          </p:cNvPr>
          <p:cNvGrpSpPr/>
          <p:nvPr/>
        </p:nvGrpSpPr>
        <p:grpSpPr>
          <a:xfrm>
            <a:off x="611983" y="72583"/>
            <a:ext cx="2518182" cy="983928"/>
            <a:chOff x="512394" y="489204"/>
            <a:chExt cx="2518182" cy="983928"/>
          </a:xfrm>
        </p:grpSpPr>
        <p:pic>
          <p:nvPicPr>
            <p:cNvPr id="6" name="object 49">
              <a:extLst>
                <a:ext uri="{FF2B5EF4-FFF2-40B4-BE49-F238E27FC236}">
                  <a16:creationId xmlns:a16="http://schemas.microsoft.com/office/drawing/2014/main" xmlns="" id="{363494E7-4AAD-D4F3-FBE6-3A7C33186A66}"/>
                </a:ext>
              </a:extLst>
            </p:cNvPr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7" name="object 50">
              <a:extLst>
                <a:ext uri="{FF2B5EF4-FFF2-40B4-BE49-F238E27FC236}">
                  <a16:creationId xmlns:a16="http://schemas.microsoft.com/office/drawing/2014/main" xmlns="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8" name="object 51">
              <a:extLst>
                <a:ext uri="{FF2B5EF4-FFF2-40B4-BE49-F238E27FC236}">
                  <a16:creationId xmlns:a16="http://schemas.microsoft.com/office/drawing/2014/main" xmlns="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24" name="object 52">
                <a:extLst>
                  <a:ext uri="{FF2B5EF4-FFF2-40B4-BE49-F238E27FC236}">
                    <a16:creationId xmlns:a16="http://schemas.microsoft.com/office/drawing/2014/main" xmlns="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25" name="object 53">
                <a:extLst>
                  <a:ext uri="{FF2B5EF4-FFF2-40B4-BE49-F238E27FC236}">
                    <a16:creationId xmlns:a16="http://schemas.microsoft.com/office/drawing/2014/main" xmlns="" id="{8DB0EFEE-76E2-93B2-D02A-5AF715AF8904}"/>
                  </a:ext>
                </a:extLst>
              </p:cNvPr>
              <p:cNvPicPr/>
              <p:nvPr/>
            </p:nvPicPr>
            <p:blipFill>
              <a:blip r:embed="rId3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9" name="object 54">
              <a:extLst>
                <a:ext uri="{FF2B5EF4-FFF2-40B4-BE49-F238E27FC236}">
                  <a16:creationId xmlns:a16="http://schemas.microsoft.com/office/drawing/2014/main" xmlns="" id="{D73B6862-ECE5-264B-AFCF-D3B50413E1B8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10" name="object 55">
              <a:extLst>
                <a:ext uri="{FF2B5EF4-FFF2-40B4-BE49-F238E27FC236}">
                  <a16:creationId xmlns:a16="http://schemas.microsoft.com/office/drawing/2014/main" xmlns="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22" name="object 56">
                <a:extLst>
                  <a:ext uri="{FF2B5EF4-FFF2-40B4-BE49-F238E27FC236}">
                    <a16:creationId xmlns:a16="http://schemas.microsoft.com/office/drawing/2014/main" xmlns="" id="{FD3FED06-92B2-882A-69A3-D52727BE5EB7}"/>
                  </a:ext>
                </a:extLst>
              </p:cNvPr>
              <p:cNvPicPr/>
              <p:nvPr/>
            </p:nvPicPr>
            <p:blipFill>
              <a:blip r:embed="rId5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23" name="object 57">
                <a:extLst>
                  <a:ext uri="{FF2B5EF4-FFF2-40B4-BE49-F238E27FC236}">
                    <a16:creationId xmlns:a16="http://schemas.microsoft.com/office/drawing/2014/main" xmlns="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11" name="object 58">
              <a:extLst>
                <a:ext uri="{FF2B5EF4-FFF2-40B4-BE49-F238E27FC236}">
                  <a16:creationId xmlns:a16="http://schemas.microsoft.com/office/drawing/2014/main" xmlns="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20" name="object 59">
                <a:extLst>
                  <a:ext uri="{FF2B5EF4-FFF2-40B4-BE49-F238E27FC236}">
                    <a16:creationId xmlns:a16="http://schemas.microsoft.com/office/drawing/2014/main" xmlns="" id="{4C389E7C-4176-FA87-1232-C51EFDB51977}"/>
                  </a:ext>
                </a:extLst>
              </p:cNvPr>
              <p:cNvPicPr/>
              <p:nvPr/>
            </p:nvPicPr>
            <p:blipFill>
              <a:blip r:embed="rId6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21" name="object 60">
                <a:extLst>
                  <a:ext uri="{FF2B5EF4-FFF2-40B4-BE49-F238E27FC236}">
                    <a16:creationId xmlns:a16="http://schemas.microsoft.com/office/drawing/2014/main" xmlns="" id="{03A5592D-8A94-6C3C-405D-41873A40CE2A}"/>
                  </a:ext>
                </a:extLst>
              </p:cNvPr>
              <p:cNvPicPr/>
              <p:nvPr/>
            </p:nvPicPr>
            <p:blipFill>
              <a:blip r:embed="rId7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12" name="object 61">
              <a:extLst>
                <a:ext uri="{FF2B5EF4-FFF2-40B4-BE49-F238E27FC236}">
                  <a16:creationId xmlns:a16="http://schemas.microsoft.com/office/drawing/2014/main" xmlns="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13" name="object 62">
                <a:extLst>
                  <a:ext uri="{FF2B5EF4-FFF2-40B4-BE49-F238E27FC236}">
                    <a16:creationId xmlns:a16="http://schemas.microsoft.com/office/drawing/2014/main" xmlns="" id="{51C43BE1-1980-92A5-0189-CD5C633719AC}"/>
                  </a:ext>
                </a:extLst>
              </p:cNvPr>
              <p:cNvPicPr/>
              <p:nvPr/>
            </p:nvPicPr>
            <p:blipFill>
              <a:blip r:embed="rId8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14" name="object 63">
                <a:extLst>
                  <a:ext uri="{FF2B5EF4-FFF2-40B4-BE49-F238E27FC236}">
                    <a16:creationId xmlns:a16="http://schemas.microsoft.com/office/drawing/2014/main" xmlns="" id="{F056E6A9-CB14-0749-ACA4-13831BE068C3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15" name="object 64">
                <a:extLst>
                  <a:ext uri="{FF2B5EF4-FFF2-40B4-BE49-F238E27FC236}">
                    <a16:creationId xmlns:a16="http://schemas.microsoft.com/office/drawing/2014/main" xmlns="" id="{62A35826-B8E1-DF7A-0456-BDDE7E7ACF48}"/>
                  </a:ext>
                </a:extLst>
              </p:cNvPr>
              <p:cNvPicPr/>
              <p:nvPr/>
            </p:nvPicPr>
            <p:blipFill>
              <a:blip r:embed="rId10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16" name="object 65">
                <a:extLst>
                  <a:ext uri="{FF2B5EF4-FFF2-40B4-BE49-F238E27FC236}">
                    <a16:creationId xmlns:a16="http://schemas.microsoft.com/office/drawing/2014/main" xmlns="" id="{B1F78447-3904-4D47-CE08-20949A799086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17" name="object 66">
                <a:extLst>
                  <a:ext uri="{FF2B5EF4-FFF2-40B4-BE49-F238E27FC236}">
                    <a16:creationId xmlns:a16="http://schemas.microsoft.com/office/drawing/2014/main" xmlns="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18" name="object 67">
                <a:extLst>
                  <a:ext uri="{FF2B5EF4-FFF2-40B4-BE49-F238E27FC236}">
                    <a16:creationId xmlns:a16="http://schemas.microsoft.com/office/drawing/2014/main" xmlns="" id="{3BC548AB-841F-5C22-CD88-AD3B779F1A5A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19" name="object 68">
                <a:extLst>
                  <a:ext uri="{FF2B5EF4-FFF2-40B4-BE49-F238E27FC236}">
                    <a16:creationId xmlns:a16="http://schemas.microsoft.com/office/drawing/2014/main" xmlns="" id="{D8B0E3C9-9857-E41E-9197-9E74ED64DE48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pic>
        <p:nvPicPr>
          <p:cNvPr id="26" name="object 33">
            <a:extLst>
              <a:ext uri="{FF2B5EF4-FFF2-40B4-BE49-F238E27FC236}">
                <a16:creationId xmlns:a16="http://schemas.microsoft.com/office/drawing/2014/main" xmlns="" id="{C401BC21-B45F-3D40-8F64-4BE418C4FC93}"/>
              </a:ext>
            </a:extLst>
          </p:cNvPr>
          <p:cNvPicPr/>
          <p:nvPr/>
        </p:nvPicPr>
        <p:blipFill>
          <a:blip r:embed="rId14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grpSp>
        <p:nvGrpSpPr>
          <p:cNvPr id="28" name="Группа 27">
            <a:extLst>
              <a:ext uri="{FF2B5EF4-FFF2-40B4-BE49-F238E27FC236}">
                <a16:creationId xmlns:a16="http://schemas.microsoft.com/office/drawing/2014/main" xmlns="" id="{1C39AD9F-9756-18A1-4676-65FE77ABF3B2}"/>
              </a:ext>
            </a:extLst>
          </p:cNvPr>
          <p:cNvGrpSpPr/>
          <p:nvPr/>
        </p:nvGrpSpPr>
        <p:grpSpPr>
          <a:xfrm>
            <a:off x="258308" y="8045432"/>
            <a:ext cx="1147890" cy="132842"/>
            <a:chOff x="644464" y="8176450"/>
            <a:chExt cx="1147890" cy="132842"/>
          </a:xfrm>
        </p:grpSpPr>
        <p:pic>
          <p:nvPicPr>
            <p:cNvPr id="29" name="object 36">
              <a:extLst>
                <a:ext uri="{FF2B5EF4-FFF2-40B4-BE49-F238E27FC236}">
                  <a16:creationId xmlns:a16="http://schemas.microsoft.com/office/drawing/2014/main" xmlns="" id="{04564938-A2DB-2518-AFD1-E1D1C2BAD956}"/>
                </a:ext>
              </a:extLst>
            </p:cNvPr>
            <p:cNvPicPr/>
            <p:nvPr/>
          </p:nvPicPr>
          <p:blipFill>
            <a:blip r:embed="rId15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0" name="object 37">
              <a:extLst>
                <a:ext uri="{FF2B5EF4-FFF2-40B4-BE49-F238E27FC236}">
                  <a16:creationId xmlns:a16="http://schemas.microsoft.com/office/drawing/2014/main" xmlns="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1" name="object 38">
              <a:extLst>
                <a:ext uri="{FF2B5EF4-FFF2-40B4-BE49-F238E27FC236}">
                  <a16:creationId xmlns:a16="http://schemas.microsoft.com/office/drawing/2014/main" xmlns="" id="{C6924337-47B4-9E59-2AD4-F6E73162E1A6}"/>
                </a:ext>
              </a:extLst>
            </p:cNvPr>
            <p:cNvPicPr/>
            <p:nvPr/>
          </p:nvPicPr>
          <p:blipFill>
            <a:blip r:embed="rId16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2" name="object 39">
              <a:extLst>
                <a:ext uri="{FF2B5EF4-FFF2-40B4-BE49-F238E27FC236}">
                  <a16:creationId xmlns:a16="http://schemas.microsoft.com/office/drawing/2014/main" xmlns="" id="{35076FA5-BA0E-D863-ABDB-C34513409264}"/>
                </a:ext>
              </a:extLst>
            </p:cNvPr>
            <p:cNvPicPr/>
            <p:nvPr/>
          </p:nvPicPr>
          <p:blipFill>
            <a:blip r:embed="rId17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33" name="object 40">
              <a:extLst>
                <a:ext uri="{FF2B5EF4-FFF2-40B4-BE49-F238E27FC236}">
                  <a16:creationId xmlns:a16="http://schemas.microsoft.com/office/drawing/2014/main" xmlns="" id="{FE0A49B3-9DDD-AA72-EF1C-E26ADB4ACC14}"/>
                </a:ext>
              </a:extLst>
            </p:cNvPr>
            <p:cNvPicPr/>
            <p:nvPr/>
          </p:nvPicPr>
          <p:blipFill>
            <a:blip r:embed="rId18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34" name="object 41">
              <a:extLst>
                <a:ext uri="{FF2B5EF4-FFF2-40B4-BE49-F238E27FC236}">
                  <a16:creationId xmlns:a16="http://schemas.microsoft.com/office/drawing/2014/main" xmlns="" id="{CA7CF0C0-35A9-D2D7-FD92-79A9050C46E7}"/>
                </a:ext>
              </a:extLst>
            </p:cNvPr>
            <p:cNvPicPr/>
            <p:nvPr/>
          </p:nvPicPr>
          <p:blipFill>
            <a:blip r:embed="rId19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pic>
        <p:nvPicPr>
          <p:cNvPr id="35" name="Рисунок 34">
            <a:extLst>
              <a:ext uri="{FF2B5EF4-FFF2-40B4-BE49-F238E27FC236}">
                <a16:creationId xmlns:a16="http://schemas.microsoft.com/office/drawing/2014/main" xmlns="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29561" y="9577101"/>
            <a:ext cx="862371" cy="862371"/>
          </a:xfrm>
          <a:prstGeom prst="rect">
            <a:avLst/>
          </a:prstGeom>
        </p:spPr>
      </p:pic>
      <p:sp>
        <p:nvSpPr>
          <p:cNvPr id="36" name="Овал 35">
            <a:extLst>
              <a:ext uri="{FF2B5EF4-FFF2-40B4-BE49-F238E27FC236}">
                <a16:creationId xmlns:a16="http://schemas.microsoft.com/office/drawing/2014/main" xmlns="" id="{D4CE132A-9208-32F1-BD98-5734B46FED0C}"/>
              </a:ext>
            </a:extLst>
          </p:cNvPr>
          <p:cNvSpPr/>
          <p:nvPr/>
        </p:nvSpPr>
        <p:spPr>
          <a:xfrm>
            <a:off x="6153042" y="8030603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37" name="object 48">
            <a:extLst>
              <a:ext uri="{FF2B5EF4-FFF2-40B4-BE49-F238E27FC236}">
                <a16:creationId xmlns:a16="http://schemas.microsoft.com/office/drawing/2014/main" xmlns="" id="{6DDD7394-D961-31A1-F65E-1023624613A4}"/>
              </a:ext>
            </a:extLst>
          </p:cNvPr>
          <p:cNvPicPr/>
          <p:nvPr/>
        </p:nvPicPr>
        <p:blipFill>
          <a:blip r:embed="rId21" cstate="print"/>
          <a:stretch>
            <a:fillRect/>
          </a:stretch>
        </p:blipFill>
        <p:spPr>
          <a:xfrm>
            <a:off x="6259926" y="8243780"/>
            <a:ext cx="601642" cy="516559"/>
          </a:xfrm>
          <a:prstGeom prst="rect">
            <a:avLst/>
          </a:prstGeom>
        </p:spPr>
      </p:pic>
      <p:sp>
        <p:nvSpPr>
          <p:cNvPr id="39" name="TextBox 38"/>
          <p:cNvSpPr txBox="1"/>
          <p:nvPr/>
        </p:nvSpPr>
        <p:spPr>
          <a:xfrm>
            <a:off x="124988" y="8539882"/>
            <a:ext cx="5466821" cy="21616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lang="ru-RU" sz="4000" b="1" spc="-10" dirty="0" smtClean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lang="ru-RU" sz="4000" b="1" dirty="0" smtClean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lang="ru-RU" sz="4000" b="1" spc="-135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4000" b="1" dirty="0" smtClean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lang="ru-RU" sz="4000" b="1" spc="-135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4000" b="1" spc="-10" dirty="0" smtClean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lang="ru-RU" sz="4000" dirty="0" smtClean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lang="ru-RU" sz="1200" dirty="0" smtClean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lang="ru-RU" sz="1200" spc="-35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1200" spc="-10" dirty="0" smtClean="0">
                <a:solidFill>
                  <a:srgbClr val="FFFFFF"/>
                </a:solidFill>
                <a:latin typeface="Calibri"/>
                <a:cs typeface="Calibri"/>
              </a:rPr>
              <a:t>контакты:</a:t>
            </a:r>
            <a:endParaRPr lang="ru-RU" sz="1200" dirty="0" smtClean="0">
              <a:latin typeface="Calibri"/>
              <a:cs typeface="Calibri"/>
            </a:endParaRPr>
          </a:p>
          <a:p>
            <a:r>
              <a:rPr lang="ru-RU" sz="1200" dirty="0" smtClean="0">
                <a:solidFill>
                  <a:srgbClr val="FFFFFF"/>
                </a:solidFill>
                <a:latin typeface="Calibri"/>
                <a:cs typeface="Calibri"/>
              </a:rPr>
              <a:t>Адрес: </a:t>
            </a:r>
            <a:r>
              <a:rPr lang="ru-RU" sz="1200" dirty="0">
                <a:solidFill>
                  <a:schemeClr val="bg1"/>
                </a:solidFill>
                <a:latin typeface="+mn-lt"/>
              </a:rPr>
              <a:t>г.</a:t>
            </a:r>
            <a:r>
              <a:rPr lang="ru-RU" sz="1200" dirty="0" smtClean="0">
                <a:latin typeface="+mn-lt"/>
              </a:rPr>
              <a:t> </a:t>
            </a:r>
            <a:r>
              <a:rPr lang="ru-RU" sz="1200" dirty="0">
                <a:solidFill>
                  <a:schemeClr val="bg1"/>
                </a:solidFill>
                <a:latin typeface="+mn-lt"/>
              </a:rPr>
              <a:t>Рыбное, пл. Ленина, д.3</a:t>
            </a:r>
          </a:p>
          <a:p>
            <a:r>
              <a:rPr lang="ru-RU" sz="1200" dirty="0" smtClean="0">
                <a:solidFill>
                  <a:schemeClr val="bg1"/>
                </a:solidFill>
                <a:latin typeface="Calibri"/>
                <a:cs typeface="Calibri"/>
              </a:rPr>
              <a:t>Контактный </a:t>
            </a:r>
            <a:r>
              <a:rPr lang="ru-RU" sz="1200" dirty="0" smtClean="0">
                <a:solidFill>
                  <a:srgbClr val="FFFFFF"/>
                </a:solidFill>
                <a:latin typeface="Calibri"/>
                <a:cs typeface="Calibri"/>
              </a:rPr>
              <a:t>номер: (4912)30-30-37</a:t>
            </a: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200" dirty="0" smtClean="0">
                <a:solidFill>
                  <a:srgbClr val="FFFFFF"/>
                </a:solidFill>
                <a:latin typeface="Calibri"/>
                <a:cs typeface="Calibri"/>
              </a:rPr>
              <a:t>ФИО: Белякова Татьяна Эдуардовна</a:t>
            </a:r>
            <a:endParaRPr lang="ru-RU" sz="1200" dirty="0" smtClean="0">
              <a:latin typeface="Calibri"/>
              <a:cs typeface="Calibri"/>
            </a:endParaRPr>
          </a:p>
          <a:p>
            <a:endParaRPr lang="ru-RU" dirty="0"/>
          </a:p>
        </p:txBody>
      </p:sp>
      <p:sp>
        <p:nvSpPr>
          <p:cNvPr id="40" name="TextBox 39"/>
          <p:cNvSpPr txBox="1"/>
          <p:nvPr/>
        </p:nvSpPr>
        <p:spPr>
          <a:xfrm>
            <a:off x="5917492" y="8846120"/>
            <a:ext cx="1594198" cy="7745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lang="ru-RU" sz="1100" spc="-10" dirty="0" smtClean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lang="ru-RU" sz="1100" spc="50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1100" spc="-10" dirty="0" smtClean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lang="ru-RU" sz="1100" dirty="0" smtClean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lang="ru-RU" sz="1100" dirty="0" smtClean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lang="ru-RU" sz="1100" spc="-10" dirty="0" smtClean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lang="ru-RU" sz="1100" spc="50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1100" spc="-10" dirty="0" smtClean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lang="ru-RU" sz="1100" spc="1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1100" spc="-25" dirty="0" smtClean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lang="ru-RU" sz="1100" dirty="0" smtClean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lang="ru-RU" sz="1100" dirty="0" smtClean="0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lang="ru-RU" sz="1100" spc="45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1100" spc="-20" dirty="0" smtClean="0">
                <a:solidFill>
                  <a:srgbClr val="FFFFFF"/>
                </a:solidFill>
                <a:latin typeface="Calibri"/>
                <a:cs typeface="Calibri"/>
              </a:rPr>
              <a:t>Рязанской </a:t>
            </a:r>
            <a:r>
              <a:rPr lang="ru-RU" sz="1100" spc="-10" dirty="0" smtClean="0">
                <a:solidFill>
                  <a:srgbClr val="FFFFFF"/>
                </a:solidFill>
                <a:latin typeface="Calibri"/>
                <a:cs typeface="Calibri"/>
              </a:rPr>
              <a:t>области</a:t>
            </a:r>
            <a:endParaRPr lang="ru-RU" sz="1100" dirty="0" smtClean="0">
              <a:latin typeface="Calibri"/>
              <a:cs typeface="Calibri"/>
            </a:endParaRPr>
          </a:p>
          <a:p>
            <a:endParaRPr lang="ru-RU" sz="1100" dirty="0"/>
          </a:p>
        </p:txBody>
      </p:sp>
      <p:graphicFrame>
        <p:nvGraphicFramePr>
          <p:cNvPr id="41" name="Таблица 40">
            <a:extLst>
              <a:ext uri="{FF2B5EF4-FFF2-40B4-BE49-F238E27FC236}">
                <a16:creationId xmlns:a16="http://schemas.microsoft.com/office/drawing/2014/main" xmlns="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13401414"/>
              </p:ext>
            </p:extLst>
          </p:nvPr>
        </p:nvGraphicFramePr>
        <p:xfrm>
          <a:off x="306943" y="1841500"/>
          <a:ext cx="6921980" cy="558164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21056">
                  <a:extLst>
                    <a:ext uri="{9D8B030D-6E8A-4147-A177-3AD203B41FA5}">
                      <a16:colId xmlns:a16="http://schemas.microsoft.com/office/drawing/2014/main" xmlns="" val="4074742491"/>
                    </a:ext>
                  </a:extLst>
                </a:gridCol>
                <a:gridCol w="4770346">
                  <a:extLst>
                    <a:ext uri="{9D8B030D-6E8A-4147-A177-3AD203B41FA5}">
                      <a16:colId xmlns:a16="http://schemas.microsoft.com/office/drawing/2014/main" xmlns="" val="3160443083"/>
                    </a:ext>
                  </a:extLst>
                </a:gridCol>
                <a:gridCol w="930578">
                  <a:extLst>
                    <a:ext uri="{9D8B030D-6E8A-4147-A177-3AD203B41FA5}">
                      <a16:colId xmlns:a16="http://schemas.microsoft.com/office/drawing/2014/main" xmlns="" val="3299580881"/>
                    </a:ext>
                  </a:extLst>
                </a:gridCol>
              </a:tblGrid>
              <a:tr h="588737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sz="1400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42324205"/>
                  </a:ext>
                </a:extLst>
              </a:tr>
              <a:tr h="55426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26.05.2026</a:t>
                      </a:r>
                      <a:endParaRPr lang="ru-RU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Волонтерская работа. Шьем матрасы, носилки, трусы для СВОих</a:t>
                      </a:r>
                      <a:endParaRPr lang="ru-RU" sz="14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10:00</a:t>
                      </a:r>
                      <a:endParaRPr lang="ru-RU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3685952597"/>
                  </a:ext>
                </a:extLst>
              </a:tr>
              <a:tr h="48484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+mn-lt"/>
                          <a:ea typeface="Times New Roman"/>
                        </a:rPr>
                        <a:t>Клуб театралов «Аплодисменты»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13:00</a:t>
                      </a:r>
                      <a:endParaRPr lang="ru-RU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958695914"/>
                  </a:ext>
                </a:extLst>
              </a:tr>
              <a:tr h="72726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27.05.2026</a:t>
                      </a:r>
                      <a:endParaRPr lang="ru-RU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Клуб путешественников: «Окно в мир». К Году Единства народов России:  «Путешествие в мир кулинарных традиций»</a:t>
                      </a:r>
                      <a:endParaRPr lang="ru-RU" sz="14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10:00</a:t>
                      </a:r>
                      <a:endParaRPr lang="ru-RU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2732380059"/>
                  </a:ext>
                </a:extLst>
              </a:tr>
              <a:tr h="76909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Клуб любителей рукоделия: «Рукодельные посиделки» (мастер–класс по изготовлению поделок из полимерной глины)</a:t>
                      </a:r>
                      <a:endParaRPr lang="ru-RU" sz="14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13:00</a:t>
                      </a:r>
                      <a:endParaRPr lang="ru-RU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2285857638"/>
                  </a:ext>
                </a:extLst>
              </a:tr>
              <a:tr h="48484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</a:rPr>
                        <a:t>28.05.2026</a:t>
                      </a:r>
                      <a:endParaRPr lang="ru-RU" sz="1400" dirty="0">
                        <a:effectLst/>
                        <a:latin typeface="+mn-lt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ru-RU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</a:rPr>
                        <a:t>Клуб «Островок здоровья» (Растяжка, поговорим о ЗОЖ)</a:t>
                      </a:r>
                      <a:endParaRPr lang="ru-RU" sz="14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</a:rPr>
                        <a:t>10:00</a:t>
                      </a:r>
                      <a:endParaRPr lang="ru-RU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3200774102"/>
                  </a:ext>
                </a:extLst>
              </a:tr>
              <a:tr h="48484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Клуб любителей танцевать «Движение и Ритм» (бальные  танцы)</a:t>
                      </a:r>
                      <a:endParaRPr lang="ru-RU" sz="14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10:30</a:t>
                      </a:r>
                      <a:endParaRPr lang="ru-RU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663888923"/>
                  </a:ext>
                </a:extLst>
              </a:tr>
              <a:tr h="59963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Дружеские посиделки под гармонь </a:t>
                      </a:r>
                      <a:endParaRPr lang="ru-RU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12:00</a:t>
                      </a:r>
                      <a:endParaRPr lang="ru-RU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775152705"/>
                  </a:ext>
                </a:extLst>
              </a:tr>
              <a:tr h="88812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29.05.2026</a:t>
                      </a:r>
                      <a:endParaRPr lang="ru-RU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Фольклорная программа: «Троицу гуляем, лето встречаем!»</a:t>
                      </a:r>
                      <a:endParaRPr lang="ru-RU" sz="14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11:00</a:t>
                      </a:r>
                      <a:endParaRPr lang="ru-RU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42" name="object 42">
            <a:extLst>
              <a:ext uri="{FF2B5EF4-FFF2-40B4-BE49-F238E27FC236}">
                <a16:creationId xmlns:a16="http://schemas.microsoft.com/office/drawing/2014/main" xmlns="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622912" y="113733"/>
            <a:ext cx="2522865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5" dirty="0" smtClean="0"/>
              <a:t>МАЙ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4">
            <a:extLst>
              <a:ext uri="{FF2B5EF4-FFF2-40B4-BE49-F238E27FC236}">
                <a16:creationId xmlns:a16="http://schemas.microsoft.com/office/drawing/2014/main" xmlns="" id="{797366C2-E247-0149-04E1-7921DBE2C6E3}"/>
              </a:ext>
            </a:extLst>
          </p:cNvPr>
          <p:cNvSpPr txBox="1"/>
          <p:nvPr/>
        </p:nvSpPr>
        <p:spPr>
          <a:xfrm>
            <a:off x="4006850" y="7674522"/>
            <a:ext cx="3363277" cy="56925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 err="1">
                <a:solidFill>
                  <a:srgbClr val="58595B"/>
                </a:solidFill>
                <a:latin typeface="Calibri"/>
                <a:cs typeface="Calibri"/>
              </a:rPr>
              <a:t>пятница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8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1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7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endParaRPr sz="1600" dirty="0"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8846601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780</TotalTime>
  <Words>783</Words>
  <Application>Microsoft Office PowerPoint</Application>
  <PresentationFormat>Произвольный</PresentationFormat>
  <Paragraphs>210</Paragraphs>
  <Slides>4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Office Theme</vt:lpstr>
      <vt:lpstr>МЕРОПРИЯТИЯ НА МАЙ 2026</vt:lpstr>
      <vt:lpstr>МЕРОПРИЯТИЯ НА МАЙ 2026</vt:lpstr>
      <vt:lpstr>МЕРОПРИЯТИЯ НА МАЙ 2026</vt:lpstr>
      <vt:lpstr>МЕРОПРИЯТИЯ НА МАЙ 2026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Администратор</cp:lastModifiedBy>
  <cp:revision>90</cp:revision>
  <dcterms:created xsi:type="dcterms:W3CDTF">2025-11-06T11:20:25Z</dcterms:created>
  <dcterms:modified xsi:type="dcterms:W3CDTF">2026-04-29T09:32:26Z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