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7" r:id="rId2"/>
  </p:sldIdLst>
  <p:sldSz cx="7556500" cy="10693400"/>
  <p:notesSz cx="6797675" cy="9926638"/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622" y="25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AFB3F6-7BD6-4A60-9F52-308DE7AAE980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D533DB-1728-4318-80F4-A78D049A26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9667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D533DB-1728-4318-80F4-A78D049A26EF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14933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8/31/2026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8/31/2026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8/31/2026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xmlns="" id="{C401BC21-B45F-3D40-8F64-4BE418C4FC9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xmlns="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xmlns="" id="{04564938-A2DB-2518-AFD1-E1D1C2BAD95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xmlns="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xmlns="" id="{C6924337-47B4-9E59-2AD4-F6E73162E1A6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xmlns="" id="{35076FA5-BA0E-D863-ABDB-C3451340926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xmlns="" id="{FE0A49B3-9DDD-AA72-EF1C-E26ADB4ACC14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xmlns="" id="{CA7CF0C0-35A9-D2D7-FD92-79A9050C46E7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xmlns="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46672" y="317500"/>
            <a:ext cx="2660578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/>
              <a:t>НА</a:t>
            </a:r>
            <a:r>
              <a:rPr spc="-5" dirty="0"/>
              <a:t> </a:t>
            </a:r>
            <a:r>
              <a:rPr lang="ru-RU" spc="-10" dirty="0" smtClean="0"/>
              <a:t>СЕНТЯБРЬ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xmlns="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418842" cy="2108398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en-US" sz="130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1300" dirty="0" smtClean="0">
                <a:solidFill>
                  <a:schemeClr val="bg1"/>
                </a:solidFill>
                <a:latin typeface="+mn-lt"/>
              </a:rPr>
              <a:t>г</a:t>
            </a:r>
            <a:r>
              <a:rPr lang="ru-RU" sz="1300" smtClean="0">
                <a:solidFill>
                  <a:schemeClr val="bg1"/>
                </a:solidFill>
                <a:latin typeface="+mn-lt"/>
              </a:rPr>
              <a:t>.</a:t>
            </a:r>
            <a:r>
              <a:rPr lang="ru-RU" sz="1400"/>
              <a:t> </a:t>
            </a:r>
            <a:r>
              <a:rPr lang="ru-RU" sz="1300" smtClean="0">
                <a:solidFill>
                  <a:schemeClr val="bg1"/>
                </a:solidFill>
                <a:latin typeface="+mn-lt"/>
              </a:rPr>
              <a:t>Кораблино</a:t>
            </a:r>
            <a:r>
              <a:rPr lang="ru-RU" sz="1300" dirty="0" smtClean="0">
                <a:solidFill>
                  <a:schemeClr val="bg1"/>
                </a:solidFill>
                <a:latin typeface="+mn-lt"/>
              </a:rPr>
              <a:t>, ул</a:t>
            </a:r>
            <a:r>
              <a:rPr lang="ru-RU" sz="1300" dirty="0">
                <a:solidFill>
                  <a:schemeClr val="bg1"/>
                </a:solidFill>
                <a:latin typeface="+mn-lt"/>
              </a:rPr>
              <a:t>. </a:t>
            </a:r>
            <a:r>
              <a:rPr lang="ru-RU" sz="1300" dirty="0" smtClean="0">
                <a:solidFill>
                  <a:schemeClr val="bg1"/>
                </a:solidFill>
                <a:latin typeface="+mn-lt"/>
              </a:rPr>
              <a:t>Садовая, д.10А</a:t>
            </a:r>
          </a:p>
          <a:p>
            <a:r>
              <a:rPr lang="ru-RU" sz="1300" dirty="0" smtClean="0">
                <a:solidFill>
                  <a:schemeClr val="bg1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номер: (4912)30-31-50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ФИО: Симонова Оксана Сергеевна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xmlns="" id="{797366C2-E247-0149-04E1-7921DBE2C6E3}"/>
              </a:ext>
            </a:extLst>
          </p:cNvPr>
          <p:cNvSpPr txBox="1"/>
          <p:nvPr/>
        </p:nvSpPr>
        <p:spPr>
          <a:xfrm>
            <a:off x="3819087" y="7361555"/>
            <a:ext cx="3297554" cy="575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err="1">
                <a:solidFill>
                  <a:srgbClr val="58595B"/>
                </a:solidFill>
                <a:latin typeface="Calibri"/>
                <a:cs typeface="Calibri"/>
              </a:rPr>
              <a:t>пятница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7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xmlns="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93342" cy="546302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Рязанской </a:t>
            </a:r>
            <a:r>
              <a:rPr sz="8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xmlns="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xmlns="" id="{363494E7-4AAD-D4F3-FBE6-3A7C33186A66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xmlns="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xmlns="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xmlns="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xmlns="" id="{8DB0EFEE-76E2-93B2-D02A-5AF715AF8904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xmlns="" id="{D73B6862-ECE5-264B-AFCF-D3B50413E1B8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xmlns="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xmlns="" id="{FD3FED06-92B2-882A-69A3-D52727BE5EB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xmlns="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xmlns="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xmlns="" id="{4C389E7C-4176-FA87-1232-C51EFDB51977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xmlns="" id="{03A5592D-8A94-6C3C-405D-41873A40CE2A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xmlns="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xmlns="" id="{51C43BE1-1980-92A5-0189-CD5C633719AC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xmlns="" id="{F056E6A9-CB14-0749-ACA4-13831BE068C3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xmlns="" id="{62A35826-B8E1-DF7A-0456-BDDE7E7ACF48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xmlns="" id="{B1F78447-3904-4D47-CE08-20949A799086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xmlns="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xmlns="" id="{3BC548AB-841F-5C22-CD88-AD3B779F1A5A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xmlns="" id="{D8B0E3C9-9857-E41E-9197-9E74ED64DE48}"/>
                  </a:ext>
                </a:extLst>
              </p:cNvPr>
              <p:cNvPicPr/>
              <p:nvPr/>
            </p:nvPicPr>
            <p:blipFill>
              <a:blip r:embed="rId20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xmlns="" id="{6DDD7394-D961-31A1-F65E-1023624613A4}"/>
              </a:ext>
            </a:extLst>
          </p:cNvPr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970" y="9593631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6479848"/>
              </p:ext>
            </p:extLst>
          </p:nvPr>
        </p:nvGraphicFramePr>
        <p:xfrm>
          <a:off x="512394" y="1715259"/>
          <a:ext cx="6771055" cy="56649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6059">
                  <a:extLst>
                    <a:ext uri="{9D8B030D-6E8A-4147-A177-3AD203B41FA5}">
                      <a16:colId xmlns:a16="http://schemas.microsoft.com/office/drawing/2014/main" xmlns="" val="4074742491"/>
                    </a:ext>
                  </a:extLst>
                </a:gridCol>
                <a:gridCol w="4991476">
                  <a:extLst>
                    <a:ext uri="{9D8B030D-6E8A-4147-A177-3AD203B41FA5}">
                      <a16:colId xmlns:a16="http://schemas.microsoft.com/office/drawing/2014/main" xmlns="" val="3160443083"/>
                    </a:ext>
                  </a:extLst>
                </a:gridCol>
                <a:gridCol w="753520">
                  <a:extLst>
                    <a:ext uri="{9D8B030D-6E8A-4147-A177-3AD203B41FA5}">
                      <a16:colId xmlns:a16="http://schemas.microsoft.com/office/drawing/2014/main" xmlns="" val="3299580881"/>
                    </a:ext>
                  </a:extLst>
                </a:gridCol>
              </a:tblGrid>
              <a:tr h="53581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42324205"/>
                  </a:ext>
                </a:extLst>
              </a:tr>
              <a:tr h="5810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Times New Roman"/>
                        </a:rPr>
                        <a:t>02.09.2026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Times New Roman"/>
                        </a:rPr>
                        <a:t>Индивидуальное бесплатное консультирование по  пенсионным и социальным вопросам 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spc="-10">
                          <a:solidFill>
                            <a:srgbClr val="231F20"/>
                          </a:solidFill>
                          <a:effectLst/>
                          <a:latin typeface="Calibri"/>
                          <a:ea typeface="Times New Roman"/>
                        </a:rPr>
                        <a:t>11:</a:t>
                      </a:r>
                      <a:r>
                        <a:rPr lang="ru-RU" sz="1400" spc="-25">
                          <a:solidFill>
                            <a:srgbClr val="231F20"/>
                          </a:solidFill>
                          <a:effectLst/>
                          <a:latin typeface="Calibri"/>
                          <a:ea typeface="Times New Roman"/>
                        </a:rPr>
                        <a:t>00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685952597"/>
                  </a:ext>
                </a:extLst>
              </a:tr>
              <a:tr h="435389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03.09.2026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Times New Roman"/>
                        </a:rPr>
                        <a:t>Российское общество «Знание». Просветительская онлайн-лекция «Голосуем сердцем — воспитываем примером: выборы в России»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10:00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525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07.09.2026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Краеведческий час «О той земле, где ты родился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»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14:00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727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10.09.2026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Профилактическая беседа по предотвращению мошенничества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10:00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958695914"/>
                  </a:ext>
                </a:extLst>
              </a:tr>
              <a:tr h="36336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15.09.2026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Мастер-класс «Удивительная глина»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11:00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732380059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17.09.2026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Встреча  с врачом–кардиологом. Вопросы –ответы. 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14:00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285857638"/>
                  </a:ext>
                </a:extLst>
              </a:tr>
              <a:tr h="4028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21.09.2026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День волонтера. Вяжем для СВОих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14:00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200774102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23.09.2026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Российское общество «Знание». Просветительская онлайн-лекция «Укрепление здоровья, популяризация спортивного и здорового образа жизни»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11:30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663888923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28.09.2026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Цифровые документы в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мессенджере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 МАХ.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 Цифровое 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ID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 – цифровой документ аналог бумажного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14:30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775152705"/>
                  </a:ext>
                </a:extLst>
              </a:tr>
              <a:tr h="6303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30.09.2026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Патриотический час «Одна страна, одна семья, одна Россия», посвященный Дню воссоединения ДНР, ЛНР, Запорожской и Херсонской областей с Россией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14:00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209</TotalTime>
  <Words>204</Words>
  <Application>Microsoft Office PowerPoint</Application>
  <PresentationFormat>Произвольный</PresentationFormat>
  <Paragraphs>47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СЕНТЯБРЬ 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Администратор</cp:lastModifiedBy>
  <cp:revision>43</cp:revision>
  <cp:lastPrinted>2026-01-21T12:43:01Z</cp:lastPrinted>
  <dcterms:created xsi:type="dcterms:W3CDTF">2025-11-06T11:20:25Z</dcterms:created>
  <dcterms:modified xsi:type="dcterms:W3CDTF">2026-08-31T11:10:38Z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