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</p:sldIdLst>
  <p:sldSz cx="7556500" cy="10693400"/>
  <p:notesSz cx="6797675" cy="9926638"/>
  <p:defaultTextStyle>
    <a:defPPr>
      <a:defRPr kern="0"/>
    </a:defPPr>
  </p:defaultTextStyle>
  <p:extLst>
    <p:ext uri="{EFAFB233-063F-42B5-8137-9DF3F51BA10A}">
      <p15:sld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2622" y="79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8/31/2026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8/31/2026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8/31/2026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8/31/2026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8/31/2026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22835" y="316976"/>
            <a:ext cx="2316479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8/31/2026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="" xmlns:a16="http://schemas.microsoft.com/office/drawing/2014/main" id="{C401BC21-B45F-3D40-8F64-4BE418C4FC9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31615" y="108000"/>
            <a:ext cx="3720388" cy="1658669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="" xmlns:a16="http://schemas.microsoft.com/office/drawing/2014/main" id="{831A6B3A-DEB8-1728-64CF-9A15DC387F64}"/>
              </a:ext>
            </a:extLst>
          </p:cNvPr>
          <p:cNvSpPr/>
          <p:nvPr/>
        </p:nvSpPr>
        <p:spPr>
          <a:xfrm>
            <a:off x="111243" y="7000335"/>
            <a:ext cx="7345680" cy="358394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Группа 1">
            <a:extLst>
              <a:ext uri="{FF2B5EF4-FFF2-40B4-BE49-F238E27FC236}">
                <a16:creationId xmlns="" xmlns:a16="http://schemas.microsoft.com/office/drawing/2014/main" id="{1C39AD9F-9756-18A1-4676-65FE77ABF3B2}"/>
              </a:ext>
            </a:extLst>
          </p:cNvPr>
          <p:cNvGrpSpPr/>
          <p:nvPr/>
        </p:nvGrpSpPr>
        <p:grpSpPr>
          <a:xfrm>
            <a:off x="644464" y="8176450"/>
            <a:ext cx="1147890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="" xmlns:a16="http://schemas.microsoft.com/office/drawing/2014/main" id="{04564938-A2DB-2518-AFD1-E1D1C2BAD95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="" xmlns:a16="http://schemas.microsoft.com/office/drawing/2014/main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>
              <a:extLst>
                <a:ext uri="{FF2B5EF4-FFF2-40B4-BE49-F238E27FC236}">
                  <a16:creationId xmlns="" xmlns:a16="http://schemas.microsoft.com/office/drawing/2014/main" id="{C6924337-47B4-9E59-2AD4-F6E73162E1A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="" xmlns:a16="http://schemas.microsoft.com/office/drawing/2014/main" id="{35076FA5-BA0E-D863-ABDB-C3451340926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="" xmlns:a16="http://schemas.microsoft.com/office/drawing/2014/main" id="{FE0A49B3-9DDD-AA72-EF1C-E26ADB4ACC1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="" xmlns:a16="http://schemas.microsoft.com/office/drawing/2014/main" id="{CA7CF0C0-35A9-D2D7-FD92-79A9050C46E7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="" xmlns:a16="http://schemas.microsoft.com/office/drawing/2014/main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464050" y="316976"/>
            <a:ext cx="2675265" cy="112082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pc="-10" dirty="0"/>
              <a:t>МЕРОПРИЯТИЯ </a:t>
            </a:r>
            <a:r>
              <a:rPr dirty="0"/>
              <a:t>НА</a:t>
            </a:r>
            <a:r>
              <a:rPr spc="-5" dirty="0"/>
              <a:t> </a:t>
            </a:r>
            <a:r>
              <a:rPr lang="ru-RU" spc="-5" dirty="0" smtClean="0"/>
              <a:t>СЕНТЯБРЬ</a:t>
            </a:r>
            <a:endParaRPr spc="-10" dirty="0"/>
          </a:p>
          <a:p>
            <a:pPr marR="5080" algn="r">
              <a:lnSpc>
                <a:spcPts val="2700"/>
              </a:lnSpc>
            </a:pPr>
            <a:r>
              <a:rPr spc="-20" dirty="0"/>
              <a:t>202</a:t>
            </a:r>
            <a:r>
              <a:rPr lang="ru-RU" spc="-20" dirty="0"/>
              <a:t>6</a:t>
            </a:r>
            <a:endParaRPr spc="-20" dirty="0"/>
          </a:p>
        </p:txBody>
      </p:sp>
      <p:sp>
        <p:nvSpPr>
          <p:cNvPr id="43" name="object 43">
            <a:extLst>
              <a:ext uri="{FF2B5EF4-FFF2-40B4-BE49-F238E27FC236}">
                <a16:creationId xmlns="" xmlns:a16="http://schemas.microsoft.com/office/drawing/2014/main" id="{C643197E-C4A3-2ECA-19B5-B44DF1B31A2E}"/>
              </a:ext>
            </a:extLst>
          </p:cNvPr>
          <p:cNvSpPr txBox="1"/>
          <p:nvPr/>
        </p:nvSpPr>
        <p:spPr>
          <a:xfrm>
            <a:off x="644464" y="8370038"/>
            <a:ext cx="5418842" cy="2108398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4400" dirty="0">
              <a:latin typeface="Calibri"/>
              <a:cs typeface="Calibri"/>
            </a:endParaRPr>
          </a:p>
          <a:p>
            <a:pPr marL="15240">
              <a:lnSpc>
                <a:spcPts val="1430"/>
              </a:lnSpc>
              <a:spcBef>
                <a:spcPts val="1040"/>
              </a:spcBef>
            </a:pP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Calibri"/>
                <a:cs typeface="Calibri"/>
              </a:rPr>
              <a:t>контакты:</a:t>
            </a:r>
            <a:endParaRPr sz="1300" dirty="0">
              <a:latin typeface="Calibri"/>
              <a:cs typeface="Calibri"/>
            </a:endParaRPr>
          </a:p>
          <a:p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Адрес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:</a:t>
            </a:r>
            <a:r>
              <a:rPr lang="en-US" sz="130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1300" dirty="0" smtClean="0">
                <a:solidFill>
                  <a:schemeClr val="bg1"/>
                </a:solidFill>
                <a:latin typeface="+mn-lt"/>
              </a:rPr>
              <a:t>г. Скопин, ул</a:t>
            </a:r>
            <a:r>
              <a:rPr lang="ru-RU" sz="1300" dirty="0">
                <a:solidFill>
                  <a:schemeClr val="bg1"/>
                </a:solidFill>
                <a:latin typeface="+mn-lt"/>
              </a:rPr>
              <a:t>. </a:t>
            </a:r>
            <a:r>
              <a:rPr lang="ru-RU" sz="1300" dirty="0" smtClean="0">
                <a:solidFill>
                  <a:schemeClr val="bg1"/>
                </a:solidFill>
                <a:latin typeface="+mn-lt"/>
              </a:rPr>
              <a:t>Ленина, д.33</a:t>
            </a:r>
          </a:p>
          <a:p>
            <a:r>
              <a:rPr lang="ru-RU" sz="1300" dirty="0" smtClean="0">
                <a:solidFill>
                  <a:schemeClr val="bg1"/>
                </a:solidFill>
                <a:latin typeface="Calibri"/>
                <a:cs typeface="Calibri"/>
              </a:rPr>
              <a:t>Контактный 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номер: (4912)30-32-14</a:t>
            </a:r>
            <a:endParaRPr lang="ru-RU" sz="1300" dirty="0">
              <a:solidFill>
                <a:srgbClr val="FFFFFF"/>
              </a:solidFill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ФИО: Солонина Светлана Анатольевна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="" xmlns:a16="http://schemas.microsoft.com/office/drawing/2014/main" id="{797366C2-E247-0149-04E1-7921DBE2C6E3}"/>
              </a:ext>
            </a:extLst>
          </p:cNvPr>
          <p:cNvSpPr txBox="1"/>
          <p:nvPr/>
        </p:nvSpPr>
        <p:spPr>
          <a:xfrm>
            <a:off x="3943032" y="7367569"/>
            <a:ext cx="3297554" cy="5759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Время</a:t>
            </a:r>
            <a:r>
              <a:rPr sz="1600" b="1" spc="-6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работы: понедельник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 err="1">
                <a:solidFill>
                  <a:srgbClr val="58595B"/>
                </a:solidFill>
                <a:latin typeface="Calibri"/>
                <a:cs typeface="Calibri"/>
              </a:rPr>
              <a:t>пятница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8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: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600" b="1" spc="-5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1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7</a:t>
            </a:r>
            <a:r>
              <a:rPr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: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="" xmlns:a16="http://schemas.microsoft.com/office/drawing/2014/main" id="{C92CC961-9BC4-F300-E421-2713ABA11078}"/>
              </a:ext>
            </a:extLst>
          </p:cNvPr>
          <p:cNvSpPr txBox="1"/>
          <p:nvPr/>
        </p:nvSpPr>
        <p:spPr>
          <a:xfrm>
            <a:off x="6123299" y="8786545"/>
            <a:ext cx="1083951" cy="546302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>
              <a:lnSpc>
                <a:spcPts val="800"/>
              </a:lnSpc>
              <a:spcBef>
                <a:spcPts val="259"/>
              </a:spcBef>
            </a:pP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Отделение Фонда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endParaRPr sz="800" dirty="0">
              <a:latin typeface="Calibri"/>
              <a:cs typeface="Calibri"/>
            </a:endParaRPr>
          </a:p>
          <a:p>
            <a:pPr marL="12700" marR="215900">
              <a:lnSpc>
                <a:spcPts val="8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 социального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endParaRPr sz="800" dirty="0">
              <a:latin typeface="Calibri"/>
              <a:cs typeface="Calibri"/>
            </a:endParaRPr>
          </a:p>
          <a:p>
            <a:pPr marL="12700" marR="5080">
              <a:lnSpc>
                <a:spcPts val="800"/>
              </a:lnSpc>
            </a:pPr>
            <a:r>
              <a:rPr sz="800" dirty="0" err="1">
                <a:solidFill>
                  <a:srgbClr val="FFFFFF"/>
                </a:solidFill>
                <a:latin typeface="Calibri"/>
                <a:cs typeface="Calibri"/>
              </a:rPr>
              <a:t>по</a:t>
            </a:r>
            <a:r>
              <a:rPr sz="8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800" spc="-20" dirty="0" smtClean="0">
                <a:solidFill>
                  <a:srgbClr val="FFFFFF"/>
                </a:solidFill>
                <a:latin typeface="Calibri"/>
                <a:cs typeface="Calibri"/>
              </a:rPr>
              <a:t>Рязанской </a:t>
            </a:r>
            <a:r>
              <a:rPr sz="800" spc="-10" dirty="0" err="1" smtClean="0">
                <a:solidFill>
                  <a:srgbClr val="FFFFFF"/>
                </a:solidFill>
                <a:latin typeface="Calibri"/>
                <a:cs typeface="Calibri"/>
              </a:rPr>
              <a:t>области</a:t>
            </a:r>
            <a:endParaRPr sz="800" dirty="0">
              <a:latin typeface="Calibri"/>
              <a:cs typeface="Calibri"/>
            </a:endParaRPr>
          </a:p>
        </p:txBody>
      </p:sp>
      <p:grpSp>
        <p:nvGrpSpPr>
          <p:cNvPr id="104" name="Группа 103">
            <a:extLst>
              <a:ext uri="{FF2B5EF4-FFF2-40B4-BE49-F238E27FC236}">
                <a16:creationId xmlns="" xmlns:a16="http://schemas.microsoft.com/office/drawing/2014/main" id="{8A09EA03-27DE-E8C5-F944-F6332F890821}"/>
              </a:ext>
            </a:extLst>
          </p:cNvPr>
          <p:cNvGrpSpPr/>
          <p:nvPr/>
        </p:nvGrpSpPr>
        <p:grpSpPr>
          <a:xfrm>
            <a:off x="512394" y="489204"/>
            <a:ext cx="2518182" cy="983928"/>
            <a:chOff x="512394" y="489204"/>
            <a:chExt cx="2518182" cy="983928"/>
          </a:xfrm>
        </p:grpSpPr>
        <p:pic>
          <p:nvPicPr>
            <p:cNvPr id="49" name="object 49">
              <a:extLst>
                <a:ext uri="{FF2B5EF4-FFF2-40B4-BE49-F238E27FC236}">
                  <a16:creationId xmlns="" xmlns:a16="http://schemas.microsoft.com/office/drawing/2014/main" id="{363494E7-4AAD-D4F3-FBE6-3A7C33186A66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="" xmlns:a16="http://schemas.microsoft.com/office/drawing/2014/main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51" name="object 51">
              <a:extLst>
                <a:ext uri="{FF2B5EF4-FFF2-40B4-BE49-F238E27FC236}">
                  <a16:creationId xmlns="" xmlns:a16="http://schemas.microsoft.com/office/drawing/2014/main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="" xmlns:a16="http://schemas.microsoft.com/office/drawing/2014/main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="" xmlns:a16="http://schemas.microsoft.com/office/drawing/2014/main" id="{8DB0EFEE-76E2-93B2-D02A-5AF715AF8904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="" xmlns:a16="http://schemas.microsoft.com/office/drawing/2014/main" id="{D73B6862-ECE5-264B-AFCF-D3B50413E1B8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>
              <a:extLst>
                <a:ext uri="{FF2B5EF4-FFF2-40B4-BE49-F238E27FC236}">
                  <a16:creationId xmlns="" xmlns:a16="http://schemas.microsoft.com/office/drawing/2014/main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="" xmlns:a16="http://schemas.microsoft.com/office/drawing/2014/main" id="{FD3FED06-92B2-882A-69A3-D52727BE5EB7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="" xmlns:a16="http://schemas.microsoft.com/office/drawing/2014/main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58" name="object 58">
              <a:extLst>
                <a:ext uri="{FF2B5EF4-FFF2-40B4-BE49-F238E27FC236}">
                  <a16:creationId xmlns="" xmlns:a16="http://schemas.microsoft.com/office/drawing/2014/main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="" xmlns:a16="http://schemas.microsoft.com/office/drawing/2014/main" id="{4C389E7C-4176-FA87-1232-C51EFDB5197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="" xmlns:a16="http://schemas.microsoft.com/office/drawing/2014/main" id="{03A5592D-8A94-6C3C-405D-41873A40CE2A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>
              <a:extLst>
                <a:ext uri="{FF2B5EF4-FFF2-40B4-BE49-F238E27FC236}">
                  <a16:creationId xmlns="" xmlns:a16="http://schemas.microsoft.com/office/drawing/2014/main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>
                <a:extLst>
                  <a:ext uri="{FF2B5EF4-FFF2-40B4-BE49-F238E27FC236}">
                    <a16:creationId xmlns="" xmlns:a16="http://schemas.microsoft.com/office/drawing/2014/main" id="{51C43BE1-1980-92A5-0189-CD5C633719AC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="" xmlns:a16="http://schemas.microsoft.com/office/drawing/2014/main" id="{F056E6A9-CB14-0749-ACA4-13831BE068C3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="" xmlns:a16="http://schemas.microsoft.com/office/drawing/2014/main" id="{62A35826-B8E1-DF7A-0456-BDDE7E7ACF48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="" xmlns:a16="http://schemas.microsoft.com/office/drawing/2014/main" id="{B1F78447-3904-4D47-CE08-20949A799086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="" xmlns:a16="http://schemas.microsoft.com/office/drawing/2014/main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="" xmlns:a16="http://schemas.microsoft.com/office/drawing/2014/main" id="{3BC548AB-841F-5C22-CD88-AD3B779F1A5A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="" xmlns:a16="http://schemas.microsoft.com/office/drawing/2014/main" id="{D8B0E3C9-9857-E41E-9197-9E74ED64DE48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>
            <a:extLst>
              <a:ext uri="{FF2B5EF4-FFF2-40B4-BE49-F238E27FC236}">
                <a16:creationId xmlns="" xmlns:a16="http://schemas.microsoft.com/office/drawing/2014/main" id="{2C9ECA98-8A1C-8ED0-D2A5-6AC16AC4EF91}"/>
              </a:ext>
            </a:extLst>
          </p:cNvPr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="" xmlns:a16="http://schemas.microsoft.com/office/drawing/2014/main" id="{D4CE132A-9208-32F1-BD98-5734B46FED0C}"/>
              </a:ext>
            </a:extLst>
          </p:cNvPr>
          <p:cNvSpPr/>
          <p:nvPr/>
        </p:nvSpPr>
        <p:spPr>
          <a:xfrm>
            <a:off x="6047742" y="7937500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" name="object 48">
            <a:extLst>
              <a:ext uri="{FF2B5EF4-FFF2-40B4-BE49-F238E27FC236}">
                <a16:creationId xmlns="" xmlns:a16="http://schemas.microsoft.com/office/drawing/2014/main" id="{6DDD7394-D961-31A1-F65E-1023624613A4}"/>
              </a:ext>
            </a:extLst>
          </p:cNvPr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6162091" y="8141804"/>
            <a:ext cx="601642" cy="51655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042" y="9577102"/>
            <a:ext cx="862371" cy="862371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="" xmlns:a16="http://schemas.microsoft.com/office/drawing/2014/main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0290906"/>
              </p:ext>
            </p:extLst>
          </p:nvPr>
        </p:nvGraphicFramePr>
        <p:xfrm>
          <a:off x="567615" y="1716418"/>
          <a:ext cx="6792035" cy="55137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6852">
                  <a:extLst>
                    <a:ext uri="{9D8B030D-6E8A-4147-A177-3AD203B41FA5}">
                      <a16:colId xmlns="" xmlns:a16="http://schemas.microsoft.com/office/drawing/2014/main" val="4074742491"/>
                    </a:ext>
                  </a:extLst>
                </a:gridCol>
                <a:gridCol w="4396398">
                  <a:extLst>
                    <a:ext uri="{9D8B030D-6E8A-4147-A177-3AD203B41FA5}">
                      <a16:colId xmlns="" xmlns:a16="http://schemas.microsoft.com/office/drawing/2014/main" val="3160443083"/>
                    </a:ext>
                  </a:extLst>
                </a:gridCol>
                <a:gridCol w="1178785">
                  <a:extLst>
                    <a:ext uri="{9D8B030D-6E8A-4147-A177-3AD203B41FA5}">
                      <a16:colId xmlns="" xmlns:a16="http://schemas.microsoft.com/office/drawing/2014/main" val="3299580881"/>
                    </a:ext>
                  </a:extLst>
                </a:gridCol>
              </a:tblGrid>
              <a:tr h="553028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+mn-lt"/>
                        </a:rPr>
                        <a:t>Дата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+mn-lt"/>
                        </a:rPr>
                        <a:t>Мероприятие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+mn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sz="1400" dirty="0">
                          <a:latin typeface="+mn-lt"/>
                        </a:rPr>
                        <a:t>начала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42324205"/>
                  </a:ext>
                </a:extLst>
              </a:tr>
              <a:tr h="706909"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03.09.2026</a:t>
                      </a:r>
                      <a:endParaRPr lang="ru-RU" sz="1400" dirty="0">
                        <a:effectLst/>
                        <a:latin typeface="Calibri"/>
                        <a:ea typeface="Times New Roman"/>
                      </a:endParaRPr>
                    </a:p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Calibri"/>
                          <a:ea typeface="Times New Roman"/>
                        </a:rPr>
                        <a:t>Российское общество «Знание». Просветительская онлайн-лекция «Голосуем сердцем — воспитываем примером: выборы в России»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10:00</a:t>
                      </a:r>
                      <a:endParaRPr lang="ru-RU" sz="14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63596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09.09.2026</a:t>
                      </a:r>
                      <a:endParaRPr lang="ru-RU" sz="14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Литературно-музыкальная композиция «Мой дом –Россия» с участием Петра Казакова во Дворце культуры им. Ленина</a:t>
                      </a:r>
                      <a:endParaRPr lang="ru-RU" sz="14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Calibri"/>
                          <a:ea typeface="Times New Roman"/>
                        </a:rPr>
                        <a:t>14:00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3685952597"/>
                  </a:ext>
                </a:extLst>
              </a:tr>
              <a:tr h="767288">
                <a:tc>
                  <a:txBody>
                    <a:bodyPr/>
                    <a:lstStyle/>
                    <a:p>
                      <a:pPr algn="ctr" fontAlgn="base">
                        <a:spcAft>
                          <a:spcPts val="0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lang="ru-RU" sz="1400" kern="1200" dirty="0">
                          <a:solidFill>
                            <a:srgbClr val="231F20"/>
                          </a:solidFill>
                          <a:effectLst/>
                          <a:latin typeface="Calibri"/>
                          <a:ea typeface="Microsoft YaHei"/>
                        </a:rPr>
                        <a:t>10.09.2026</a:t>
                      </a:r>
                      <a:endParaRPr lang="ru-RU" sz="14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Индивидуальное бесплатное консультирование по пенсионным, социальным  вопросам  и оформлению цифровых документов в мессенджере МАХ</a:t>
                      </a:r>
                      <a:endParaRPr lang="ru-RU" sz="14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ase" hangingPunct="0">
                        <a:spcAft>
                          <a:spcPts val="0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lang="ru-RU" sz="1400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Microsoft YaHei"/>
                        </a:rPr>
                        <a:t>14:00</a:t>
                      </a:r>
                      <a:endParaRPr lang="ru-RU" sz="14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958695914"/>
                  </a:ext>
                </a:extLst>
              </a:tr>
              <a:tr h="690560">
                <a:tc>
                  <a:txBody>
                    <a:bodyPr/>
                    <a:lstStyle/>
                    <a:p>
                      <a:pPr algn="ctr" fontAlgn="base" hangingPunct="0">
                        <a:lnSpc>
                          <a:spcPct val="90000"/>
                        </a:lnSpc>
                        <a:spcAft>
                          <a:spcPts val="0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lang="ru-RU" sz="1400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Microsoft YaHei"/>
                        </a:rPr>
                        <a:t>16.09.2026</a:t>
                      </a:r>
                      <a:endParaRPr lang="ru-RU" sz="14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Microsoft YaHei"/>
                        </a:rPr>
                        <a:t>Плетение маскировочных сетей для СВО на базе </a:t>
                      </a:r>
                      <a:r>
                        <a:rPr lang="ru-RU" sz="1400" kern="1200" dirty="0" err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Microsoft YaHei"/>
                        </a:rPr>
                        <a:t>Скопинского</a:t>
                      </a:r>
                      <a:r>
                        <a:rPr lang="ru-RU" sz="1400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Microsoft YaHei"/>
                        </a:rPr>
                        <a:t> районного отделения «Всероссийское общество инвалидов»</a:t>
                      </a:r>
                      <a:endParaRPr lang="ru-RU" sz="14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ase" hangingPunct="0">
                        <a:lnSpc>
                          <a:spcPct val="90000"/>
                        </a:lnSpc>
                        <a:spcAft>
                          <a:spcPts val="0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14:00</a:t>
                      </a:r>
                      <a:endParaRPr lang="ru-RU" sz="14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2732380059"/>
                  </a:ext>
                </a:extLst>
              </a:tr>
              <a:tr h="480343">
                <a:tc>
                  <a:txBody>
                    <a:bodyPr/>
                    <a:lstStyle/>
                    <a:p>
                      <a:pPr algn="ctr" fontAlgn="base" hangingPunct="0">
                        <a:lnSpc>
                          <a:spcPct val="90000"/>
                        </a:lnSpc>
                        <a:spcAft>
                          <a:spcPts val="0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lang="ru-RU" sz="1400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Microsoft YaHei"/>
                        </a:rPr>
                        <a:t>21.09.2026</a:t>
                      </a:r>
                      <a:endParaRPr lang="ru-RU" sz="14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fontAlgn="base" hangingPunct="0">
                        <a:lnSpc>
                          <a:spcPct val="90000"/>
                        </a:lnSpc>
                        <a:spcAft>
                          <a:spcPts val="0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Посещение выставки  «Память о героях» в </a:t>
                      </a:r>
                      <a:r>
                        <a:rPr lang="ru-RU" sz="1400" dirty="0" err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Скопинском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 краеведческом музее</a:t>
                      </a:r>
                      <a:endParaRPr lang="ru-RU" sz="14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ase" hangingPunct="0">
                        <a:lnSpc>
                          <a:spcPct val="90000"/>
                        </a:lnSpc>
                        <a:spcAft>
                          <a:spcPts val="0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14:00</a:t>
                      </a:r>
                      <a:endParaRPr lang="ru-RU" sz="14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2285857638"/>
                  </a:ext>
                </a:extLst>
              </a:tr>
              <a:tr h="70647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23.09.2026</a:t>
                      </a:r>
                      <a:endParaRPr lang="ru-RU" sz="1400" dirty="0">
                        <a:effectLst/>
                        <a:latin typeface="Calibri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Российское общество «Знание». Просветительская онлайн-лекция «Укрепление здоровья, популяризация спортивного и здорового образа жизни»   </a:t>
                      </a:r>
                      <a:endParaRPr lang="ru-RU" sz="14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11:30</a:t>
                      </a:r>
                      <a:endParaRPr lang="ru-RU" sz="14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3200774102"/>
                  </a:ext>
                </a:extLst>
              </a:tr>
              <a:tr h="514832">
                <a:tc>
                  <a:txBody>
                    <a:bodyPr/>
                    <a:lstStyle/>
                    <a:p>
                      <a:pPr algn="ctr" fontAlgn="base" hangingPunct="0">
                        <a:lnSpc>
                          <a:spcPct val="90000"/>
                        </a:lnSpc>
                        <a:spcAft>
                          <a:spcPts val="0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lang="ru-RU" sz="1400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Microsoft YaHei"/>
                        </a:rPr>
                        <a:t>25.09.2026</a:t>
                      </a:r>
                      <a:endParaRPr lang="ru-RU" sz="1400" dirty="0">
                        <a:effectLst/>
                        <a:latin typeface="Calibri"/>
                        <a:ea typeface="Times New Roman"/>
                      </a:endParaRPr>
                    </a:p>
                    <a:p>
                      <a:pPr algn="ctr" fontAlgn="base" hangingPunct="0">
                        <a:lnSpc>
                          <a:spcPct val="90000"/>
                        </a:lnSpc>
                        <a:spcAft>
                          <a:spcPts val="0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ru-RU" sz="14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fontAlgn="base" hangingPunct="0">
                        <a:lnSpc>
                          <a:spcPct val="90000"/>
                        </a:lnSpc>
                        <a:spcAft>
                          <a:spcPts val="0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«Новые уловки мошенников» - профилактическая беседа по предотвращению мошеннических схем </a:t>
                      </a:r>
                      <a:endParaRPr lang="ru-RU" sz="14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ase" hangingPunct="0">
                        <a:lnSpc>
                          <a:spcPct val="90000"/>
                        </a:lnSpc>
                        <a:spcAft>
                          <a:spcPts val="0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lang="ru-RU" sz="1400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Microsoft YaHei"/>
                        </a:rPr>
                        <a:t>14:00</a:t>
                      </a:r>
                      <a:endParaRPr lang="ru-RU" sz="1400" dirty="0">
                        <a:effectLst/>
                        <a:latin typeface="Calibri"/>
                        <a:ea typeface="Times New Roman"/>
                      </a:endParaRPr>
                    </a:p>
                    <a:p>
                      <a:pPr algn="ctr" fontAlgn="base" hangingPunct="0">
                        <a:lnSpc>
                          <a:spcPct val="90000"/>
                        </a:lnSpc>
                        <a:spcAft>
                          <a:spcPts val="0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ru-RU" sz="14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663888923"/>
                  </a:ext>
                </a:extLst>
              </a:tr>
              <a:tr h="454263"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30.09.2026</a:t>
                      </a:r>
                      <a:endParaRPr lang="ru-RU" sz="14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Прогулка в березовой роще. Осенние краски леса, фотографии на фоне осеннего пейзажа</a:t>
                      </a:r>
                      <a:endParaRPr lang="ru-RU" sz="14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14:00</a:t>
                      </a:r>
                      <a:endParaRPr lang="ru-RU" sz="14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82984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157</TotalTime>
  <Words>203</Words>
  <Application>Microsoft Office PowerPoint</Application>
  <PresentationFormat>Произвольный</PresentationFormat>
  <Paragraphs>43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Office Theme</vt:lpstr>
      <vt:lpstr>МЕРОПРИЯТИЯ НА СЕНТЯБРЬ 2026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Администратор</cp:lastModifiedBy>
  <cp:revision>38</cp:revision>
  <cp:lastPrinted>2025-12-23T08:26:07Z</cp:lastPrinted>
  <dcterms:created xsi:type="dcterms:W3CDTF">2025-11-06T11:20:25Z</dcterms:created>
  <dcterms:modified xsi:type="dcterms:W3CDTF">2026-08-31T12:23:45Z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oducer">
    <vt:lpwstr>Adobe PDF Library 17.0</vt:lpwstr>
  </property>
</Properties>
</file>