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60" r:id="rId4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168" y="1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A8738E-31B7-4BBD-90D5-3E70D6DF8AEE}" type="datetimeFigureOut">
              <a:rPr lang="ru-RU" smtClean="0"/>
              <a:t>31.07.2026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801688"/>
            <a:ext cx="28352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80000"/>
            <a:ext cx="6045200" cy="48117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0D84B6-5CBA-479F-A73E-B577FB3FB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854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0D84B6-5CBA-479F-A73E-B577FB3FBF5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34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4.png"/><Relationship Id="rId2" Type="http://schemas.openxmlformats.org/officeDocument/2006/relationships/image" Target="../media/image7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.png"/><Relationship Id="rId10" Type="http://schemas.openxmlformats.org/officeDocument/2006/relationships/image" Target="../media/image15.png"/><Relationship Id="rId19" Type="http://schemas.openxmlformats.org/officeDocument/2006/relationships/image" Target="../media/image6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5.png"/><Relationship Id="rId3" Type="http://schemas.openxmlformats.org/officeDocument/2006/relationships/image" Target="../media/image8.png"/><Relationship Id="rId21" Type="http://schemas.openxmlformats.org/officeDocument/2006/relationships/image" Target="../media/image20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4.png"/><Relationship Id="rId2" Type="http://schemas.openxmlformats.org/officeDocument/2006/relationships/image" Target="../media/image7.png"/><Relationship Id="rId16" Type="http://schemas.openxmlformats.org/officeDocument/2006/relationships/image" Target="../media/image3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.png"/><Relationship Id="rId10" Type="http://schemas.openxmlformats.org/officeDocument/2006/relationships/image" Target="../media/image15.png"/><Relationship Id="rId19" Type="http://schemas.openxmlformats.org/officeDocument/2006/relationships/image" Target="../media/image6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64050" y="316976"/>
            <a:ext cx="26752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6732430"/>
              </p:ext>
            </p:extLst>
          </p:nvPr>
        </p:nvGraphicFramePr>
        <p:xfrm>
          <a:off x="349250" y="1612894"/>
          <a:ext cx="6934199" cy="87548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5204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5125278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753717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60960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3056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03.08.2026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Клуб любителей петь «Меломаны»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rgbClr val="231F20"/>
                          </a:solidFill>
                          <a:effectLst/>
                          <a:latin typeface="Calibri"/>
                          <a:ea typeface="Times New Roman"/>
                        </a:rPr>
                        <a:t>10:</a:t>
                      </a:r>
                      <a:r>
                        <a:rPr lang="ru-RU" sz="1400" spc="-25">
                          <a:solidFill>
                            <a:srgbClr val="231F20"/>
                          </a:solidFill>
                          <a:effectLst/>
                          <a:latin typeface="Calibri"/>
                          <a:ea typeface="Times New Roman"/>
                        </a:rPr>
                        <a:t>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2620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Клуб любителей вязать «Творим прекрасное» 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12:00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426400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Клуб «Островок здоровья» (лекция врача-терапевта на тему: «Советы врача для активного долголетия») 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12:30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332968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Клуб любителей танцевать «Движение и ритм»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13:00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3382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Клуб любителей русской песни «Серебряные голоса»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14:00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44245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04.08.2026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Волонтерская работа. Шьем носилки, нательное белье для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СВОих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10:00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361479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Клуб театралов «Аплодисменты»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12:00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775152705"/>
                  </a:ext>
                </a:extLst>
              </a:tr>
              <a:tr h="533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05.08.2026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Театрализованное представление: «Волшебный ларец: сказки народов мира» (к Году единства народов России) 2 этап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11:00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614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06.08.2026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«Энергия движения: зарядка, йога и северная ходьба» (Встреча участников Центра общения Соцфонда и участниками проекта «Активное долголетие»)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10:00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382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07.08.2026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Волонтерская работа. Шьем носилки, нательное белье для СВОих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10:00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134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Клуб любителей рукоделия «Рукодельные посиделки»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12:00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53657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Занятие по компьютерной грамотности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14:00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129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10.08.2026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Клуб любителей петь «Меломаны»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10:00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439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Клуб любителей вязать «Творим прекрасное»  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11:45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084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Клуб «Островок здоровья» (Растяжка) 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12:30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128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Клуб любителей танцевать «Движение и ритм»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12:45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382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Клуб любителей русской песни «Серебряные голоса»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14:00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382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11.08.2026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Волонтерская работа. Шьем носилки, нательное белье для СВОих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10:00</a:t>
                      </a:r>
                    </a:p>
                  </a:txBody>
                  <a:tcPr marL="68580" marR="68580" marT="0" marB="0"/>
                </a:tc>
              </a:tr>
              <a:tr h="3215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Клуб театралов «Аплодисменты»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12:00</a:t>
                      </a:r>
                    </a:p>
                  </a:txBody>
                  <a:tcPr marL="68580" marR="68580" marT="0" marB="0"/>
                </a:tc>
              </a:tr>
              <a:tr h="3382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12.08.2026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Клуб любителей игры в «НОВУС» - морской бильярд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11:00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364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Клуб любителей игры в настольные игры «Игротека»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11:00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382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Клуб любителей рукоделия «Рукодельные посиделки»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13:00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5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6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7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23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24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8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9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21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22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0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1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2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1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1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1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1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1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1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1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pic>
        <p:nvPicPr>
          <p:cNvPr id="25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grpSp>
        <p:nvGrpSpPr>
          <p:cNvPr id="32" name="Группа 3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323300" y="7978426"/>
            <a:ext cx="1147890" cy="132842"/>
            <a:chOff x="644464" y="8176450"/>
            <a:chExt cx="1147890" cy="132842"/>
          </a:xfrm>
        </p:grpSpPr>
        <p:pic>
          <p:nvPicPr>
            <p:cNvPr id="33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4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6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37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38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3" name="Овал 42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153042" y="8057622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45"/>
          <p:cNvSpPr txBox="1"/>
          <p:nvPr/>
        </p:nvSpPr>
        <p:spPr>
          <a:xfrm>
            <a:off x="5816796" y="8907360"/>
            <a:ext cx="1651608" cy="774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lang="ru-RU" sz="1100" spc="-10" dirty="0" smtClean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lang="ru-RU" sz="11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100" spc="-10" dirty="0" smtClean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lang="ru-RU" sz="1100" dirty="0" smtClean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lang="ru-RU" sz="1100" dirty="0" smtClean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lang="ru-RU" sz="1100" spc="-10" dirty="0" smtClean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lang="ru-RU" sz="11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100" spc="-10" dirty="0" smtClean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lang="ru-RU" sz="1100" spc="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100" spc="-25" dirty="0" smtClean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lang="ru-RU" sz="1100" dirty="0" smtClean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1100" dirty="0" smtClean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lang="ru-RU" sz="1100" spc="4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100" spc="-20" dirty="0" smtClean="0">
                <a:solidFill>
                  <a:srgbClr val="FFFFFF"/>
                </a:solidFill>
                <a:latin typeface="Calibri"/>
                <a:cs typeface="Calibri"/>
              </a:rPr>
              <a:t>Рязанской </a:t>
            </a:r>
            <a:r>
              <a:rPr lang="ru-RU" sz="1100" spc="-10" dirty="0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lang="ru-RU" sz="1100" dirty="0" smtClean="0">
              <a:latin typeface="Calibri"/>
              <a:cs typeface="Calibri"/>
            </a:endParaRPr>
          </a:p>
          <a:p>
            <a:endParaRPr lang="ru-RU" sz="1100" dirty="0"/>
          </a:p>
        </p:txBody>
      </p:sp>
      <p:graphicFrame>
        <p:nvGraphicFramePr>
          <p:cNvPr id="47" name="Таблица 46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4193908"/>
              </p:ext>
            </p:extLst>
          </p:nvPr>
        </p:nvGraphicFramePr>
        <p:xfrm>
          <a:off x="310599" y="1472588"/>
          <a:ext cx="6972852" cy="88320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7827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5111262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753763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52131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5265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13.08.2026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Кухня, которая объединяет: «Татарские угощения своими руками» (к году единства народов России)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10:00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783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14.08.2026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Волонтерская работа. Шьем матрасы, носилки, нательное белье  для участников СВО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10:00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5151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«Гипсовая сказка» - мастер–класс для детей в Рыбновском доме детства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12:00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3058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17.08.2026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любителей петь «Меломаны»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10:00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279555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любителей вязать «Творим прекрасное»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11:45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362309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«Островок здоровья» (поговорим о ЗОЖ)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12:30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3058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любителей танцевать «Движение и ритм»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12:45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02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любителей русской песни «Серебряные голоса»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14:00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775152705"/>
                  </a:ext>
                </a:extLst>
              </a:tr>
              <a:tr h="3057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18.08.2026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Волонтерская работа. Шьем носилки, нательное белье для СВОих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10:00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642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путешественников «Просмотр фильма Русского географического общества «К соседям с любовью» - серия третья  (к  году единства народов России  и ко  дню географа)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12:00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349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19.08.2026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Выездное мероприятие: «День села» - творческие выступления от участников ЦОСП для жителей села Ходынино 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17:00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073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20.08.2026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Квиз:  «Что мы знаем о флаге России?»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11:00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040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21.08.2026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Волонтерская работа. Шьем носилки, нательное белье для СВОих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Times New Roman"/>
                        </a:rPr>
                        <a:t>10:00</a:t>
                      </a:r>
                    </a:p>
                  </a:txBody>
                  <a:tcPr marL="68580" marR="68580" marT="0" marB="0"/>
                </a:tc>
              </a:tr>
              <a:tr h="5349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Профилактическая беседа: «Осторожно мошенники!» (встреча с сотрудником полиции и «Прио-Внешторгбанка»)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12:00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642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Индивидуальное бесплатное консультирование по социальным и пенсионным вопросам, оформление цифровых документов в мессенджере МАХ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13:00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057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24.08.2026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любителей петь «Меломаны»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10:00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057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Клуб любителей вязать «Творим прекрасное»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11:45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2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«Островок здоровья» (Растяжка, поговорим о ЗОЖ)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12:30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5974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любителей танцевать «Движение и ритм»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12:45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564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любителей русской песни «Серебряные голоса»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14:00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0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92650" y="316976"/>
            <a:ext cx="24466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</p:spTree>
    <p:extLst>
      <p:ext uri="{BB962C8B-B14F-4D97-AF65-F5344CB8AC3E}">
        <p14:creationId xmlns:p14="http://schemas.microsoft.com/office/powerpoint/2010/main" val="1306875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" y="6999588"/>
            <a:ext cx="7556500" cy="3693065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Группа 4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611983" y="72583"/>
            <a:ext cx="2518182" cy="983928"/>
            <a:chOff x="512394" y="489204"/>
            <a:chExt cx="2518182" cy="983928"/>
          </a:xfrm>
        </p:grpSpPr>
        <p:pic>
          <p:nvPicPr>
            <p:cNvPr id="6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7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8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24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25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9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10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22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23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1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20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21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12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13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14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15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16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17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8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19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pic>
        <p:nvPicPr>
          <p:cNvPr id="26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grpSp>
        <p:nvGrpSpPr>
          <p:cNvPr id="28" name="Группа 27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258308" y="8045432"/>
            <a:ext cx="1147890" cy="132842"/>
            <a:chOff x="644464" y="8176450"/>
            <a:chExt cx="1147890" cy="132842"/>
          </a:xfrm>
        </p:grpSpPr>
        <p:pic>
          <p:nvPicPr>
            <p:cNvPr id="29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0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2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33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34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pic>
        <p:nvPicPr>
          <p:cNvPr id="35" name="Рисунок 34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561" y="9577101"/>
            <a:ext cx="862371" cy="862371"/>
          </a:xfrm>
          <a:prstGeom prst="rect">
            <a:avLst/>
          </a:prstGeom>
        </p:spPr>
      </p:pic>
      <p:sp>
        <p:nvSpPr>
          <p:cNvPr id="36" name="Овал 35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153042" y="8030603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259926" y="8243780"/>
            <a:ext cx="601642" cy="516559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124988" y="8539882"/>
            <a:ext cx="5466821" cy="2161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lang="ru-RU" sz="40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lang="ru-RU" sz="4000" b="1" dirty="0" smtClean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lang="ru-RU" sz="4000" b="1" spc="-1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4000" b="1" dirty="0" smtClean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lang="ru-RU" sz="4000" b="1" spc="-1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40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lang="ru-RU" sz="4000" dirty="0" smtClean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lang="ru-RU" sz="1200" dirty="0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lang="ru-RU" sz="1200" spc="-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200" spc="-10" dirty="0" smtClean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lang="ru-RU" sz="1200" dirty="0" smtClean="0">
              <a:latin typeface="Calibri"/>
              <a:cs typeface="Calibri"/>
            </a:endParaRPr>
          </a:p>
          <a:p>
            <a:r>
              <a:rPr lang="ru-RU" sz="1200" dirty="0" smtClean="0">
                <a:solidFill>
                  <a:srgbClr val="FFFFFF"/>
                </a:solidFill>
                <a:latin typeface="Calibri"/>
                <a:cs typeface="Calibri"/>
              </a:rPr>
              <a:t>Адрес: </a:t>
            </a:r>
            <a:r>
              <a:rPr lang="ru-RU" sz="1200" dirty="0">
                <a:solidFill>
                  <a:schemeClr val="bg1"/>
                </a:solidFill>
                <a:latin typeface="+mn-lt"/>
              </a:rPr>
              <a:t>г.</a:t>
            </a:r>
            <a:r>
              <a:rPr lang="ru-RU" sz="1200" dirty="0" smtClean="0">
                <a:latin typeface="+mn-lt"/>
              </a:rPr>
              <a:t> </a:t>
            </a:r>
            <a:r>
              <a:rPr lang="ru-RU" sz="1200" dirty="0">
                <a:solidFill>
                  <a:schemeClr val="bg1"/>
                </a:solidFill>
                <a:latin typeface="+mn-lt"/>
              </a:rPr>
              <a:t>Рыбное, пл. Ленина, д.3</a:t>
            </a:r>
          </a:p>
          <a:p>
            <a:r>
              <a:rPr lang="ru-RU" sz="1200" dirty="0" smtClean="0">
                <a:solidFill>
                  <a:schemeClr val="bg1"/>
                </a:solidFill>
                <a:latin typeface="Calibri"/>
                <a:cs typeface="Calibri"/>
              </a:rPr>
              <a:t>Контактный </a:t>
            </a:r>
            <a:r>
              <a:rPr lang="ru-RU" sz="1200" dirty="0" smtClean="0">
                <a:solidFill>
                  <a:srgbClr val="FFFFFF"/>
                </a:solidFill>
                <a:latin typeface="Calibri"/>
                <a:cs typeface="Calibri"/>
              </a:rPr>
              <a:t>номер: (4912)30-30-37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200" dirty="0" smtClean="0">
                <a:solidFill>
                  <a:srgbClr val="FFFFFF"/>
                </a:solidFill>
                <a:latin typeface="Calibri"/>
                <a:cs typeface="Calibri"/>
              </a:rPr>
              <a:t>ФИО: Белякова Татьяна Эдуардовна</a:t>
            </a:r>
            <a:endParaRPr lang="ru-RU" sz="1200" dirty="0" smtClean="0">
              <a:latin typeface="Calibri"/>
              <a:cs typeface="Calibri"/>
            </a:endParaRPr>
          </a:p>
          <a:p>
            <a:endParaRPr lang="ru-RU" dirty="0"/>
          </a:p>
        </p:txBody>
      </p:sp>
      <p:sp>
        <p:nvSpPr>
          <p:cNvPr id="40" name="TextBox 39"/>
          <p:cNvSpPr txBox="1"/>
          <p:nvPr/>
        </p:nvSpPr>
        <p:spPr>
          <a:xfrm>
            <a:off x="5917492" y="8846120"/>
            <a:ext cx="1594198" cy="774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lang="ru-RU" sz="1100" spc="-10" dirty="0" smtClean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lang="ru-RU" sz="11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100" spc="-10" dirty="0" smtClean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lang="ru-RU" sz="1100" dirty="0" smtClean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lang="ru-RU" sz="1100" dirty="0" smtClean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lang="ru-RU" sz="1100" spc="-10" dirty="0" smtClean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lang="ru-RU" sz="11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100" spc="-10" dirty="0" smtClean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lang="ru-RU" sz="1100" spc="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100" spc="-25" dirty="0" smtClean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lang="ru-RU" sz="1100" dirty="0" smtClean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1100" dirty="0" smtClean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lang="ru-RU" sz="1100" spc="4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100" spc="-20" dirty="0" smtClean="0">
                <a:solidFill>
                  <a:srgbClr val="FFFFFF"/>
                </a:solidFill>
                <a:latin typeface="Calibri"/>
                <a:cs typeface="Calibri"/>
              </a:rPr>
              <a:t>Рязанской </a:t>
            </a:r>
            <a:r>
              <a:rPr lang="ru-RU" sz="1100" spc="-10" dirty="0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lang="ru-RU" sz="1100" dirty="0" smtClean="0">
              <a:latin typeface="Calibri"/>
              <a:cs typeface="Calibri"/>
            </a:endParaRPr>
          </a:p>
          <a:p>
            <a:endParaRPr lang="ru-RU" sz="1100" dirty="0"/>
          </a:p>
        </p:txBody>
      </p:sp>
      <p:graphicFrame>
        <p:nvGraphicFramePr>
          <p:cNvPr id="41" name="Таблица 40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9633274"/>
              </p:ext>
            </p:extLst>
          </p:nvPr>
        </p:nvGraphicFramePr>
        <p:xfrm>
          <a:off x="306943" y="1536699"/>
          <a:ext cx="6976508" cy="53526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1747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5125617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829144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52691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4102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25.08.2026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любителей игры в «НОВУС» - морской бильярд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11:00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110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театралов «Аплодисменты»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13:00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45026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</a:rPr>
                        <a:t>26.08.2026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«Киногостиная: вечер любимых комедий» (ко дню кино)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11:00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48599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</a:rPr>
                        <a:t>27.08.2026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Российское общество «Знание». Просветительская онлайн-лекция «Внутренний туризм и краеведение»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11:30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3711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Шахматный турнир: «Союз умов: Старшие и  Первые» 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13:00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4102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28.08.2026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Волонтерская работа. Шьем носилки, нательное белье для СВОих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10:00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4102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Клуб любителей рукоделия «Рукодельные посиделки»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12:00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4102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31.08.2026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Клуб любителей петь «Меломаны»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10:00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775152705"/>
                  </a:ext>
                </a:extLst>
              </a:tr>
              <a:tr h="4024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Клуб любителей вязать «Творим прекрасное»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11:45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11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Клуб «Островок здоровья» (поговорим о ЗОЖ)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</a:rPr>
                        <a:t>12:30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102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Клуб любителей танцевать «Движение и ритм»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</a:rPr>
                        <a:t>12:45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63917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Клуб любителей русской песни «Серебряные голоса»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</a:rPr>
                        <a:t>14:00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2912" y="113733"/>
            <a:ext cx="25228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4006850" y="7674522"/>
            <a:ext cx="3363277" cy="5692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7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84660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891</TotalTime>
  <Words>717</Words>
  <Application>Microsoft Office PowerPoint</Application>
  <PresentationFormat>Произвольный</PresentationFormat>
  <Paragraphs>195</Paragraphs>
  <Slides>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Office Theme</vt:lpstr>
      <vt:lpstr>МЕРОПРИЯТИЯ НА АВГУСТ 2026</vt:lpstr>
      <vt:lpstr>МЕРОПРИЯТИЯ НА АВГУСТ 2026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Администратор</cp:lastModifiedBy>
  <cp:revision>108</cp:revision>
  <dcterms:created xsi:type="dcterms:W3CDTF">2025-11-06T11:20:25Z</dcterms:created>
  <dcterms:modified xsi:type="dcterms:W3CDTF">2026-07-31T12:40:45Z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