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60" r:id="rId4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574" y="4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8738E-31B7-4BBD-90D5-3E70D6DF8AEE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D84B6-5CBA-479F-A73E-B577FB3FB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854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84B6-5CBA-479F-A73E-B577FB3FBF5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34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4.png"/><Relationship Id="rId2" Type="http://schemas.openxmlformats.org/officeDocument/2006/relationships/image" Target="../media/image7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.png"/><Relationship Id="rId10" Type="http://schemas.openxmlformats.org/officeDocument/2006/relationships/image" Target="../media/image15.png"/><Relationship Id="rId19" Type="http://schemas.openxmlformats.org/officeDocument/2006/relationships/image" Target="../media/image6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5.png"/><Relationship Id="rId3" Type="http://schemas.openxmlformats.org/officeDocument/2006/relationships/image" Target="../media/image8.png"/><Relationship Id="rId21" Type="http://schemas.openxmlformats.org/officeDocument/2006/relationships/image" Target="../media/image20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4.png"/><Relationship Id="rId2" Type="http://schemas.openxmlformats.org/officeDocument/2006/relationships/image" Target="../media/image7.png"/><Relationship Id="rId16" Type="http://schemas.openxmlformats.org/officeDocument/2006/relationships/image" Target="../media/image3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.png"/><Relationship Id="rId10" Type="http://schemas.openxmlformats.org/officeDocument/2006/relationships/image" Target="../media/image15.png"/><Relationship Id="rId19" Type="http://schemas.openxmlformats.org/officeDocument/2006/relationships/image" Target="../media/image6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64050" y="316976"/>
            <a:ext cx="26752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213021"/>
              </p:ext>
            </p:extLst>
          </p:nvPr>
        </p:nvGraphicFramePr>
        <p:xfrm>
          <a:off x="349250" y="1523885"/>
          <a:ext cx="6934200" cy="8815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79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35887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83523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9898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34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01.10.2026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Российское общество «Знание». Просветительская онлайн-лекция «1 октября-наш день: говорим о главном для пожилых людей»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/>
                        </a:rPr>
                        <a:t>10:</a:t>
                      </a:r>
                      <a:r>
                        <a:rPr lang="ru-RU" sz="1400" spc="-25" dirty="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/>
                        </a:rPr>
                        <a:t>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4449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«Островок здоровья» (Встреча с врачом: «Мы - за здоровый образ жизни»)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4230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танцевать «Движение и ритм» (Разучиваем танцы народов мира)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12:30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283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русской песни «Серебряные голоса»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28394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02.10.2026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театралов «Аплодисменты»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28394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рукоделия «Рукодельные посиделки»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328394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05.10.2026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петь «Меломаны»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32839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вязать «Творим прекрасное»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839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«Островок здоровья» (Растяжка)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13:00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83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Клуб любителей танцевать «Движение и ритм»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13:30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62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русской песни «Серебряные голоса»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14:30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62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06.10.2026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Волонтерская работа. Шьем  нательное белье для СВОих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30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Профилактическая беседа: «Осторожно, мошенники!» (встреча с сотрудником полиции)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0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07.10.2026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Есенинский день души: праздник поэзии и творчества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246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08.10.2026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петь «Меломаны»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3814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«Островок здоровья» (Растяжка, поговорим о ЗОЖ)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83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танцевать «Движение и ритм»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12:30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83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русской песни «Серебряные голоса»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84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09.10.2026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Осенние встречи:  «Праздник мудрости и доброты», посвященные  Дню пожилых людей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8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петь «Меломаны»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8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вязать «Творим прекрасное»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2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«Островок здоровья» (Растяжка) 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13:00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8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Клуб любителей танцевать «Движение и ритм»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13:30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96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русской песни «Серебряные голоса»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14:30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5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6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23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4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8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9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21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22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1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2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1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1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1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1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1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1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1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pic>
        <p:nvPicPr>
          <p:cNvPr id="25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grpSp>
        <p:nvGrpSpPr>
          <p:cNvPr id="32" name="Группа 3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323300" y="7978426"/>
            <a:ext cx="1147890" cy="132842"/>
            <a:chOff x="644464" y="8176450"/>
            <a:chExt cx="1147890" cy="132842"/>
          </a:xfrm>
        </p:grpSpPr>
        <p:pic>
          <p:nvPicPr>
            <p:cNvPr id="33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4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6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37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38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3" name="Овал 42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153042" y="8057622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5816796" y="8907360"/>
            <a:ext cx="1651608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11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lang="ru-RU" sz="11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1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lang="ru-RU" sz="1100" dirty="0" smtClean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lang="ru-RU" sz="11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lang="ru-RU" sz="11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11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1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lang="ru-RU" sz="11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1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lang="ru-RU" sz="1100" dirty="0" smtClean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11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lang="ru-RU" sz="11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1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lang="ru-RU" sz="1100" spc="-10" dirty="0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lang="ru-RU" sz="1100" dirty="0" smtClean="0">
              <a:latin typeface="Calibri"/>
              <a:cs typeface="Calibri"/>
            </a:endParaRPr>
          </a:p>
          <a:p>
            <a:endParaRPr lang="ru-RU" sz="1100" dirty="0"/>
          </a:p>
        </p:txBody>
      </p:sp>
      <p:graphicFrame>
        <p:nvGraphicFramePr>
          <p:cNvPr id="47" name="Таблица 46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058451"/>
              </p:ext>
            </p:extLst>
          </p:nvPr>
        </p:nvGraphicFramePr>
        <p:xfrm>
          <a:off x="310600" y="1612898"/>
          <a:ext cx="6972850" cy="8610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936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40179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85773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1960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274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13.10.2026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Волонтерская работа. Шьем  нательное белье для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СВОих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274063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 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театралов «Аплодисменты»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58192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Индивидуальное консультирование по социальным и пенсионным вопросам,  оформление цифровых документов в мессенджере  МАХ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8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14.10.2026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Российское общество «Знание». Просветительская онлайн-лекция  «Правовая грамотность»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11:30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8795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Поездка в Рязанский музыкальный театр на спектакль «Летучая мышь»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19:00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4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15.10.2026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петь «Меломаны»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4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«Островок здоровья» (Растяжка)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4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Клуб любителей танцевать «Движение и ритм»</a:t>
                      </a:r>
                      <a:endParaRPr lang="ru-RU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12:30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4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Клуб любителей русской песни «Серебряные голоса»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8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16.10.2026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Праздничное мероприятие с участниками Движения Первых: «Покровская ярмарка»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4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19.10.2026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петь «Меломаны»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406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вязать «Творим прекрасное»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4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«Островок здоровья» (Растяжка)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13:00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4063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 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танцевать «Движение и ритм»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13:30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4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русской песни «Серебряные голоса»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14:30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4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20.10.2026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Волонтерская работа. Шьем  нательное белье для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СВОих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406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Занятие по компьютерной грамотности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406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21.10.2026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игры в «НОВУС» - морской бильярд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406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играть в настольные игры «Игротека»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581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Индивидуальное консультирование по социальным и пенсионным вопросам,  оформление цифровых документов в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мессенджере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 МАХ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13:00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1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22.10.2026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петь «Меломаны»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18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«Островок здоровья» (Растяжка) 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18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танцевать «Движение и ритм»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12:30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18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русской песни «Серебряные голоса»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0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2650" y="316976"/>
            <a:ext cx="2446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</p:spTree>
    <p:extLst>
      <p:ext uri="{BB962C8B-B14F-4D97-AF65-F5344CB8AC3E}">
        <p14:creationId xmlns:p14="http://schemas.microsoft.com/office/powerpoint/2010/main" val="1306875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" y="6999588"/>
            <a:ext cx="7556500" cy="369306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611983" y="72583"/>
            <a:ext cx="2518182" cy="983928"/>
            <a:chOff x="512394" y="489204"/>
            <a:chExt cx="2518182" cy="983928"/>
          </a:xfrm>
        </p:grpSpPr>
        <p:pic>
          <p:nvPicPr>
            <p:cNvPr id="6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7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8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24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5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9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10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22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23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1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20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21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12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13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14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15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16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17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8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19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pic>
        <p:nvPicPr>
          <p:cNvPr id="26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grpSp>
        <p:nvGrpSpPr>
          <p:cNvPr id="28" name="Группа 27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258308" y="8045432"/>
            <a:ext cx="1147890" cy="132842"/>
            <a:chOff x="644464" y="8176450"/>
            <a:chExt cx="1147890" cy="132842"/>
          </a:xfrm>
        </p:grpSpPr>
        <p:pic>
          <p:nvPicPr>
            <p:cNvPr id="29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0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2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33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34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61" y="9577101"/>
            <a:ext cx="862371" cy="862371"/>
          </a:xfrm>
          <a:prstGeom prst="rect">
            <a:avLst/>
          </a:prstGeom>
        </p:spPr>
      </p:pic>
      <p:sp>
        <p:nvSpPr>
          <p:cNvPr id="36" name="Овал 35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153042" y="8030603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259926" y="8243780"/>
            <a:ext cx="601642" cy="51655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24988" y="8539882"/>
            <a:ext cx="5466821" cy="2161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lang="ru-RU" sz="40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lang="ru-RU" sz="4000" b="1" dirty="0" smtClean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lang="ru-RU" sz="4000" b="1" spc="-1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4000" b="1" dirty="0" smtClean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lang="ru-RU" sz="4000" b="1" spc="-1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40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lang="ru-RU" sz="4000" dirty="0" smtClean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lang="ru-RU" sz="12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200" spc="-10" dirty="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lang="ru-RU" sz="1200" dirty="0" smtClean="0">
              <a:latin typeface="Calibri"/>
              <a:cs typeface="Calibri"/>
            </a:endParaRPr>
          </a:p>
          <a:p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200" dirty="0">
                <a:solidFill>
                  <a:schemeClr val="bg1"/>
                </a:solidFill>
                <a:latin typeface="+mn-lt"/>
              </a:rPr>
              <a:t>г.</a:t>
            </a:r>
            <a:r>
              <a:rPr lang="ru-RU" sz="1200" dirty="0" smtClean="0">
                <a:latin typeface="+mn-lt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+mn-lt"/>
              </a:rPr>
              <a:t>Рыбное, пл. Ленина, д.3</a:t>
            </a:r>
          </a:p>
          <a:p>
            <a:r>
              <a:rPr lang="ru-RU" sz="1200" dirty="0" smtClean="0">
                <a:solidFill>
                  <a:schemeClr val="bg1"/>
                </a:solidFill>
                <a:latin typeface="Calibri"/>
                <a:cs typeface="Calibri"/>
              </a:rPr>
              <a:t>Контактный </a:t>
            </a:r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номер: (4912)30-30-37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ФИО: Белякова Татьяна Эдуардовна</a:t>
            </a:r>
            <a:endParaRPr lang="ru-RU" sz="1200" dirty="0" smtClean="0">
              <a:latin typeface="Calibri"/>
              <a:cs typeface="Calibri"/>
            </a:endParaRPr>
          </a:p>
          <a:p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5917492" y="8846120"/>
            <a:ext cx="1594198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11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lang="ru-RU" sz="11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1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lang="ru-RU" sz="1100" dirty="0" smtClean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lang="ru-RU" sz="11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lang="ru-RU" sz="11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11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1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lang="ru-RU" sz="11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1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lang="ru-RU" sz="1100" dirty="0" smtClean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11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lang="ru-RU" sz="11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1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lang="ru-RU" sz="1100" spc="-10" dirty="0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lang="ru-RU" sz="1100" dirty="0" smtClean="0">
              <a:latin typeface="Calibri"/>
              <a:cs typeface="Calibri"/>
            </a:endParaRPr>
          </a:p>
          <a:p>
            <a:endParaRPr lang="ru-RU" sz="1100" dirty="0"/>
          </a:p>
        </p:txBody>
      </p:sp>
      <p:graphicFrame>
        <p:nvGraphicFramePr>
          <p:cNvPr id="41" name="Таблица 40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843700"/>
              </p:ext>
            </p:extLst>
          </p:nvPr>
        </p:nvGraphicFramePr>
        <p:xfrm>
          <a:off x="306943" y="1841500"/>
          <a:ext cx="6976507" cy="5797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907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1054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979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30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23.10.2026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театралов «Аплодисменты»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30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Клуб  любителей рукоделия «Рукодельные посиделки»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</a:p>
                  </a:txBody>
                  <a:tcPr marL="68580" marR="68580" marT="0" marB="0"/>
                </a:tc>
              </a:tr>
              <a:tr h="38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Мастер-класс по изготовлению поделок из гипса для детей-сирот из Рыбновского дома детства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13:00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26.10.2026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петь «Меломаны»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вязать «Творим прекрасное»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8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«Островок здоровья» (Растяжка)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13:00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 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танцевать «Движение и ритм»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13:30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38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любителей русской песни «Серебряные голоса»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14:30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345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27.10.2026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Волонтерская работа. Шьем  нательное белье для СВОих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Клуб путешественников «Окно в мир» Просмотр фильма географического общества «Люди белой земли» (к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Году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единства народов России)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28.10.2026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Театрализованное представление на тему: «Кино и мы: любимые истории на сцене»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33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29.10.2026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Мастер-класс по изготовлению кавказских  чебуреков (к году единства народов России)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6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30.10.2026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Мастер-класс по работе в технике Батик «Тайный узор»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22912" y="113733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4006850" y="7674522"/>
            <a:ext cx="3363277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4660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908</TotalTime>
  <Words>752</Words>
  <Application>Microsoft Office PowerPoint</Application>
  <PresentationFormat>Произвольный</PresentationFormat>
  <Paragraphs>212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МЕРОПРИЯТИЯ НА ОКТЯБРЬ 2026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Администратор</cp:lastModifiedBy>
  <cp:revision>105</cp:revision>
  <dcterms:created xsi:type="dcterms:W3CDTF">2025-11-06T11:20:25Z</dcterms:created>
  <dcterms:modified xsi:type="dcterms:W3CDTF">2026-09-30T12:43:46Z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