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7556500" cy="10693400"/>
  <p:notesSz cx="6797675" cy="9926638"/>
  <p:defaultTextStyle>
    <a:defPPr>
      <a:defRPr kern="0"/>
    </a:def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622" y="22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7/31/2026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7/31/2026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7/31/2026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="" xmlns:a16="http://schemas.microsoft.com/office/drawing/2014/main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="" xmlns:a16="http://schemas.microsoft.com/office/drawing/2014/main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="" xmlns:a16="http://schemas.microsoft.com/office/drawing/2014/main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="" xmlns:a16="http://schemas.microsoft.com/office/drawing/2014/main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="" xmlns:a16="http://schemas.microsoft.com/office/drawing/2014/main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="" xmlns:a16="http://schemas.microsoft.com/office/drawing/2014/main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="" xmlns:a16="http://schemas.microsoft.com/office/drawing/2014/main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="" xmlns:a16="http://schemas.microsoft.com/office/drawing/2014/main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="" xmlns:a16="http://schemas.microsoft.com/office/drawing/2014/main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="" xmlns:a16="http://schemas.microsoft.com/office/drawing/2014/main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464050" y="316976"/>
            <a:ext cx="2675265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dirty="0"/>
              <a:t>НА</a:t>
            </a:r>
            <a:r>
              <a:rPr spc="-5" dirty="0"/>
              <a:t> </a:t>
            </a:r>
            <a:r>
              <a:rPr lang="ru-RU" spc="-5" smtClean="0"/>
              <a:t>АВГУСТ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="" xmlns:a16="http://schemas.microsoft.com/office/drawing/2014/main" id="{C643197E-C4A3-2ECA-19B5-B44DF1B31A2E}"/>
              </a:ext>
            </a:extLst>
          </p:cNvPr>
          <p:cNvSpPr txBox="1"/>
          <p:nvPr/>
        </p:nvSpPr>
        <p:spPr>
          <a:xfrm>
            <a:off x="644464" y="8370038"/>
            <a:ext cx="5418842" cy="2108398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sz="1300" dirty="0">
              <a:latin typeface="Calibri"/>
              <a:cs typeface="Calibri"/>
            </a:endParaRPr>
          </a:p>
          <a:p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Адрес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r>
              <a:rPr lang="en-US" sz="130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1300" dirty="0" smtClean="0">
                <a:solidFill>
                  <a:schemeClr val="bg1"/>
                </a:solidFill>
                <a:latin typeface="+mn-lt"/>
              </a:rPr>
              <a:t>г. Скопин, ул</a:t>
            </a:r>
            <a:r>
              <a:rPr lang="ru-RU" sz="1300" dirty="0">
                <a:solidFill>
                  <a:schemeClr val="bg1"/>
                </a:solidFill>
                <a:latin typeface="+mn-lt"/>
              </a:rPr>
              <a:t>. </a:t>
            </a:r>
            <a:r>
              <a:rPr lang="ru-RU" sz="1300" dirty="0" smtClean="0">
                <a:solidFill>
                  <a:schemeClr val="bg1"/>
                </a:solidFill>
                <a:latin typeface="+mn-lt"/>
              </a:rPr>
              <a:t>Ленина, д.33</a:t>
            </a:r>
          </a:p>
          <a:p>
            <a:r>
              <a:rPr lang="ru-RU" sz="1300" dirty="0" smtClean="0">
                <a:solidFill>
                  <a:schemeClr val="bg1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номер: (4912)30-32-14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ФИО: Солонина Светлана Анатольевна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="" xmlns:a16="http://schemas.microsoft.com/office/drawing/2014/main" id="{797366C2-E247-0149-04E1-7921DBE2C6E3}"/>
              </a:ext>
            </a:extLst>
          </p:cNvPr>
          <p:cNvSpPr txBox="1"/>
          <p:nvPr/>
        </p:nvSpPr>
        <p:spPr>
          <a:xfrm>
            <a:off x="3943032" y="7367569"/>
            <a:ext cx="3297554" cy="575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 err="1">
                <a:solidFill>
                  <a:srgbClr val="58595B"/>
                </a:solidFill>
                <a:latin typeface="Calibri"/>
                <a:cs typeface="Calibri"/>
              </a:rPr>
              <a:t>пятница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8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1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7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="" xmlns:a16="http://schemas.microsoft.com/office/drawing/2014/main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1083951" cy="546302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 dirty="0" err="1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20" dirty="0" smtClean="0">
                <a:solidFill>
                  <a:srgbClr val="FFFFFF"/>
                </a:solidFill>
                <a:latin typeface="Calibri"/>
                <a:cs typeface="Calibri"/>
              </a:rPr>
              <a:t>Рязанской </a:t>
            </a:r>
            <a:r>
              <a:rPr sz="800" spc="-10" dirty="0" err="1" smtClean="0">
                <a:solidFill>
                  <a:srgbClr val="FFFFFF"/>
                </a:solidFill>
                <a:latin typeface="Calibri"/>
                <a:cs typeface="Calibri"/>
              </a:rPr>
              <a:t>области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="" xmlns:a16="http://schemas.microsoft.com/office/drawing/2014/main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="" xmlns:a16="http://schemas.microsoft.com/office/drawing/2014/main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="" xmlns:a16="http://schemas.microsoft.com/office/drawing/2014/main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="" xmlns:a16="http://schemas.microsoft.com/office/drawing/2014/main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="" xmlns:a16="http://schemas.microsoft.com/office/drawing/2014/main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="" xmlns:a16="http://schemas.microsoft.com/office/drawing/2014/main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="" xmlns:a16="http://schemas.microsoft.com/office/drawing/2014/main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="" xmlns:a16="http://schemas.microsoft.com/office/drawing/2014/main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="" xmlns:a16="http://schemas.microsoft.com/office/drawing/2014/main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="" xmlns:a16="http://schemas.microsoft.com/office/drawing/2014/main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="" xmlns:a16="http://schemas.microsoft.com/office/drawing/2014/main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="" xmlns:a16="http://schemas.microsoft.com/office/drawing/2014/main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="" xmlns:a16="http://schemas.microsoft.com/office/drawing/2014/main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="" xmlns:a16="http://schemas.microsoft.com/office/drawing/2014/main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="" xmlns:a16="http://schemas.microsoft.com/office/drawing/2014/main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="" xmlns:a16="http://schemas.microsoft.com/office/drawing/2014/main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="" xmlns:a16="http://schemas.microsoft.com/office/drawing/2014/main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="" xmlns:a16="http://schemas.microsoft.com/office/drawing/2014/main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="" xmlns:a16="http://schemas.microsoft.com/office/drawing/2014/main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="" xmlns:a16="http://schemas.microsoft.com/office/drawing/2014/main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="" xmlns:a16="http://schemas.microsoft.com/office/drawing/2014/main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="" xmlns:a16="http://schemas.microsoft.com/office/drawing/2014/main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="" xmlns:a16="http://schemas.microsoft.com/office/drawing/2014/main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="" xmlns:a16="http://schemas.microsoft.com/office/drawing/2014/main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="" xmlns:a16="http://schemas.microsoft.com/office/drawing/2014/main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5606820"/>
              </p:ext>
            </p:extLst>
          </p:nvPr>
        </p:nvGraphicFramePr>
        <p:xfrm>
          <a:off x="567615" y="1716418"/>
          <a:ext cx="6672971" cy="52839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5521">
                  <a:extLst>
                    <a:ext uri="{9D8B030D-6E8A-4147-A177-3AD203B41FA5}">
                      <a16:colId xmlns="" xmlns:a16="http://schemas.microsoft.com/office/drawing/2014/main" val="4074742491"/>
                    </a:ext>
                  </a:extLst>
                </a:gridCol>
                <a:gridCol w="4319329">
                  <a:extLst>
                    <a:ext uri="{9D8B030D-6E8A-4147-A177-3AD203B41FA5}">
                      <a16:colId xmlns="" xmlns:a16="http://schemas.microsoft.com/office/drawing/2014/main" val="3160443083"/>
                    </a:ext>
                  </a:extLst>
                </a:gridCol>
                <a:gridCol w="1158121">
                  <a:extLst>
                    <a:ext uri="{9D8B030D-6E8A-4147-A177-3AD203B41FA5}">
                      <a16:colId xmlns="" xmlns:a16="http://schemas.microsoft.com/office/drawing/2014/main" val="3299580881"/>
                    </a:ext>
                  </a:extLst>
                </a:gridCol>
              </a:tblGrid>
              <a:tr h="556603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sz="1400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42324205"/>
                  </a:ext>
                </a:extLst>
              </a:tr>
              <a:tr h="88741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07.08.2026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/>
                          <a:ea typeface="Times New Roman"/>
                        </a:rPr>
                        <a:t>Посещение выставки работ народного мастера Красникова Сергея «Глиняный бестиарий» в Скопинском краеведческом музее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/>
                          <a:ea typeface="Times New Roman"/>
                        </a:rPr>
                        <a:t>14:00</a:t>
                      </a:r>
                    </a:p>
                  </a:txBody>
                  <a:tcPr marL="68580" marR="68580" marT="0" marB="0"/>
                </a:tc>
              </a:tr>
              <a:tr h="572974"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</a:tabLst>
                      </a:pPr>
                      <a:r>
                        <a:rPr lang="ru-RU" sz="1400" kern="1200">
                          <a:solidFill>
                            <a:srgbClr val="231F20"/>
                          </a:solidFill>
                          <a:effectLst/>
                          <a:latin typeface="Calibri"/>
                          <a:ea typeface="Microsoft YaHei"/>
                        </a:rPr>
                        <a:t>11.08.2026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 hangingPunct="0">
                        <a:lnSpc>
                          <a:spcPct val="90000"/>
                        </a:lnSpc>
                        <a:spcAft>
                          <a:spcPts val="0"/>
                        </a:spcAft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</a:tabLs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Урок компьютерной грамотности. Цифровое удостоверение МАХ, преимущества, особенности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</a:tabLst>
                      </a:pPr>
                      <a:r>
                        <a:rPr lang="ru-RU" sz="1400" kern="1200">
                          <a:solidFill>
                            <a:srgbClr val="231F20"/>
                          </a:solidFill>
                          <a:effectLst/>
                          <a:latin typeface="Calibri"/>
                          <a:ea typeface="Microsoft YaHei"/>
                        </a:rPr>
                        <a:t>14:00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685952597"/>
                  </a:ext>
                </a:extLst>
              </a:tr>
              <a:tr h="772248"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</a:tabLst>
                      </a:pPr>
                      <a:r>
                        <a:rPr lang="ru-RU" sz="1400" kern="1200">
                          <a:solidFill>
                            <a:srgbClr val="231F20"/>
                          </a:solidFill>
                          <a:effectLst/>
                          <a:latin typeface="Calibri"/>
                          <a:ea typeface="Microsoft YaHei"/>
                        </a:rPr>
                        <a:t>13.08.2026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 hangingPunct="0">
                        <a:lnSpc>
                          <a:spcPct val="90000"/>
                        </a:lnSpc>
                        <a:spcAft>
                          <a:spcPts val="0"/>
                        </a:spcAft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</a:tabLst>
                      </a:pPr>
                      <a:r>
                        <a:rPr lang="ru-RU" sz="14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Microsoft YaHei"/>
                        </a:rPr>
                        <a:t>Плетение маскировочных сетей для СВО на базе Скопинского районного отделения «Всероссийское общество инвалидов»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 hangingPunct="0">
                        <a:lnSpc>
                          <a:spcPct val="90000"/>
                        </a:lnSpc>
                        <a:spcAft>
                          <a:spcPts val="0"/>
                        </a:spcAft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</a:tabLst>
                      </a:pPr>
                      <a:r>
                        <a:rPr lang="ru-RU" sz="14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Microsoft YaHei"/>
                        </a:rPr>
                        <a:t>14:00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958695914"/>
                  </a:ext>
                </a:extLst>
              </a:tr>
              <a:tr h="695024">
                <a:tc>
                  <a:txBody>
                    <a:bodyPr/>
                    <a:lstStyle/>
                    <a:p>
                      <a:pPr algn="ctr" fontAlgn="base" hangingPunct="0">
                        <a:lnSpc>
                          <a:spcPct val="90000"/>
                        </a:lnSpc>
                        <a:spcAft>
                          <a:spcPts val="0"/>
                        </a:spcAft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</a:tabLst>
                      </a:pPr>
                      <a:r>
                        <a:rPr lang="ru-RU" sz="14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Microsoft YaHei"/>
                        </a:rPr>
                        <a:t>17.08.2026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Индивидуальное бесплатное консультирование по пенсионным, социальным вопросам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 hangingPunct="0">
                        <a:lnSpc>
                          <a:spcPct val="90000"/>
                        </a:lnSpc>
                        <a:spcAft>
                          <a:spcPts val="0"/>
                        </a:spcAft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</a:tabLst>
                      </a:pPr>
                      <a:r>
                        <a:rPr lang="ru-RU" sz="14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Microsoft YaHei"/>
                        </a:rPr>
                        <a:t>14:00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732380059"/>
                  </a:ext>
                </a:extLst>
              </a:tr>
              <a:tr h="634334">
                <a:tc>
                  <a:txBody>
                    <a:bodyPr/>
                    <a:lstStyle/>
                    <a:p>
                      <a:pPr algn="ctr" fontAlgn="base" hangingPunct="0">
                        <a:lnSpc>
                          <a:spcPct val="90000"/>
                        </a:lnSpc>
                        <a:spcAft>
                          <a:spcPts val="0"/>
                        </a:spcAft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</a:tabLst>
                      </a:pPr>
                      <a:r>
                        <a:rPr lang="ru-RU" sz="14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Microsoft YaHei"/>
                        </a:rPr>
                        <a:t>20.08.2026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 hangingPunct="0">
                        <a:lnSpc>
                          <a:spcPct val="90000"/>
                        </a:lnSpc>
                        <a:spcAft>
                          <a:spcPts val="0"/>
                        </a:spcAft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</a:tabLs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Беседа с врачом-эндокринологом  «Отказ от вредных привычек. Правильное питание»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 hangingPunct="0">
                        <a:lnSpc>
                          <a:spcPct val="90000"/>
                        </a:lnSpc>
                        <a:spcAft>
                          <a:spcPts val="0"/>
                        </a:spcAft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</a:tabLst>
                      </a:pPr>
                      <a:r>
                        <a:rPr lang="ru-RU" sz="14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Microsoft YaHei"/>
                        </a:rPr>
                        <a:t>15:00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285857638"/>
                  </a:ext>
                </a:extLst>
              </a:tr>
              <a:tr h="517704">
                <a:tc>
                  <a:txBody>
                    <a:bodyPr/>
                    <a:lstStyle/>
                    <a:p>
                      <a:pPr algn="ctr" fontAlgn="base" hangingPunct="0">
                        <a:lnSpc>
                          <a:spcPct val="90000"/>
                        </a:lnSpc>
                        <a:spcAft>
                          <a:spcPts val="0"/>
                        </a:spcAft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</a:tabLst>
                      </a:pPr>
                      <a:r>
                        <a:rPr lang="ru-RU" sz="14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Microsoft YaHei"/>
                        </a:rPr>
                        <a:t>24.08.2026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 hangingPunct="0">
                        <a:lnSpc>
                          <a:spcPct val="90000"/>
                        </a:lnSpc>
                        <a:spcAft>
                          <a:spcPts val="0"/>
                        </a:spcAft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</a:tabLs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Прогулка по центральной аллее города «Гончарная сказка»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 hangingPunct="0">
                        <a:lnSpc>
                          <a:spcPct val="90000"/>
                        </a:lnSpc>
                        <a:spcAft>
                          <a:spcPts val="0"/>
                        </a:spcAft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</a:tabLst>
                      </a:pPr>
                      <a:r>
                        <a:rPr lang="ru-RU" sz="14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Microsoft YaHei"/>
                        </a:rPr>
                        <a:t>10:00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200774102"/>
                  </a:ext>
                </a:extLst>
              </a:tr>
              <a:tr h="647616">
                <a:tc>
                  <a:txBody>
                    <a:bodyPr/>
                    <a:lstStyle/>
                    <a:p>
                      <a:pPr algn="ctr" fontAlgn="base" hangingPunct="0">
                        <a:lnSpc>
                          <a:spcPct val="90000"/>
                        </a:lnSpc>
                        <a:spcAft>
                          <a:spcPts val="0"/>
                        </a:spcAft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</a:tabLst>
                      </a:pPr>
                      <a:r>
                        <a:rPr lang="ru-RU" sz="14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Microsoft YaHei"/>
                        </a:rPr>
                        <a:t>27.08.2026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  <a:p>
                      <a:pPr algn="ctr" fontAlgn="base" hangingPunct="0">
                        <a:lnSpc>
                          <a:spcPct val="90000"/>
                        </a:lnSpc>
                        <a:spcAft>
                          <a:spcPts val="0"/>
                        </a:spcAft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</a:tabLs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 hangingPunct="0">
                        <a:lnSpc>
                          <a:spcPct val="90000"/>
                        </a:lnSpc>
                        <a:spcAft>
                          <a:spcPts val="0"/>
                        </a:spcAft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</a:tabLs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Российское общество «Знание». Просветительская онлайн-лекция «Внутренний туризм и краеведение»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 hangingPunct="0">
                        <a:lnSpc>
                          <a:spcPct val="90000"/>
                        </a:lnSpc>
                        <a:spcAft>
                          <a:spcPts val="0"/>
                        </a:spcAft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</a:tabLst>
                      </a:pPr>
                      <a:r>
                        <a:rPr lang="ru-RU" sz="14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Microsoft YaHei"/>
                        </a:rPr>
                        <a:t>11:30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</a:endParaRPr>
                    </a:p>
                    <a:p>
                      <a:pPr algn="ctr" fontAlgn="base" hangingPunct="0">
                        <a:lnSpc>
                          <a:spcPct val="90000"/>
                        </a:lnSpc>
                        <a:spcAft>
                          <a:spcPts val="0"/>
                        </a:spcAft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6638889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</TotalTime>
  <Words>163</Words>
  <Application>Microsoft Office PowerPoint</Application>
  <PresentationFormat>Произвольный</PresentationFormat>
  <Paragraphs>38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НА АВГУСТ 2026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Администратор</cp:lastModifiedBy>
  <cp:revision>35</cp:revision>
  <cp:lastPrinted>2025-12-23T08:26:07Z</cp:lastPrinted>
  <dcterms:created xsi:type="dcterms:W3CDTF">2025-11-06T11:20:25Z</dcterms:created>
  <dcterms:modified xsi:type="dcterms:W3CDTF">2026-07-31T12:22:12Z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