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7" r:id="rId2"/>
    <p:sldId id="260" r:id="rId3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6" d="100"/>
          <a:sy n="106" d="100"/>
        </p:scale>
        <p:origin x="-2472" y="6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27990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A8738E-31B7-4BBD-90D5-3E70D6DF8AEE}" type="datetimeFigureOut">
              <a:rPr lang="ru-RU" smtClean="0"/>
              <a:t>31.03.2026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801688"/>
            <a:ext cx="2835275" cy="4010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55650" y="5080000"/>
            <a:ext cx="6045200" cy="48117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27990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0D84B6-5CBA-479F-A73E-B577FB3FBF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98544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0D84B6-5CBA-479F-A73E-B577FB3FBF51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834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3/31/2026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3/31/2026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3/31/2026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png"/><Relationship Id="rId18" Type="http://schemas.openxmlformats.org/officeDocument/2006/relationships/image" Target="../media/image5.png"/><Relationship Id="rId3" Type="http://schemas.openxmlformats.org/officeDocument/2006/relationships/image" Target="../media/image8.png"/><Relationship Id="rId21" Type="http://schemas.openxmlformats.org/officeDocument/2006/relationships/image" Target="../media/image20.png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17" Type="http://schemas.openxmlformats.org/officeDocument/2006/relationships/image" Target="../media/image4.png"/><Relationship Id="rId2" Type="http://schemas.openxmlformats.org/officeDocument/2006/relationships/image" Target="../media/image7.png"/><Relationship Id="rId16" Type="http://schemas.openxmlformats.org/officeDocument/2006/relationships/image" Target="../media/image3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5" Type="http://schemas.openxmlformats.org/officeDocument/2006/relationships/image" Target="../media/image2.png"/><Relationship Id="rId10" Type="http://schemas.openxmlformats.org/officeDocument/2006/relationships/image" Target="../media/image15.png"/><Relationship Id="rId19" Type="http://schemas.openxmlformats.org/officeDocument/2006/relationships/image" Target="../media/image6.png"/><Relationship Id="rId4" Type="http://schemas.openxmlformats.org/officeDocument/2006/relationships/image" Target="../media/image9.png"/><Relationship Id="rId9" Type="http://schemas.openxmlformats.org/officeDocument/2006/relationships/image" Target="../media/image14.png"/><Relationship Id="rId1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464050" y="316976"/>
            <a:ext cx="26752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АПРЕЛ</a:t>
            </a:r>
            <a:r>
              <a:rPr lang="ru-RU" spc="-10" dirty="0" smtClean="0"/>
              <a:t>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20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1773014"/>
              </p:ext>
            </p:extLst>
          </p:nvPr>
        </p:nvGraphicFramePr>
        <p:xfrm>
          <a:off x="501650" y="2070100"/>
          <a:ext cx="6781800" cy="75986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502877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983523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15696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67970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01.04.2026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Times New Roman"/>
                        </a:rPr>
                        <a:t>Урок компьютерной грамотности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11:00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59740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06.04.2026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Times New Roman"/>
                        </a:rPr>
                        <a:t>Круглый стол (вопрос-ответ) на тему пенсионного обеспечения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10:00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9265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08.04.2026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Times New Roman"/>
                        </a:rPr>
                        <a:t>Индивидуальное бесплатное консультирование </a:t>
                      </a:r>
                      <a:r>
                        <a:rPr lang="ru-RU" sz="1400" dirty="0" smtClean="0">
                          <a:effectLst/>
                          <a:latin typeface="+mn-lt"/>
                          <a:ea typeface="Times New Roman"/>
                        </a:rPr>
                        <a:t>по пенсионным</a:t>
                      </a:r>
                      <a:r>
                        <a:rPr lang="ru-RU" sz="1400" dirty="0">
                          <a:effectLst/>
                          <a:latin typeface="+mn-lt"/>
                          <a:ea typeface="Times New Roman"/>
                        </a:rPr>
                        <a:t>, социальным вопросам </a:t>
                      </a:r>
                      <a:r>
                        <a:rPr lang="ru-RU" sz="1400">
                          <a:effectLst/>
                          <a:latin typeface="+mn-lt"/>
                          <a:ea typeface="Times New Roman"/>
                        </a:rPr>
                        <a:t>и </a:t>
                      </a:r>
                      <a:r>
                        <a:rPr lang="ru-RU" sz="1400" smtClean="0">
                          <a:effectLst/>
                          <a:latin typeface="+mn-lt"/>
                          <a:ea typeface="Times New Roman"/>
                        </a:rPr>
                        <a:t>оформлению </a:t>
                      </a:r>
                      <a:r>
                        <a:rPr lang="ru-RU" sz="1400" dirty="0">
                          <a:effectLst/>
                          <a:latin typeface="+mn-lt"/>
                          <a:ea typeface="Times New Roman"/>
                        </a:rPr>
                        <a:t>цифровых документов в </a:t>
                      </a:r>
                      <a:r>
                        <a:rPr lang="ru-RU" sz="1400" dirty="0" err="1">
                          <a:effectLst/>
                          <a:latin typeface="+mn-lt"/>
                          <a:ea typeface="Times New Roman"/>
                        </a:rPr>
                        <a:t>мессенджере</a:t>
                      </a:r>
                      <a:r>
                        <a:rPr lang="ru-RU" sz="1400" dirty="0">
                          <a:effectLst/>
                          <a:latin typeface="+mn-lt"/>
                          <a:ea typeface="Times New Roman"/>
                        </a:rPr>
                        <a:t> «МАХ»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10:00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78943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14.04.2026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Times New Roman"/>
                        </a:rPr>
                        <a:t>Вечер православия « Пасхальной радости сияние!»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10:00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1141475">
                <a:tc>
                  <a:txBody>
                    <a:bodyPr/>
                    <a:lstStyle/>
                    <a:p>
                      <a:pPr algn="ctr"/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16.04.2026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Просветительская онлайн-лекция "Эхо Чернобыля. Подвиг ликвидаторов" Общероссийская общественно-государственная просветительская организация «Российское общество «Знание»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10:00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73609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20.04.2026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Times New Roman"/>
                        </a:rPr>
                        <a:t>Профилактическое мероприятие «Осторожно, телефонные мошенники»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10:00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10668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Times New Roman"/>
                        </a:rPr>
                        <a:t>21.04.2026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Тематическая лекция: «О некоторых вопросах пенсионного законодательства» с участием заместителя начальника управления установления пенсий ОСФР по Рязанской области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15:30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104546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Times New Roman"/>
                        </a:rPr>
                        <a:t>22.04.2026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Час интересных сообщений «Тайны народов России» мероприятие приуроченное  к Дню </a:t>
                      </a:r>
                      <a:r>
                        <a:rPr lang="ru-RU" sz="1400">
                          <a:effectLst/>
                          <a:latin typeface="+mn-lt"/>
                          <a:ea typeface="Times New Roman"/>
                        </a:rPr>
                        <a:t> </a:t>
                      </a: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коренных малочисленных народов  РФ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10:00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" y="6999588"/>
            <a:ext cx="7556500" cy="3693065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5" name="Группа 4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611983" y="72583"/>
            <a:ext cx="2518182" cy="983928"/>
            <a:chOff x="512394" y="489204"/>
            <a:chExt cx="2518182" cy="983928"/>
          </a:xfrm>
        </p:grpSpPr>
        <p:pic>
          <p:nvPicPr>
            <p:cNvPr id="6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7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8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24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25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9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10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22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5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23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11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20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6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21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7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12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13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8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14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15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16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17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18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19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pic>
        <p:nvPicPr>
          <p:cNvPr id="26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grpSp>
        <p:nvGrpSpPr>
          <p:cNvPr id="28" name="Группа 27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258308" y="8045432"/>
            <a:ext cx="1147890" cy="132842"/>
            <a:chOff x="644464" y="8176450"/>
            <a:chExt cx="1147890" cy="132842"/>
          </a:xfrm>
        </p:grpSpPr>
        <p:pic>
          <p:nvPicPr>
            <p:cNvPr id="29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0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1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2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33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34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pic>
        <p:nvPicPr>
          <p:cNvPr id="35" name="Рисунок 34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9561" y="9577101"/>
            <a:ext cx="862371" cy="862371"/>
          </a:xfrm>
          <a:prstGeom prst="rect">
            <a:avLst/>
          </a:prstGeom>
        </p:spPr>
      </p:pic>
      <p:sp>
        <p:nvSpPr>
          <p:cNvPr id="36" name="Овал 35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153042" y="8030603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7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6259926" y="8243780"/>
            <a:ext cx="601642" cy="516559"/>
          </a:xfrm>
          <a:prstGeom prst="rect">
            <a:avLst/>
          </a:prstGeom>
        </p:spPr>
      </p:pic>
      <p:sp>
        <p:nvSpPr>
          <p:cNvPr id="39" name="TextBox 38"/>
          <p:cNvSpPr txBox="1"/>
          <p:nvPr/>
        </p:nvSpPr>
        <p:spPr>
          <a:xfrm>
            <a:off x="124988" y="8539882"/>
            <a:ext cx="5466821" cy="22860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700" marR="1196340" lvl="0" indent="0" defTabSz="914400" eaLnBrk="1" fontAlgn="auto" latinLnBrk="0" hangingPunct="1">
              <a:lnSpc>
                <a:spcPct val="75800"/>
              </a:lnSpc>
              <a:spcBef>
                <a:spcPts val="137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0" cap="none" spc="-1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ПРИХОДИТЕ, </a:t>
            </a:r>
            <a:r>
              <a:rPr kumimoji="0" lang="ru-RU" sz="44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МЫ</a:t>
            </a:r>
            <a:r>
              <a:rPr kumimoji="0" lang="ru-RU" sz="4400" b="1" i="0" u="none" strike="noStrike" kern="0" cap="none" spc="-135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 </a:t>
            </a:r>
            <a:r>
              <a:rPr kumimoji="0" lang="ru-RU" sz="44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ВАС</a:t>
            </a:r>
            <a:r>
              <a:rPr kumimoji="0" lang="ru-RU" sz="4400" b="1" i="0" u="none" strike="noStrike" kern="0" cap="none" spc="-135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 </a:t>
            </a:r>
            <a:r>
              <a:rPr kumimoji="0" lang="ru-RU" sz="4400" b="1" i="0" u="none" strike="noStrike" kern="0" cap="none" spc="-1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ЖДЕМ!</a:t>
            </a:r>
            <a:endParaRPr kumimoji="0" lang="ru-RU" sz="4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cs typeface="Calibri"/>
            </a:endParaRPr>
          </a:p>
          <a:p>
            <a:pPr marL="15240" marR="0" lvl="0" indent="0" defTabSz="914400" eaLnBrk="1" fontAlgn="auto" latinLnBrk="0" hangingPunct="1">
              <a:lnSpc>
                <a:spcPts val="1430"/>
              </a:lnSpc>
              <a:spcBef>
                <a:spcPts val="104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Наши</a:t>
            </a:r>
            <a:r>
              <a:rPr kumimoji="0" lang="ru-RU" sz="1300" b="0" i="0" u="none" strike="noStrike" kern="0" cap="none" spc="-35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 </a:t>
            </a:r>
            <a:r>
              <a:rPr kumimoji="0" lang="ru-RU" sz="1300" b="0" i="0" u="none" strike="noStrike" kern="0" cap="none" spc="-1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контакты:</a:t>
            </a:r>
            <a:endParaRPr kumimoji="0" lang="ru-RU" sz="13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cs typeface="Calibri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Адрес: </a:t>
            </a:r>
            <a:r>
              <a:rPr kumimoji="0" lang="ru-RU" sz="13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</a:rPr>
              <a:t>г.Шацк</a:t>
            </a:r>
            <a: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</a:rPr>
              <a:t>, ул. Комсомольская, д.13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cs typeface="Calibri"/>
              </a:rPr>
              <a:t>Контактный </a:t>
            </a:r>
            <a: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номер: (4912)30-31-59</a:t>
            </a:r>
          </a:p>
          <a:p>
            <a:pPr marL="15240" marR="5080" lvl="0" indent="0" defTabSz="914400" eaLnBrk="1" fontAlgn="auto" latinLnBrk="0" hangingPunct="1">
              <a:lnSpc>
                <a:spcPts val="1300"/>
              </a:lnSpc>
              <a:spcBef>
                <a:spcPts val="13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ФИО: </a:t>
            </a:r>
            <a:r>
              <a:rPr kumimoji="0" lang="ru-RU" sz="13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Пестрякова</a:t>
            </a:r>
            <a: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 Роза Владимировна</a:t>
            </a:r>
            <a:endParaRPr kumimoji="0" lang="ru-RU" sz="13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cs typeface="Calibri"/>
            </a:endParaRPr>
          </a:p>
          <a:p>
            <a:endParaRPr lang="ru-RU" dirty="0"/>
          </a:p>
        </p:txBody>
      </p:sp>
      <p:sp>
        <p:nvSpPr>
          <p:cNvPr id="40" name="TextBox 39"/>
          <p:cNvSpPr txBox="1"/>
          <p:nvPr/>
        </p:nvSpPr>
        <p:spPr>
          <a:xfrm>
            <a:off x="5917492" y="8846120"/>
            <a:ext cx="1594198" cy="7745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lang="ru-RU" sz="11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lang="ru-RU" sz="1100" dirty="0" smtClean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lang="ru-RU" sz="1100" dirty="0" smtClean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lang="ru-RU" sz="11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lang="ru-RU" sz="1100" spc="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100" spc="-25" dirty="0" smtClean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lang="ru-RU" sz="1100" dirty="0" smtClean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1100" dirty="0" smtClean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lang="ru-RU" sz="1100" spc="4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100" spc="-20" dirty="0" smtClean="0">
                <a:solidFill>
                  <a:srgbClr val="FFFFFF"/>
                </a:solidFill>
                <a:latin typeface="Calibri"/>
                <a:cs typeface="Calibri"/>
              </a:rPr>
              <a:t>Рязанской </a:t>
            </a:r>
            <a:r>
              <a:rPr lang="ru-RU" sz="1100" spc="-10" dirty="0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lang="ru-RU" sz="1100" dirty="0" smtClean="0">
              <a:latin typeface="Calibri"/>
              <a:cs typeface="Calibri"/>
            </a:endParaRPr>
          </a:p>
          <a:p>
            <a:endParaRPr lang="ru-RU" sz="1100" dirty="0"/>
          </a:p>
        </p:txBody>
      </p:sp>
      <p:graphicFrame>
        <p:nvGraphicFramePr>
          <p:cNvPr id="41" name="Таблица 40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4294423"/>
              </p:ext>
            </p:extLst>
          </p:nvPr>
        </p:nvGraphicFramePr>
        <p:xfrm>
          <a:off x="361470" y="1917700"/>
          <a:ext cx="6921980" cy="3429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1056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70346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930578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743331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85686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Calibri"/>
                          <a:ea typeface="Times New Roman"/>
                        </a:rPr>
                        <a:t>23.04.2026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Общероссийская общественно-государственная просветительская организация «Российское общество «Знание». Праздничное мероприятие в преддверии 9 Мая </a:t>
                      </a:r>
                      <a:endParaRPr lang="ru-RU" sz="14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10:00</a:t>
                      </a:r>
                      <a:endParaRPr lang="ru-RU" sz="14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Час здоровья «Забота о здоровье – лучшее лекарство</a:t>
                      </a:r>
                      <a:r>
                        <a:rPr lang="ru-RU" sz="140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»         </a:t>
                      </a: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(к Всемирному дню здоровья)</a:t>
                      </a:r>
                      <a:endParaRPr lang="ru-RU" sz="14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11:00</a:t>
                      </a:r>
                      <a:endParaRPr lang="ru-RU" sz="14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9906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Calibri"/>
                          <a:ea typeface="Times New Roman"/>
                        </a:rPr>
                        <a:t>27.04.2026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Литературный портрет «Михаил Булгаков: жизнь и творчество» (к 135-летию со дня рождения русского писателя)</a:t>
                      </a:r>
                      <a:endParaRPr lang="ru-RU" sz="14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11:00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22912" y="113733"/>
            <a:ext cx="25228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АПРЕЛЬ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4006850" y="7674522"/>
            <a:ext cx="3363277" cy="5692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7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846601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792</TotalTime>
  <Words>246</Words>
  <Application>Microsoft Office PowerPoint</Application>
  <PresentationFormat>Произвольный</PresentationFormat>
  <Paragraphs>56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МЕРОПРИЯТИЯ НА АПРЕЛЬ 2026</vt:lpstr>
      <vt:lpstr>МЕРОПРИЯТИЯ НА АПРЕЛЬ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Администратор</cp:lastModifiedBy>
  <cp:revision>91</cp:revision>
  <dcterms:created xsi:type="dcterms:W3CDTF">2025-11-06T11:20:25Z</dcterms:created>
  <dcterms:modified xsi:type="dcterms:W3CDTF">2026-03-31T09:46:29Z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