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notesMasterIdLst>
    <p:notesMasterId r:id="rId8"/>
  </p:notes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3384" y="-13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315E5-F4A1-4676-A10B-0EDE8BBCFB0D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AAA56-EC31-4BDD-B18F-B80175090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11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9AAA56-EC31-4BDD-B18F-B8017509064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534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1895332758"/>
              </p:ext>
            </p:extLst>
          </p:nvPr>
        </p:nvGraphicFramePr>
        <p:xfrm>
          <a:off x="424440" y="1962324"/>
          <a:ext cx="6789600" cy="4824536"/>
        </p:xfrm>
        <a:graphic>
          <a:graphicData uri="http://schemas.openxmlformats.org/drawingml/2006/table">
            <a:tbl>
              <a:tblPr/>
              <a:tblGrid>
                <a:gridCol w="836762"/>
                <a:gridCol w="4801918"/>
                <a:gridCol w="1150920"/>
              </a:tblGrid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7361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04.03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Урок </a:t>
                      </a:r>
                      <a:r>
                        <a:rPr lang="ru-RU" sz="18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пенсионной</a:t>
                      </a:r>
                      <a:r>
                        <a:rPr lang="ru-RU" sz="1800" kern="100" baseline="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 и </a:t>
                      </a:r>
                      <a:r>
                        <a:rPr lang="ru-RU" sz="18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социальной </a:t>
                      </a:r>
                      <a:r>
                        <a:rPr lang="ru-RU" sz="18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грамотности,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возможности национального </a:t>
                      </a:r>
                      <a:r>
                        <a:rPr lang="ru-RU" sz="1800" kern="100" dirty="0" err="1">
                          <a:effectLst/>
                          <a:latin typeface="+mn-lt"/>
                          <a:ea typeface="NSimSun"/>
                          <a:cs typeface="Mangal"/>
                        </a:rPr>
                        <a:t>мессенджера</a:t>
                      </a:r>
                      <a:r>
                        <a:rPr lang="ru-RU" sz="18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 МАХ в части получения жизненно необходимых документов в цифровом формате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>
                          <a:effectLst/>
                          <a:latin typeface="+mn-lt"/>
                          <a:ea typeface="NSimSun"/>
                          <a:cs typeface="Mangal"/>
                        </a:rPr>
                        <a:t>12:00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9361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12.03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РГО «Здоровье» «В здоровом уме и твердой памяти: практики для активного долголетия»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>
                          <a:effectLst/>
                          <a:latin typeface="+mn-lt"/>
                          <a:ea typeface="NSimSun"/>
                          <a:cs typeface="Mangal"/>
                        </a:rPr>
                        <a:t>18:00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7964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16.03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Мастер-класс: плетение сетей для СВО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>
                          <a:effectLst/>
                          <a:latin typeface="+mn-lt"/>
                          <a:ea typeface="NSimSun"/>
                          <a:cs typeface="Mangal"/>
                        </a:rPr>
                        <a:t>17:00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7157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24.03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Игровой час: настольные игры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12:00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pic>
        <p:nvPicPr>
          <p:cNvPr id="44" name="object 33"/>
          <p:cNvPicPr/>
          <p:nvPr/>
        </p:nvPicPr>
        <p:blipFill>
          <a:blip r:embed="rId3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4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5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6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7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8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714354" y="316800"/>
            <a:ext cx="2424446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u="none" strike="noStrike" spc="-11" smtClean="0">
                <a:solidFill>
                  <a:schemeClr val="lt1"/>
                </a:solidFill>
                <a:uFillTx/>
                <a:latin typeface="Calibri"/>
              </a:rPr>
              <a:t>МАРТ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55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en-US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</a:t>
            </a:r>
            <a:r>
              <a:rPr lang="ru-RU" sz="1300" dirty="0" err="1">
                <a:solidFill>
                  <a:srgbClr val="FFFFFF"/>
                </a:solidFill>
              </a:rPr>
              <a:t>пгт</a:t>
            </a:r>
            <a:r>
              <a:rPr lang="ru-RU" sz="1300" dirty="0">
                <a:solidFill>
                  <a:srgbClr val="FFFFFF"/>
                </a:solidFill>
              </a:rPr>
              <a:t>. Смирных, ул. Маяковского, д. </a:t>
            </a:r>
            <a:r>
              <a:rPr lang="ru-RU" sz="1300">
                <a:solidFill>
                  <a:srgbClr val="FFFFFF"/>
                </a:solidFill>
              </a:rPr>
              <a:t>5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875092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9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10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1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2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3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4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5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6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7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8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9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20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1"/>
          <a:stretch/>
        </p:blipFill>
        <p:spPr>
          <a:xfrm>
            <a:off x="6172115" y="8208180"/>
            <a:ext cx="600840" cy="515880"/>
          </a:xfrm>
          <a:prstGeom prst="rect">
            <a:avLst/>
          </a:prstGeom>
          <a:ln w="0">
            <a:noFill/>
          </a:ln>
        </p:spPr>
      </p:pic>
      <p:sp>
        <p:nvSpPr>
          <p:cNvPr id="39" name="object 44"/>
          <p:cNvSpPr/>
          <p:nvPr/>
        </p:nvSpPr>
        <p:spPr>
          <a:xfrm>
            <a:off x="3819240" y="7361640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dirty="0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</TotalTime>
  <Words>102</Words>
  <Application>Microsoft Office PowerPoint</Application>
  <PresentationFormat>Произвольный</PresentationFormat>
  <Paragraphs>28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Зотова Евгения Александровна</cp:lastModifiedBy>
  <cp:revision>29</cp:revision>
  <dcterms:created xsi:type="dcterms:W3CDTF">2025-11-06T11:20:25Z</dcterms:created>
  <dcterms:modified xsi:type="dcterms:W3CDTF">2026-02-27T04:07:28Z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