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732" y="13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490612852"/>
              </p:ext>
            </p:extLst>
          </p:nvPr>
        </p:nvGraphicFramePr>
        <p:xfrm>
          <a:off x="424440" y="1875814"/>
          <a:ext cx="6789600" cy="5548215"/>
        </p:xfrm>
        <a:graphic>
          <a:graphicData uri="http://schemas.openxmlformats.org/drawingml/2006/table">
            <a:tbl>
              <a:tblPr/>
              <a:tblGrid>
                <a:gridCol w="836762"/>
                <a:gridCol w="4801918"/>
                <a:gridCol w="1150920"/>
              </a:tblGrid>
              <a:tr h="6811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629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02.04</a:t>
                      </a:r>
                      <a:endParaRPr lang="ru-RU" sz="1600" b="1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Интерактивная викторина к Году единства народов России «Палитра национальных традиций»</a:t>
                      </a:r>
                      <a:endParaRPr lang="ru-RU" sz="16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14:00</a:t>
                      </a:r>
                      <a:endParaRPr lang="ru-RU" sz="16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157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07.04</a:t>
                      </a:r>
                      <a:endParaRPr lang="ru-RU" sz="1600" b="1" kern="15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Индивидуальное консультирование по пенсионным вопросам</a:t>
                      </a:r>
                      <a:endParaRPr lang="ru-RU" sz="16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  <a:endParaRPr lang="ru-RU" sz="16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7269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10.04</a:t>
                      </a:r>
                      <a:endParaRPr lang="ru-RU" sz="1600" b="1" kern="15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Компьютерная грамотность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Возможности национального </a:t>
                      </a:r>
                      <a:r>
                        <a:rPr lang="ru-RU" sz="1600" kern="150" dirty="0" err="1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мессенджера</a:t>
                      </a:r>
                      <a:r>
                        <a:rPr lang="ru-RU" sz="16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 МАХ в части получения жизненно необходимых документов в цифровом формате</a:t>
                      </a:r>
                      <a:endParaRPr lang="ru-RU" sz="1600" kern="15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  <a:latin typeface="+mn-lt"/>
                          <a:ea typeface="NSimSun"/>
                          <a:cs typeface="Mangal"/>
                        </a:rPr>
                        <a:t>14:00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945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14.04</a:t>
                      </a:r>
                      <a:endParaRPr lang="ru-RU" sz="1600" b="1" kern="15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Творческая мастерская «</a:t>
                      </a:r>
                      <a:r>
                        <a:rPr lang="ru-RU" sz="1600" kern="150" dirty="0" err="1" smtClean="0">
                          <a:effectLst/>
                          <a:latin typeface="+mn-lt"/>
                          <a:ea typeface="NSimSun"/>
                          <a:cs typeface="Mangal"/>
                        </a:rPr>
                        <a:t>СВОих</a:t>
                      </a:r>
                      <a:r>
                        <a:rPr lang="ru-RU" sz="16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 не бросаем: создаем нашлемники»</a:t>
                      </a:r>
                      <a:endParaRPr lang="ru-RU" sz="16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10:00</a:t>
                      </a:r>
                      <a:endParaRPr lang="ru-RU" sz="16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6796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16.04</a:t>
                      </a:r>
                      <a:endParaRPr lang="ru-RU" sz="1600" b="1" kern="15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Онлайн-лекция «Эхо Чернобыля. Подвиг ликвидаторов»</a:t>
                      </a:r>
                      <a:endParaRPr lang="ru-RU" sz="16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18:00</a:t>
                      </a:r>
                      <a:endParaRPr lang="ru-RU" sz="16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1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24.04</a:t>
                      </a:r>
                      <a:endParaRPr lang="ru-RU" sz="1600" b="1" kern="15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Лекция приуроченная к памятной дате ВОВ «Бои на </a:t>
                      </a:r>
                      <a:r>
                        <a:rPr lang="ru-RU" sz="1600" kern="150" dirty="0" err="1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болховском</a:t>
                      </a:r>
                      <a:r>
                        <a:rPr lang="ru-RU" sz="16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 направлении»</a:t>
                      </a:r>
                      <a:endParaRPr lang="ru-RU" sz="1600" kern="15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  <a:latin typeface="+mn-lt"/>
                          <a:ea typeface="NSimSun"/>
                          <a:cs typeface="Mangal"/>
                        </a:rPr>
                        <a:t>14:00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594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28.04</a:t>
                      </a:r>
                      <a:endParaRPr lang="ru-RU" sz="1600" b="1" kern="15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Лекция по вопросам пенсионного законодательства</a:t>
                      </a:r>
                      <a:endParaRPr lang="ru-RU" sz="16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  <a:endParaRPr lang="ru-RU" sz="16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5838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28.04</a:t>
                      </a:r>
                      <a:endParaRPr lang="ru-RU" sz="1600" b="1" kern="15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Обсуждение итогов месяца, совместное составление плана мероприятий на </a:t>
                      </a:r>
                      <a:r>
                        <a:rPr lang="ru-RU" sz="16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май</a:t>
                      </a:r>
                      <a:endParaRPr lang="ru-RU" sz="16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14:00</a:t>
                      </a:r>
                      <a:endParaRPr lang="ru-RU" sz="16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АПРЕЛ</a:t>
            </a:r>
            <a:r>
              <a:rPr lang="ru-RU" sz="2700" b="1" u="none" strike="noStrike" spc="-11" dirty="0" smtClean="0">
                <a:solidFill>
                  <a:schemeClr val="lt1"/>
                </a:solidFill>
                <a:uFillTx/>
                <a:latin typeface="Calibri"/>
              </a:rPr>
              <a:t>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Томари, ул. Ломоносова, д. 11 А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sp>
        <p:nvSpPr>
          <p:cNvPr id="39" name="object 44"/>
          <p:cNvSpPr/>
          <p:nvPr/>
        </p:nvSpPr>
        <p:spPr>
          <a:xfrm>
            <a:off x="3819240" y="75069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Words>141</Words>
  <Application>Microsoft Office PowerPoint</Application>
  <PresentationFormat>Произвольный</PresentationFormat>
  <Paragraphs>40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074KHubitdinovaAR</cp:lastModifiedBy>
  <cp:revision>28</cp:revision>
  <dcterms:created xsi:type="dcterms:W3CDTF">2025-11-06T11:20:25Z</dcterms:created>
  <dcterms:modified xsi:type="dcterms:W3CDTF">2026-03-27T04:22:17Z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