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3" r:id="rId3"/>
    <p:sldMasterId id="2147483655" r:id="rId4"/>
    <p:sldMasterId id="2147483657" r:id="rId5"/>
    <p:sldMasterId id="2147483659" r:id="rId6"/>
  </p:sldMasterIdLst>
  <p:sldIdLst>
    <p:sldId id="256" r:id="rId7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D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240" y="18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AF17980-2762-4C37-B574-466208ED7912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7FF86873-CFE6-43C4-BEC6-344493CCF95B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670B6155-5442-4CC7-B4A7-34D504EA8BD5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8F6F7C39-E076-4C87-B948-7DA275063664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2FBC66A5-47A5-4100-827F-9A25295EACDE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142706AC-AD3A-42E4-90BF-5FEE119413CF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7"/>
          </p:nvPr>
        </p:nvSpPr>
        <p:spPr/>
        <p:txBody>
          <a:bodyPr/>
          <a:lstStyle/>
          <a:p>
            <a:fld id="{CB22E5EB-F40C-4EFD-AC04-5F913B7F8878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F9711B2-19AE-459C-AAD9-343B337CB793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9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0" name="PlaceHolder 4"/>
          <p:cNvSpPr>
            <a:spLocks noGrp="1"/>
          </p:cNvSpPr>
          <p:nvPr>
            <p:ph type="sldNum" idx="5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10BB4C1A-D5CE-47A6-A159-A68C74CD56A6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dt" idx="6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8" name="PlaceHolder 3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9" name="PlaceHolder 4"/>
          <p:cNvSpPr>
            <a:spLocks noGrp="1"/>
          </p:cNvSpPr>
          <p:nvPr>
            <p:ph type="sldNum" idx="8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0786B857-8DF9-4BA7-88CF-8537A490FFB5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dt" idx="9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5" name="PlaceHolder 3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6" name="PlaceHolder 4"/>
          <p:cNvSpPr>
            <a:spLocks noGrp="1"/>
          </p:cNvSpPr>
          <p:nvPr>
            <p:ph type="sldNum" idx="11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748D9AC7-A278-4CFC-ACB3-FB4D93C628B8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7" name="PlaceHolder 5"/>
          <p:cNvSpPr>
            <a:spLocks noGrp="1"/>
          </p:cNvSpPr>
          <p:nvPr>
            <p:ph type="dt" idx="12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2" name="PlaceHolder 3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3" name="PlaceHolder 4"/>
          <p:cNvSpPr>
            <a:spLocks noGrp="1"/>
          </p:cNvSpPr>
          <p:nvPr>
            <p:ph type="sldNum" idx="14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751DAEC-2DBD-4AF6-8E6A-EC059DBEBEF9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dt" idx="15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</p:sldLayoutIdLst>
  <p:txStyles>
    <p:titleStyle/>
    <p:bodyStyle/>
    <p:otherStyle/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9" name="PlaceHolder 3"/>
          <p:cNvSpPr>
            <a:spLocks noGrp="1"/>
          </p:cNvSpPr>
          <p:nvPr>
            <p:ph type="ftr" idx="16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40" name="PlaceHolder 4"/>
          <p:cNvSpPr>
            <a:spLocks noGrp="1"/>
          </p:cNvSpPr>
          <p:nvPr>
            <p:ph type="sldNum" idx="17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33F31046-4CBB-4DD7-ADD5-9AFA1F8B749A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dt" idx="18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hyperlink" Target="https://znan.ru/online_special_2304" TargetMode="External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object 33"/>
          <p:cNvPicPr/>
          <p:nvPr/>
        </p:nvPicPr>
        <p:blipFill>
          <a:blip r:embed="rId2"/>
          <a:stretch/>
        </p:blipFill>
        <p:spPr>
          <a:xfrm>
            <a:off x="3731760" y="108000"/>
            <a:ext cx="3719520" cy="1657800"/>
          </a:xfrm>
          <a:prstGeom prst="rect">
            <a:avLst/>
          </a:prstGeom>
          <a:ln w="0">
            <a:noFill/>
          </a:ln>
        </p:spPr>
      </p:pic>
      <p:sp>
        <p:nvSpPr>
          <p:cNvPr id="45" name="object 35"/>
          <p:cNvSpPr/>
          <p:nvPr/>
        </p:nvSpPr>
        <p:spPr>
          <a:xfrm>
            <a:off x="111240" y="7000200"/>
            <a:ext cx="7345080" cy="3583080"/>
          </a:xfrm>
          <a:custGeom>
            <a:avLst/>
            <a:gdLst>
              <a:gd name="textAreaLeft" fmla="*/ 0 w 7345080"/>
              <a:gd name="textAreaRight" fmla="*/ 7345800 w 7345080"/>
              <a:gd name="textAreaTop" fmla="*/ 0 h 3583080"/>
              <a:gd name="textAreaBottom" fmla="*/ 3583800 h 358308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uFillTx/>
              <a:latin typeface="Arial"/>
            </a:endParaRPr>
          </a:p>
        </p:txBody>
      </p:sp>
      <p:grpSp>
        <p:nvGrpSpPr>
          <p:cNvPr id="46" name="Группа 1"/>
          <p:cNvGrpSpPr/>
          <p:nvPr/>
        </p:nvGrpSpPr>
        <p:grpSpPr>
          <a:xfrm>
            <a:off x="644400" y="8176320"/>
            <a:ext cx="1147320" cy="132120"/>
            <a:chOff x="644400" y="8176320"/>
            <a:chExt cx="1147320" cy="132120"/>
          </a:xfrm>
        </p:grpSpPr>
        <p:pic>
          <p:nvPicPr>
            <p:cNvPr id="47" name="object 36"/>
            <p:cNvPicPr/>
            <p:nvPr/>
          </p:nvPicPr>
          <p:blipFill>
            <a:blip r:embed="rId3"/>
            <a:stretch/>
          </p:blipFill>
          <p:spPr>
            <a:xfrm>
              <a:off x="644400" y="8176320"/>
              <a:ext cx="102600" cy="1321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8" name="object 37"/>
            <p:cNvSpPr/>
            <p:nvPr/>
          </p:nvSpPr>
          <p:spPr>
            <a:xfrm>
              <a:off x="771480" y="8178120"/>
              <a:ext cx="93960" cy="128880"/>
            </a:xfrm>
            <a:custGeom>
              <a:avLst/>
              <a:gdLst>
                <a:gd name="textAreaLeft" fmla="*/ 0 w 93960"/>
                <a:gd name="textAreaRight" fmla="*/ 94680 w 93960"/>
                <a:gd name="textAreaTop" fmla="*/ 0 h 128880"/>
                <a:gd name="textAreaBottom" fmla="*/ 129600 h 12888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pic>
          <p:nvPicPr>
            <p:cNvPr id="49" name="object 38"/>
            <p:cNvPicPr/>
            <p:nvPr/>
          </p:nvPicPr>
          <p:blipFill>
            <a:blip r:embed="rId4"/>
            <a:stretch/>
          </p:blipFill>
          <p:spPr>
            <a:xfrm>
              <a:off x="888840" y="8176320"/>
              <a:ext cx="291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0" name="object 39"/>
            <p:cNvPicPr/>
            <p:nvPr/>
          </p:nvPicPr>
          <p:blipFill>
            <a:blip r:embed="rId5"/>
            <a:stretch/>
          </p:blipFill>
          <p:spPr>
            <a:xfrm>
              <a:off x="1201680" y="8176320"/>
              <a:ext cx="318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1" name="object 40"/>
            <p:cNvPicPr/>
            <p:nvPr/>
          </p:nvPicPr>
          <p:blipFill>
            <a:blip r:embed="rId6"/>
            <a:stretch/>
          </p:blipFill>
          <p:spPr>
            <a:xfrm>
              <a:off x="1545480" y="8178120"/>
              <a:ext cx="109440" cy="1285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2" name="object 41"/>
            <p:cNvPicPr/>
            <p:nvPr/>
          </p:nvPicPr>
          <p:blipFill>
            <a:blip r:embed="rId7"/>
            <a:stretch/>
          </p:blipFill>
          <p:spPr>
            <a:xfrm>
              <a:off x="1679400" y="8178120"/>
              <a:ext cx="112320" cy="1303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642346" y="316800"/>
            <a:ext cx="2496454" cy="112248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u="none" strike="noStrike" spc="-11" dirty="0">
                <a:solidFill>
                  <a:schemeClr val="lt1"/>
                </a:solidFill>
                <a:uFillTx/>
                <a:latin typeface="Calibri"/>
              </a:rPr>
              <a:t>МЕРОПРИЯТИЯ </a:t>
            </a:r>
            <a:r>
              <a:rPr lang="ru-RU" sz="2700" b="1" u="none" strike="noStrike" dirty="0">
                <a:solidFill>
                  <a:schemeClr val="lt1"/>
                </a:solidFill>
                <a:uFillTx/>
                <a:latin typeface="Calibri"/>
              </a:rPr>
              <a:t>НА</a:t>
            </a:r>
            <a:r>
              <a:rPr lang="ru-RU" sz="2700" b="1" u="none" strike="noStrike" spc="-6" dirty="0">
                <a:solidFill>
                  <a:schemeClr val="lt1"/>
                </a:solidFill>
                <a:uFillTx/>
                <a:latin typeface="Calibri"/>
              </a:rPr>
              <a:t> </a:t>
            </a:r>
            <a:r>
              <a:rPr lang="ru-RU" sz="2700" b="1" spc="-11" dirty="0" smtClean="0">
                <a:solidFill>
                  <a:schemeClr val="lt1"/>
                </a:solidFill>
                <a:latin typeface="Calibri"/>
              </a:rPr>
              <a:t>ИЮНЬ</a:t>
            </a:r>
            <a:endParaRPr lang="ru-RU" sz="27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u="none" strike="noStrike" spc="-20" dirty="0">
                <a:solidFill>
                  <a:schemeClr val="lt1"/>
                </a:solidFill>
                <a:uFillTx/>
                <a:latin typeface="Calibri"/>
              </a:rPr>
              <a:t>2026</a:t>
            </a:r>
            <a:endParaRPr lang="ru-RU" sz="27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" name="object 43"/>
          <p:cNvSpPr/>
          <p:nvPr/>
        </p:nvSpPr>
        <p:spPr>
          <a:xfrm>
            <a:off x="628920" y="8441640"/>
            <a:ext cx="5113440" cy="1551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u="none" strike="noStrike" spc="-11" dirty="0">
                <a:solidFill>
                  <a:srgbClr val="FFFFFF"/>
                </a:solidFill>
                <a:uFillTx/>
                <a:latin typeface="Calibri"/>
              </a:rPr>
              <a:t>ПРИХОДИТЕ, </a:t>
            </a:r>
            <a:r>
              <a:rPr lang="ru-RU" sz="4400" b="1" u="none" strike="noStrike" dirty="0">
                <a:solidFill>
                  <a:srgbClr val="FFFFFF"/>
                </a:solidFill>
                <a:uFillTx/>
                <a:latin typeface="Calibri"/>
              </a:rPr>
              <a:t>МЫ</a:t>
            </a:r>
            <a:r>
              <a:rPr lang="ru-RU" sz="4400" b="1" u="none" strike="noStrike" spc="-136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 dirty="0">
                <a:solidFill>
                  <a:srgbClr val="FFFFFF"/>
                </a:solidFill>
                <a:uFillTx/>
                <a:latin typeface="Calibri"/>
              </a:rPr>
              <a:t>ВАС</a:t>
            </a:r>
            <a:r>
              <a:rPr lang="ru-RU" sz="4400" b="1" u="none" strike="noStrike" spc="-136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 spc="-11" dirty="0">
                <a:solidFill>
                  <a:srgbClr val="FFFFFF"/>
                </a:solidFill>
                <a:uFillTx/>
                <a:latin typeface="Calibri"/>
              </a:rPr>
              <a:t>ЖДЕМ!</a:t>
            </a:r>
            <a:endParaRPr lang="ru-RU" sz="44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endParaRPr lang="ru-RU" sz="1300" b="0" u="none" strike="noStrike" dirty="0" smtClean="0">
              <a:solidFill>
                <a:srgbClr val="FFFFFF"/>
              </a:solidFill>
              <a:uFillTx/>
              <a:latin typeface="Calibri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 dirty="0" smtClean="0">
                <a:solidFill>
                  <a:srgbClr val="FFFFFF"/>
                </a:solidFill>
                <a:uFillTx/>
                <a:latin typeface="Calibri"/>
              </a:rPr>
              <a:t>Адрес</a:t>
            </a:r>
            <a:r>
              <a:rPr lang="ru-RU" sz="1300" dirty="0">
                <a:solidFill>
                  <a:srgbClr val="FFFFFF"/>
                </a:solidFill>
              </a:rPr>
              <a:t>: </a:t>
            </a:r>
            <a:r>
              <a:rPr lang="ru-RU" sz="1300" dirty="0" err="1">
                <a:solidFill>
                  <a:srgbClr val="FFFFFF"/>
                </a:solidFill>
              </a:rPr>
              <a:t>пгт</a:t>
            </a:r>
            <a:r>
              <a:rPr lang="ru-RU" sz="1300" dirty="0">
                <a:solidFill>
                  <a:srgbClr val="FFFFFF"/>
                </a:solidFill>
              </a:rPr>
              <a:t> Южно-Курильск, ул. Океанская , д. 2А</a:t>
            </a:r>
            <a:endParaRPr lang="ru-RU" sz="13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6" name="object 45"/>
          <p:cNvSpPr/>
          <p:nvPr/>
        </p:nvSpPr>
        <p:spPr>
          <a:xfrm>
            <a:off x="6123240" y="8786520"/>
            <a:ext cx="916920" cy="64899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Отделение Фонда</a:t>
            </a:r>
            <a:r>
              <a:rPr lang="ru-RU" sz="800" b="0" u="none" strike="noStrike" spc="499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пенсионного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uFillTx/>
                <a:latin typeface="Calibri"/>
              </a:rPr>
              <a:t>и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 социального</a:t>
            </a:r>
            <a:r>
              <a:rPr lang="ru-RU" sz="800" b="0" u="none" strike="noStrike" spc="499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страхования</a:t>
            </a:r>
            <a:r>
              <a:rPr lang="ru-RU" sz="800" b="0" u="none" strike="noStrike" spc="11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6" dirty="0">
                <a:solidFill>
                  <a:srgbClr val="FFFFFF"/>
                </a:solidFill>
                <a:uFillTx/>
                <a:latin typeface="Calibri"/>
              </a:rPr>
              <a:t>РФ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uFillTx/>
                <a:latin typeface="Calibri"/>
              </a:rPr>
              <a:t>по</a:t>
            </a:r>
            <a:r>
              <a:rPr lang="ru-RU" sz="800" b="0" u="none" strike="noStrike" spc="45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0" dirty="0" smtClean="0">
                <a:solidFill>
                  <a:srgbClr val="FFFFFF"/>
                </a:solidFill>
                <a:uFillTx/>
                <a:latin typeface="Calibri"/>
              </a:rPr>
              <a:t>Сахалинской </a:t>
            </a:r>
            <a:r>
              <a:rPr lang="ru-RU" sz="800" b="0" u="none" strike="noStrike" spc="-11" dirty="0" smtClean="0">
                <a:solidFill>
                  <a:srgbClr val="FFFFFF"/>
                </a:solidFill>
                <a:uFillTx/>
                <a:latin typeface="Calibri"/>
              </a:rPr>
              <a:t>области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57" name="Группа 103"/>
          <p:cNvGrpSpPr/>
          <p:nvPr/>
        </p:nvGrpSpPr>
        <p:grpSpPr>
          <a:xfrm>
            <a:off x="512280" y="489240"/>
            <a:ext cx="2517120" cy="982440"/>
            <a:chOff x="512280" y="489240"/>
            <a:chExt cx="2517120" cy="982440"/>
          </a:xfrm>
        </p:grpSpPr>
        <p:pic>
          <p:nvPicPr>
            <p:cNvPr id="58" name="object 49"/>
            <p:cNvPicPr/>
            <p:nvPr/>
          </p:nvPicPr>
          <p:blipFill>
            <a:blip r:embed="rId8"/>
            <a:stretch/>
          </p:blipFill>
          <p:spPr>
            <a:xfrm>
              <a:off x="512280" y="489240"/>
              <a:ext cx="838800" cy="9565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9" name="object 50"/>
            <p:cNvSpPr/>
            <p:nvPr/>
          </p:nvSpPr>
          <p:spPr>
            <a:xfrm>
              <a:off x="1577160" y="814680"/>
              <a:ext cx="294480" cy="184680"/>
            </a:xfrm>
            <a:custGeom>
              <a:avLst/>
              <a:gdLst>
                <a:gd name="textAreaLeft" fmla="*/ 0 w 294480"/>
                <a:gd name="textAreaRight" fmla="*/ 295200 w 294480"/>
                <a:gd name="textAreaTop" fmla="*/ 0 h 184680"/>
                <a:gd name="textAreaBottom" fmla="*/ 185400 h 18468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grpSp>
          <p:nvGrpSpPr>
            <p:cNvPr id="60" name="object 51"/>
            <p:cNvGrpSpPr/>
            <p:nvPr/>
          </p:nvGrpSpPr>
          <p:grpSpPr>
            <a:xfrm>
              <a:off x="1917720" y="814680"/>
              <a:ext cx="447120" cy="150480"/>
              <a:chOff x="1917720" y="814680"/>
              <a:chExt cx="447120" cy="150480"/>
            </a:xfrm>
          </p:grpSpPr>
          <p:sp>
            <p:nvSpPr>
              <p:cNvPr id="61" name="object 52"/>
              <p:cNvSpPr/>
              <p:nvPr/>
            </p:nvSpPr>
            <p:spPr>
              <a:xfrm>
                <a:off x="1917720" y="814680"/>
                <a:ext cx="290160" cy="150480"/>
              </a:xfrm>
              <a:custGeom>
                <a:avLst/>
                <a:gdLst>
                  <a:gd name="textAreaLeft" fmla="*/ 0 w 290160"/>
                  <a:gd name="textAreaRight" fmla="*/ 290880 w 290160"/>
                  <a:gd name="textAreaTop" fmla="*/ 0 h 150480"/>
                  <a:gd name="textAreaBottom" fmla="*/ 151200 h 15048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62" name="object 53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815040"/>
                <a:ext cx="12060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63" name="object 54"/>
            <p:cNvPicPr/>
            <p:nvPr/>
          </p:nvPicPr>
          <p:blipFill>
            <a:blip r:embed="rId10"/>
            <a:stretch/>
          </p:blipFill>
          <p:spPr>
            <a:xfrm>
              <a:off x="1556640" y="1049760"/>
              <a:ext cx="159120" cy="15300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64" name="object 55"/>
            <p:cNvGrpSpPr/>
            <p:nvPr/>
          </p:nvGrpSpPr>
          <p:grpSpPr>
            <a:xfrm>
              <a:off x="1762920" y="1051200"/>
              <a:ext cx="676800" cy="182880"/>
              <a:chOff x="1762920" y="1051200"/>
              <a:chExt cx="676800" cy="182880"/>
            </a:xfrm>
          </p:grpSpPr>
          <p:pic>
            <p:nvPicPr>
              <p:cNvPr id="65" name="object 56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1051560"/>
                <a:ext cx="122040" cy="1494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6" name="object 57"/>
              <p:cNvSpPr/>
              <p:nvPr/>
            </p:nvSpPr>
            <p:spPr>
              <a:xfrm>
                <a:off x="1917720" y="1051200"/>
                <a:ext cx="522000" cy="182880"/>
              </a:xfrm>
              <a:custGeom>
                <a:avLst/>
                <a:gdLst>
                  <a:gd name="textAreaLeft" fmla="*/ 0 w 522000"/>
                  <a:gd name="textAreaRight" fmla="*/ 522720 w 522000"/>
                  <a:gd name="textAreaTop" fmla="*/ 0 h 182880"/>
                  <a:gd name="textAreaBottom" fmla="*/ 183600 h 18288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</p:grpSp>
        <p:grpSp>
          <p:nvGrpSpPr>
            <p:cNvPr id="67" name="object 58"/>
            <p:cNvGrpSpPr/>
            <p:nvPr/>
          </p:nvGrpSpPr>
          <p:grpSpPr>
            <a:xfrm>
              <a:off x="2489040" y="1051560"/>
              <a:ext cx="290160" cy="149400"/>
              <a:chOff x="2489040" y="1051560"/>
              <a:chExt cx="290160" cy="149400"/>
            </a:xfrm>
          </p:grpSpPr>
          <p:pic>
            <p:nvPicPr>
              <p:cNvPr id="68" name="object 59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1051560"/>
                <a:ext cx="129240" cy="1494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9" name="object 60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1051560"/>
                <a:ext cx="12024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70" name="object 61"/>
            <p:cNvGrpSpPr/>
            <p:nvPr/>
          </p:nvGrpSpPr>
          <p:grpSpPr>
            <a:xfrm>
              <a:off x="1556640" y="1284480"/>
              <a:ext cx="1472760" cy="187200"/>
              <a:chOff x="1556640" y="1284480"/>
              <a:chExt cx="1472760" cy="187200"/>
            </a:xfrm>
          </p:grpSpPr>
          <p:pic>
            <p:nvPicPr>
              <p:cNvPr id="71" name="object 62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292040"/>
                <a:ext cx="14256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2" name="object 63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3" name="object 64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284480"/>
                <a:ext cx="359640" cy="1872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4" name="object 65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5" name="object 66"/>
              <p:cNvSpPr/>
              <p:nvPr/>
            </p:nvSpPr>
            <p:spPr>
              <a:xfrm>
                <a:off x="2494080" y="1290960"/>
                <a:ext cx="137880" cy="149040"/>
              </a:xfrm>
              <a:custGeom>
                <a:avLst/>
                <a:gdLst>
                  <a:gd name="textAreaLeft" fmla="*/ 0 w 137880"/>
                  <a:gd name="textAreaRight" fmla="*/ 138600 w 137880"/>
                  <a:gd name="textAreaTop" fmla="*/ 0 h 149040"/>
                  <a:gd name="textAreaBottom" fmla="*/ 149760 h 14904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76" name="object 67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290960"/>
                <a:ext cx="169560" cy="180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7" name="object 68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290960"/>
                <a:ext cx="167760" cy="14940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9" name="Овал 3"/>
          <p:cNvSpPr/>
          <p:nvPr/>
        </p:nvSpPr>
        <p:spPr>
          <a:xfrm>
            <a:off x="6047640" y="7937640"/>
            <a:ext cx="814680" cy="8146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uFillTx/>
              <a:latin typeface="Calibri"/>
            </a:endParaRPr>
          </a:p>
        </p:txBody>
      </p:sp>
      <p:pic>
        <p:nvPicPr>
          <p:cNvPr id="80" name="object 48"/>
          <p:cNvPicPr/>
          <p:nvPr/>
        </p:nvPicPr>
        <p:blipFill>
          <a:blip r:embed="rId20"/>
          <a:stretch/>
        </p:blipFill>
        <p:spPr>
          <a:xfrm>
            <a:off x="6162120" y="8141760"/>
            <a:ext cx="600840" cy="5158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82" name="Таблица 4"/>
          <p:cNvGraphicFramePr/>
          <p:nvPr>
            <p:extLst>
              <p:ext uri="{D42A27DB-BD31-4B8C-83A1-F6EECF244321}">
                <p14:modId xmlns:p14="http://schemas.microsoft.com/office/powerpoint/2010/main" val="2826234634"/>
              </p:ext>
            </p:extLst>
          </p:nvPr>
        </p:nvGraphicFramePr>
        <p:xfrm>
          <a:off x="326520" y="1818308"/>
          <a:ext cx="6980122" cy="4828438"/>
        </p:xfrm>
        <a:graphic>
          <a:graphicData uri="http://schemas.openxmlformats.org/drawingml/2006/table">
            <a:tbl>
              <a:tblPr/>
              <a:tblGrid>
                <a:gridCol w="866038"/>
                <a:gridCol w="4930868"/>
                <a:gridCol w="1183216"/>
              </a:tblGrid>
              <a:tr h="4795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u="none" strike="noStrike" dirty="0">
                          <a:solidFill>
                            <a:schemeClr val="lt1"/>
                          </a:solidFill>
                          <a:uFillTx/>
                          <a:latin typeface="+mn-lt"/>
                        </a:rPr>
                        <a:t>Дата </a:t>
                      </a:r>
                      <a:endParaRPr lang="ru-RU" sz="1400" b="0" u="none" strike="noStrike" dirty="0">
                        <a:solidFill>
                          <a:srgbClr val="FFFFFF"/>
                        </a:solidFill>
                        <a:uFillTx/>
                        <a:latin typeface="+mn-lt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u="none" strike="noStrike" dirty="0">
                          <a:solidFill>
                            <a:schemeClr val="lt1"/>
                          </a:solidFill>
                          <a:uFillTx/>
                          <a:latin typeface="+mn-lt"/>
                        </a:rPr>
                        <a:t>Мероприятие</a:t>
                      </a:r>
                      <a:endParaRPr lang="ru-RU" sz="1400" b="0" u="none" strike="noStrike" dirty="0">
                        <a:solidFill>
                          <a:srgbClr val="FFFFFF"/>
                        </a:solidFill>
                        <a:uFillTx/>
                        <a:latin typeface="+mn-lt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u="none" strike="noStrike">
                          <a:solidFill>
                            <a:schemeClr val="lt1"/>
                          </a:solidFill>
                          <a:uFillTx/>
                          <a:latin typeface="+mn-lt"/>
                        </a:rPr>
                        <a:t>Время</a:t>
                      </a:r>
                      <a:endParaRPr lang="ru-RU" sz="1400" b="0" u="none" strike="noStrike">
                        <a:solidFill>
                          <a:srgbClr val="FFFFFF"/>
                        </a:solidFill>
                        <a:uFillTx/>
                        <a:latin typeface="+mn-lt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u="none" strike="noStrike">
                          <a:solidFill>
                            <a:schemeClr val="lt1"/>
                          </a:solidFill>
                          <a:uFillTx/>
                          <a:latin typeface="+mn-lt"/>
                        </a:rPr>
                        <a:t>начала</a:t>
                      </a:r>
                      <a:endParaRPr lang="ru-RU" sz="1400" b="0" u="none" strike="noStrike">
                        <a:solidFill>
                          <a:srgbClr val="FFFFFF"/>
                        </a:solidFill>
                        <a:uFillTx/>
                        <a:latin typeface="+mn-lt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4625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50" dirty="0">
                          <a:effectLst/>
                          <a:latin typeface="Times New Roman"/>
                          <a:ea typeface="NSimSun"/>
                          <a:cs typeface="Mangal"/>
                        </a:rPr>
                        <a:t>03.06</a:t>
                      </a:r>
                      <a:endParaRPr lang="ru-RU" sz="1200" kern="150" dirty="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  <a:latin typeface="Times New Roman"/>
                          <a:ea typeface="NSimSun"/>
                          <a:cs typeface="Mangal"/>
                        </a:rPr>
                        <a:t>Консультирование по правовым и социальным вопросам</a:t>
                      </a:r>
                      <a:endParaRPr lang="ru-RU" sz="1200" kern="15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  <a:latin typeface="Times New Roman"/>
                          <a:ea typeface="NSimSun"/>
                          <a:cs typeface="Mangal"/>
                        </a:rPr>
                        <a:t>15:00</a:t>
                      </a:r>
                      <a:endParaRPr lang="ru-RU" sz="1200" kern="15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7613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  <a:latin typeface="Times New Roman"/>
                          <a:ea typeface="NSimSun"/>
                          <a:cs typeface="Mangal"/>
                        </a:rPr>
                        <a:t>05.06</a:t>
                      </a:r>
                      <a:endParaRPr lang="ru-RU" sz="1200" kern="15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  <a:latin typeface="Times New Roman"/>
                          <a:ea typeface="NSimSun"/>
                          <a:cs typeface="Mangal"/>
                        </a:rPr>
                        <a:t>Участие в торжественном мероприятии, посвященном 80-летию образования Южно-Курильского района</a:t>
                      </a:r>
                      <a:endParaRPr lang="ru-RU" sz="1200" kern="15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  <a:latin typeface="Times New Roman"/>
                          <a:ea typeface="NSimSun"/>
                          <a:cs typeface="Mangal"/>
                        </a:rPr>
                        <a:t>19:00</a:t>
                      </a:r>
                      <a:endParaRPr lang="ru-RU" sz="1200" kern="15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58039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  <a:latin typeface="Times New Roman"/>
                          <a:ea typeface="NSimSun"/>
                          <a:cs typeface="Mangal"/>
                        </a:rPr>
                        <a:t>12.06</a:t>
                      </a:r>
                      <a:endParaRPr lang="ru-RU" sz="1200" kern="15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  <a:latin typeface="Times New Roman"/>
                          <a:ea typeface="NSimSun"/>
                          <a:cs typeface="Mangal"/>
                        </a:rPr>
                        <a:t> </a:t>
                      </a:r>
                      <a:endParaRPr lang="ru-RU" sz="1200" kern="15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  <a:latin typeface="Times New Roman"/>
                          <a:ea typeface="NSimSun"/>
                          <a:cs typeface="Mangal"/>
                        </a:rPr>
                        <a:t>Участие в торжественном мероприятии, посвященном , Дню России</a:t>
                      </a:r>
                      <a:endParaRPr lang="ru-RU" sz="1200" kern="15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  <a:latin typeface="Times New Roman"/>
                          <a:ea typeface="NSimSun"/>
                          <a:cs typeface="Mangal"/>
                        </a:rPr>
                        <a:t>11:00</a:t>
                      </a:r>
                      <a:endParaRPr lang="ru-RU" sz="1200" kern="15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  <a:latin typeface="Times New Roman"/>
                          <a:ea typeface="NSimSun"/>
                          <a:cs typeface="Mangal"/>
                        </a:rPr>
                        <a:t>16.06</a:t>
                      </a:r>
                      <a:endParaRPr lang="ru-RU" sz="1200" kern="15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  <a:latin typeface="Times New Roman"/>
                          <a:ea typeface="NSimSun"/>
                          <a:cs typeface="Mangal"/>
                        </a:rPr>
                        <a:t>Лекция по вопросам пенсионного законодательства</a:t>
                      </a:r>
                      <a:endParaRPr lang="ru-RU" sz="1200" kern="15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  <a:latin typeface="Times New Roman"/>
                          <a:ea typeface="NSimSun"/>
                          <a:cs typeface="Mangal"/>
                        </a:rPr>
                        <a:t>11:00</a:t>
                      </a:r>
                      <a:endParaRPr lang="ru-RU" sz="1200" kern="15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42060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  <a:latin typeface="Times New Roman"/>
                          <a:ea typeface="NSimSun"/>
                          <a:cs typeface="Mangal"/>
                        </a:rPr>
                        <a:t>22.06</a:t>
                      </a:r>
                      <a:endParaRPr lang="ru-RU" sz="1200" kern="15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0">
                          <a:solidFill>
                            <a:srgbClr val="000000"/>
                          </a:solidFill>
                          <a:effectLst/>
                          <a:latin typeface="Liberation Serif"/>
                          <a:ea typeface="NSimSun"/>
                          <a:cs typeface="Liberation Serif"/>
                        </a:rPr>
                        <a:t>Онлайн-лекция РГО "Знание" «Специальный эфир ко Дню Победы»</a:t>
                      </a:r>
                      <a:r>
                        <a:rPr lang="ru-RU" sz="1400" u="sng" kern="0">
                          <a:solidFill>
                            <a:srgbClr val="000080"/>
                          </a:solidFill>
                          <a:effectLst/>
                          <a:latin typeface="Times New Roman"/>
                          <a:ea typeface="NSimSun"/>
                          <a:cs typeface="Mangal"/>
                        </a:rPr>
                        <a:t>ссылка для подключения </a:t>
                      </a:r>
                      <a:r>
                        <a:rPr lang="ru-RU" sz="1400" kern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NSimSun"/>
                          <a:cs typeface="Mangal"/>
                          <a:hlinkClick r:id="rId21"/>
                        </a:rPr>
                        <a:t>https://znan.ru/online_special_2304</a:t>
                      </a:r>
                      <a:endParaRPr lang="ru-RU" sz="1200" kern="15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  <a:latin typeface="Times New Roman"/>
                          <a:ea typeface="NSimSun"/>
                          <a:cs typeface="Mangal"/>
                        </a:rPr>
                        <a:t>18:00</a:t>
                      </a:r>
                      <a:endParaRPr lang="ru-RU" sz="1200" kern="15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363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  <a:latin typeface="Times New Roman"/>
                          <a:ea typeface="NSimSun"/>
                          <a:cs typeface="Mangal"/>
                        </a:rPr>
                        <a:t>22.06</a:t>
                      </a:r>
                      <a:endParaRPr lang="ru-RU" sz="1200" kern="15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  <a:latin typeface="Times New Roman"/>
                          <a:ea typeface="NSimSun"/>
                          <a:cs typeface="Mangal"/>
                        </a:rPr>
                        <a:t> </a:t>
                      </a:r>
                      <a:endParaRPr lang="ru-RU" sz="1200" kern="15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  <a:latin typeface="Times New Roman"/>
                          <a:ea typeface="NSimSun"/>
                          <a:cs typeface="Mangal"/>
                        </a:rPr>
                        <a:t>Участие в митинге, посвященном Дню памяти и скорби- день начала Великой отечественной войны </a:t>
                      </a:r>
                      <a:endParaRPr lang="ru-RU" sz="1200" kern="15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  <a:latin typeface="Times New Roman"/>
                          <a:ea typeface="NSimSun"/>
                          <a:cs typeface="Mangal"/>
                        </a:rPr>
                        <a:t>22:00</a:t>
                      </a:r>
                      <a:endParaRPr lang="ru-RU" sz="1200" kern="15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43737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  <a:latin typeface="Times New Roman"/>
                          <a:ea typeface="NSimSun"/>
                          <a:cs typeface="Mangal"/>
                        </a:rPr>
                        <a:t>26.06</a:t>
                      </a:r>
                      <a:endParaRPr lang="ru-RU" sz="1200" kern="15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  <a:latin typeface="Times New Roman"/>
                          <a:ea typeface="NSimSun"/>
                          <a:cs typeface="Mangal"/>
                        </a:rPr>
                        <a:t>Урок компьютерной грамотности «Азбука интернета»</a:t>
                      </a:r>
                      <a:endParaRPr lang="ru-RU" sz="1200" kern="15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  <a:latin typeface="Times New Roman"/>
                          <a:ea typeface="NSimSun"/>
                          <a:cs typeface="Mangal"/>
                        </a:rPr>
                        <a:t>Возможности национального мессенджера МАХ в части получения жизненно необходимых документов в цифровом формате</a:t>
                      </a:r>
                      <a:endParaRPr lang="ru-RU" sz="1200" kern="15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50" dirty="0">
                          <a:effectLst/>
                          <a:latin typeface="Times New Roman"/>
                          <a:ea typeface="NSimSun"/>
                          <a:cs typeface="Mangal"/>
                        </a:rPr>
                        <a:t>15:00</a:t>
                      </a:r>
                      <a:endParaRPr lang="ru-RU" sz="1200" kern="150" dirty="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9" name="object 44"/>
          <p:cNvSpPr/>
          <p:nvPr/>
        </p:nvSpPr>
        <p:spPr>
          <a:xfrm>
            <a:off x="3819240" y="7361640"/>
            <a:ext cx="3296880" cy="111924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Время</a:t>
            </a:r>
            <a:r>
              <a:rPr lang="ru-RU" sz="1600" b="1" u="none" strike="noStrike" spc="-65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работы: </a:t>
            </a:r>
            <a:endParaRPr lang="ru-RU" sz="1600" b="1" u="none" strike="noStrike" spc="-11" dirty="0" smtClean="0">
              <a:solidFill>
                <a:srgbClr val="58595B"/>
              </a:solidFill>
              <a:uFillTx/>
              <a:latin typeface="Calibri"/>
            </a:endParaRPr>
          </a:p>
          <a:p>
            <a:pPr marL="126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spc="-11" dirty="0" smtClean="0">
                <a:solidFill>
                  <a:srgbClr val="58595B"/>
                </a:solidFill>
                <a:uFillTx/>
                <a:latin typeface="Calibri"/>
              </a:rPr>
              <a:t>понедельник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–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четверг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09:00–17:15</a:t>
            </a:r>
            <a:r>
              <a:rPr lang="ru-RU" sz="1600" b="1" u="none" strike="noStrike" spc="-14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20" dirty="0">
                <a:solidFill>
                  <a:srgbClr val="58595B"/>
                </a:solidFill>
                <a:uFillTx/>
                <a:latin typeface="Calibri"/>
              </a:rPr>
              <a:t>пятница 09:00-17:00</a:t>
            </a:r>
            <a:endParaRPr lang="ru-RU" sz="16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endParaRPr lang="ru-RU" sz="16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</TotalTime>
  <Words>139</Words>
  <Application>Microsoft Office PowerPoint</Application>
  <PresentationFormat>Произвольный</PresentationFormat>
  <Paragraphs>38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6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Office Theme</vt:lpstr>
      <vt:lpstr>Office Theme</vt:lpstr>
      <vt:lpstr>Office Theme</vt:lpstr>
      <vt:lpstr>Office Theme</vt:lpstr>
      <vt:lpstr>Office Theme</vt:lpstr>
      <vt:lpstr>Office Theme</vt:lpstr>
      <vt:lpstr>МЕРОПРИЯТИЯ НА ИЮНЬ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Зотова Евгения Александровна</cp:lastModifiedBy>
  <cp:revision>25</cp:revision>
  <dcterms:created xsi:type="dcterms:W3CDTF">2025-11-06T11:20:25Z</dcterms:created>
  <dcterms:modified xsi:type="dcterms:W3CDTF">2026-06-02T23:03:43Z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