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3" r:id="rId3"/>
    <p:sldMasterId id="2147483655" r:id="rId4"/>
    <p:sldMasterId id="2147483657" r:id="rId5"/>
    <p:sldMasterId id="2147483659" r:id="rId6"/>
  </p:sldMasterIdLst>
  <p:notesMasterIdLst>
    <p:notesMasterId r:id="rId8"/>
  </p:notesMasterIdLst>
  <p:sldIdLst>
    <p:sldId id="256" r:id="rId7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  <a:srgbClr val="D0D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40" y="18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F315E5-F4A1-4676-A10B-0EDE8BBCFB0D}" type="datetimeFigureOut">
              <a:rPr lang="ru-RU" smtClean="0"/>
              <a:t>17.07.2026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2200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78413"/>
            <a:ext cx="6048375" cy="48117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9AAA56-EC31-4BDD-B18F-B801750906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11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9AAA56-EC31-4BDD-B18F-B8017509064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8534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AF17980-2762-4C37-B574-466208ED7912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7FF86873-CFE6-43C4-BEC6-344493CCF95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70B6155-5442-4CC7-B4A7-34D504EA8BD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8F6F7C39-E076-4C87-B948-7DA27506366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2FBC66A5-47A5-4100-827F-9A25295EACD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142706AC-AD3A-42E4-90BF-5FEE119413CF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CB22E5EB-F40C-4EFD-AC04-5F913B7F887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F9711B2-19AE-459C-AAD9-343B337CB79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0BB4C1A-D5CE-47A6-A159-A68C74CD56A6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8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9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786B857-8DF9-4BA7-88CF-8537A490FFB5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5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6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48D9AC7-A278-4CFC-ACB3-FB4D93C628B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2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3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751DAEC-2DBD-4AF6-8E6A-EC059DBEBEF9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9" name="PlaceHolder 3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3F31046-4CBB-4DD7-ADD5-9AFA1F8B749A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object 33"/>
          <p:cNvPicPr/>
          <p:nvPr/>
        </p:nvPicPr>
        <p:blipFill>
          <a:blip r:embed="rId3"/>
          <a:stretch/>
        </p:blipFill>
        <p:spPr>
          <a:xfrm>
            <a:off x="3731760" y="108000"/>
            <a:ext cx="3719520" cy="1657800"/>
          </a:xfrm>
          <a:prstGeom prst="rect">
            <a:avLst/>
          </a:prstGeom>
          <a:ln w="0">
            <a:noFill/>
          </a:ln>
        </p:spPr>
      </p:pic>
      <p:grpSp>
        <p:nvGrpSpPr>
          <p:cNvPr id="46" name="Группа 1"/>
          <p:cNvGrpSpPr/>
          <p:nvPr/>
        </p:nvGrpSpPr>
        <p:grpSpPr>
          <a:xfrm>
            <a:off x="644400" y="8176320"/>
            <a:ext cx="1147320" cy="132120"/>
            <a:chOff x="644400" y="8176320"/>
            <a:chExt cx="1147320" cy="132120"/>
          </a:xfrm>
        </p:grpSpPr>
        <p:pic>
          <p:nvPicPr>
            <p:cNvPr id="47" name="object 36"/>
            <p:cNvPicPr/>
            <p:nvPr/>
          </p:nvPicPr>
          <p:blipFill>
            <a:blip r:embed="rId4"/>
            <a:stretch/>
          </p:blipFill>
          <p:spPr>
            <a:xfrm>
              <a:off x="644400" y="8176320"/>
              <a:ext cx="102600" cy="132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8" name="object 37"/>
            <p:cNvSpPr/>
            <p:nvPr/>
          </p:nvSpPr>
          <p:spPr>
            <a:xfrm>
              <a:off x="771480" y="8178120"/>
              <a:ext cx="93960" cy="128880"/>
            </a:xfrm>
            <a:custGeom>
              <a:avLst/>
              <a:gdLst>
                <a:gd name="textAreaLeft" fmla="*/ 0 w 93960"/>
                <a:gd name="textAreaRight" fmla="*/ 94680 w 93960"/>
                <a:gd name="textAreaTop" fmla="*/ 0 h 128880"/>
                <a:gd name="textAreaBottom" fmla="*/ 129600 h 12888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49" name="object 38"/>
            <p:cNvPicPr/>
            <p:nvPr/>
          </p:nvPicPr>
          <p:blipFill>
            <a:blip r:embed="rId5"/>
            <a:stretch/>
          </p:blipFill>
          <p:spPr>
            <a:xfrm>
              <a:off x="888840" y="8176320"/>
              <a:ext cx="291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0" name="object 39"/>
            <p:cNvPicPr/>
            <p:nvPr/>
          </p:nvPicPr>
          <p:blipFill>
            <a:blip r:embed="rId6"/>
            <a:stretch/>
          </p:blipFill>
          <p:spPr>
            <a:xfrm>
              <a:off x="1201680" y="8176320"/>
              <a:ext cx="318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1" name="object 40"/>
            <p:cNvPicPr/>
            <p:nvPr/>
          </p:nvPicPr>
          <p:blipFill>
            <a:blip r:embed="rId7"/>
            <a:stretch/>
          </p:blipFill>
          <p:spPr>
            <a:xfrm>
              <a:off x="1545480" y="8178120"/>
              <a:ext cx="10944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2" name="object 41"/>
            <p:cNvPicPr/>
            <p:nvPr/>
          </p:nvPicPr>
          <p:blipFill>
            <a:blip r:embed="rId8"/>
            <a:stretch/>
          </p:blipFill>
          <p:spPr>
            <a:xfrm>
              <a:off x="1679400" y="8178120"/>
              <a:ext cx="112320" cy="130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5" name="object 35"/>
          <p:cNvSpPr/>
          <p:nvPr/>
        </p:nvSpPr>
        <p:spPr>
          <a:xfrm>
            <a:off x="111240" y="7000200"/>
            <a:ext cx="7345080" cy="358308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3583080"/>
              <a:gd name="textAreaBottom" fmla="*/ 3583800 h 35830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642346" y="316800"/>
            <a:ext cx="2496454" cy="11224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 dirty="0">
                <a:solidFill>
                  <a:schemeClr val="lt1"/>
                </a:solidFill>
                <a:uFillTx/>
                <a:latin typeface="Calibri"/>
              </a:rPr>
              <a:t>МЕРОПРИЯТИЯ </a:t>
            </a:r>
            <a:r>
              <a:rPr lang="ru-RU" sz="2700" b="1" u="none" strike="noStrike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lang="ru-RU" sz="2700" b="1" u="none" strike="noStrike" spc="-6">
                <a:solidFill>
                  <a:schemeClr val="lt1"/>
                </a:solidFill>
                <a:uFillTx/>
                <a:latin typeface="Calibri"/>
              </a:rPr>
              <a:t> </a:t>
            </a:r>
            <a:r>
              <a:rPr lang="ru-RU" sz="2700" b="1" spc="-11" smtClean="0">
                <a:solidFill>
                  <a:schemeClr val="lt1"/>
                </a:solidFill>
                <a:latin typeface="Calibri"/>
              </a:rPr>
              <a:t>АВГУСТ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 dirty="0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object 43"/>
          <p:cNvSpPr/>
          <p:nvPr/>
        </p:nvSpPr>
        <p:spPr>
          <a:xfrm>
            <a:off x="628920" y="8441640"/>
            <a:ext cx="5113440" cy="1551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lang="ru-RU" sz="4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endParaRPr lang="en-US" sz="1300" b="0" u="none" strike="noStrike" dirty="0" smtClean="0">
              <a:solidFill>
                <a:srgbClr val="FFFFFF"/>
              </a:solidFill>
              <a:uFillTx/>
              <a:latin typeface="Calibri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 smtClean="0">
                <a:solidFill>
                  <a:srgbClr val="FFFFFF"/>
                </a:solidFill>
                <a:uFillTx/>
                <a:latin typeface="Calibri"/>
              </a:rPr>
              <a:t>Адрес</a:t>
            </a:r>
            <a:r>
              <a:rPr lang="ru-RU" sz="1300" dirty="0">
                <a:solidFill>
                  <a:srgbClr val="FFFFFF"/>
                </a:solidFill>
              </a:rPr>
              <a:t>: г. Оха, ул. Советская, дом 31</a:t>
            </a:r>
            <a:endParaRPr lang="ru-RU" sz="13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5" name="object 44"/>
          <p:cNvSpPr/>
          <p:nvPr/>
        </p:nvSpPr>
        <p:spPr>
          <a:xfrm>
            <a:off x="3725658" y="7378018"/>
            <a:ext cx="3296880" cy="111924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Время</a:t>
            </a:r>
            <a:r>
              <a:rPr lang="ru-RU" sz="1600" b="1" u="none" strike="noStrike" spc="-65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работы: </a:t>
            </a:r>
            <a:endParaRPr lang="ru-RU" sz="1600" b="1" u="none" strike="noStrike" spc="-11" dirty="0" smtClean="0">
              <a:solidFill>
                <a:srgbClr val="58595B"/>
              </a:solidFill>
              <a:uFillTx/>
              <a:latin typeface="Calibri"/>
            </a:endParaRPr>
          </a:p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spc="-11" dirty="0" smtClean="0">
                <a:solidFill>
                  <a:srgbClr val="58595B"/>
                </a:solidFill>
                <a:uFillTx/>
                <a:latin typeface="Calibri"/>
              </a:rPr>
              <a:t>понедельник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четверг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09:00–17:15</a:t>
            </a:r>
            <a:r>
              <a:rPr lang="ru-RU" sz="1600" b="1" u="none" strike="noStrike" spc="-14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20" dirty="0">
                <a:solidFill>
                  <a:srgbClr val="58595B"/>
                </a:solidFill>
                <a:uFillTx/>
                <a:latin typeface="Calibri"/>
              </a:rPr>
              <a:t>пятница 09:00-17:00</a:t>
            </a: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object 45"/>
          <p:cNvSpPr/>
          <p:nvPr/>
        </p:nvSpPr>
        <p:spPr>
          <a:xfrm>
            <a:off x="6123240" y="8875092"/>
            <a:ext cx="91692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пенсионного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 социального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страхования</a:t>
            </a:r>
            <a:r>
              <a:rPr lang="ru-RU" sz="800" b="0" u="none" strike="noStrike" spc="11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6" dirty="0">
                <a:solidFill>
                  <a:srgbClr val="FFFFFF"/>
                </a:solidFill>
                <a:uFillTx/>
                <a:latin typeface="Calibri"/>
              </a:rPr>
              <a:t>РФ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lang="ru-RU" sz="800" b="0" u="none" strike="noStrike" spc="45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0" dirty="0" smtClean="0">
                <a:solidFill>
                  <a:srgbClr val="FFFFFF"/>
                </a:solidFill>
                <a:uFillTx/>
                <a:latin typeface="Calibri"/>
              </a:rPr>
              <a:t>Сахалинской </a:t>
            </a:r>
            <a:r>
              <a:rPr lang="ru-RU" sz="800" b="0" u="none" strike="noStrike" spc="-11" dirty="0" smtClean="0">
                <a:solidFill>
                  <a:srgbClr val="FFFFFF"/>
                </a:solidFill>
                <a:uFillTx/>
                <a:latin typeface="Calibri"/>
              </a:rPr>
              <a:t>области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57" name="Группа 103"/>
          <p:cNvGrpSpPr/>
          <p:nvPr/>
        </p:nvGrpSpPr>
        <p:grpSpPr>
          <a:xfrm>
            <a:off x="512280" y="489240"/>
            <a:ext cx="2517120" cy="982440"/>
            <a:chOff x="512280" y="489240"/>
            <a:chExt cx="2517120" cy="982440"/>
          </a:xfrm>
        </p:grpSpPr>
        <p:pic>
          <p:nvPicPr>
            <p:cNvPr id="58" name="object 49"/>
            <p:cNvPicPr/>
            <p:nvPr/>
          </p:nvPicPr>
          <p:blipFill>
            <a:blip r:embed="rId9"/>
            <a:stretch/>
          </p:blipFill>
          <p:spPr>
            <a:xfrm>
              <a:off x="512280" y="489240"/>
              <a:ext cx="838800" cy="956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9" name="object 50"/>
            <p:cNvSpPr/>
            <p:nvPr/>
          </p:nvSpPr>
          <p:spPr>
            <a:xfrm>
              <a:off x="1577160" y="814680"/>
              <a:ext cx="294480" cy="184680"/>
            </a:xfrm>
            <a:custGeom>
              <a:avLst/>
              <a:gdLst>
                <a:gd name="textAreaLeft" fmla="*/ 0 w 294480"/>
                <a:gd name="textAreaRight" fmla="*/ 295200 w 294480"/>
                <a:gd name="textAreaTop" fmla="*/ 0 h 184680"/>
                <a:gd name="textAreaBottom" fmla="*/ 185400 h 18468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60" name="object 51"/>
            <p:cNvGrpSpPr/>
            <p:nvPr/>
          </p:nvGrpSpPr>
          <p:grpSpPr>
            <a:xfrm>
              <a:off x="1917720" y="814680"/>
              <a:ext cx="447120" cy="150480"/>
              <a:chOff x="1917720" y="814680"/>
              <a:chExt cx="447120" cy="150480"/>
            </a:xfrm>
          </p:grpSpPr>
          <p:sp>
            <p:nvSpPr>
              <p:cNvPr id="61" name="object 52"/>
              <p:cNvSpPr/>
              <p:nvPr/>
            </p:nvSpPr>
            <p:spPr>
              <a:xfrm>
                <a:off x="1917720" y="81468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62" name="object 53"/>
              <p:cNvPicPr/>
              <p:nvPr/>
            </p:nvPicPr>
            <p:blipFill>
              <a:blip r:embed="rId10"/>
              <a:stretch/>
            </p:blipFill>
            <p:spPr>
              <a:xfrm>
                <a:off x="2244240" y="815040"/>
                <a:ext cx="12060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3" name="object 54"/>
            <p:cNvPicPr/>
            <p:nvPr/>
          </p:nvPicPr>
          <p:blipFill>
            <a:blip r:embed="rId11"/>
            <a:stretch/>
          </p:blipFill>
          <p:spPr>
            <a:xfrm>
              <a:off x="1556640" y="1049760"/>
              <a:ext cx="159120" cy="1530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4" name="object 55"/>
            <p:cNvGrpSpPr/>
            <p:nvPr/>
          </p:nvGrpSpPr>
          <p:grpSpPr>
            <a:xfrm>
              <a:off x="1762920" y="1051200"/>
              <a:ext cx="676800" cy="182880"/>
              <a:chOff x="1762920" y="1051200"/>
              <a:chExt cx="676800" cy="182880"/>
            </a:xfrm>
          </p:grpSpPr>
          <p:pic>
            <p:nvPicPr>
              <p:cNvPr id="65" name="object 56"/>
              <p:cNvPicPr/>
              <p:nvPr/>
            </p:nvPicPr>
            <p:blipFill>
              <a:blip r:embed="rId12"/>
              <a:stretch/>
            </p:blipFill>
            <p:spPr>
              <a:xfrm>
                <a:off x="1762920" y="1051560"/>
                <a:ext cx="12204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57"/>
              <p:cNvSpPr/>
              <p:nvPr/>
            </p:nvSpPr>
            <p:spPr>
              <a:xfrm>
                <a:off x="1917720" y="1051200"/>
                <a:ext cx="522000" cy="18288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880"/>
                  <a:gd name="textAreaBottom" fmla="*/ 183600 h 18288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67" name="object 58"/>
            <p:cNvGrpSpPr/>
            <p:nvPr/>
          </p:nvGrpSpPr>
          <p:grpSpPr>
            <a:xfrm>
              <a:off x="2489040" y="1051560"/>
              <a:ext cx="290160" cy="149400"/>
              <a:chOff x="2489040" y="1051560"/>
              <a:chExt cx="290160" cy="149400"/>
            </a:xfrm>
          </p:grpSpPr>
          <p:pic>
            <p:nvPicPr>
              <p:cNvPr id="68" name="object 59"/>
              <p:cNvPicPr/>
              <p:nvPr/>
            </p:nvPicPr>
            <p:blipFill>
              <a:blip r:embed="rId13"/>
              <a:stretch/>
            </p:blipFill>
            <p:spPr>
              <a:xfrm>
                <a:off x="2489040" y="1051560"/>
                <a:ext cx="12924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0"/>
              <p:cNvPicPr/>
              <p:nvPr/>
            </p:nvPicPr>
            <p:blipFill>
              <a:blip r:embed="rId14"/>
              <a:stretch/>
            </p:blipFill>
            <p:spPr>
              <a:xfrm>
                <a:off x="2658960" y="1051560"/>
                <a:ext cx="12024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70" name="object 61"/>
            <p:cNvGrpSpPr/>
            <p:nvPr/>
          </p:nvGrpSpPr>
          <p:grpSpPr>
            <a:xfrm>
              <a:off x="1556640" y="1284480"/>
              <a:ext cx="1472760" cy="187200"/>
              <a:chOff x="1556640" y="1284480"/>
              <a:chExt cx="1472760" cy="187200"/>
            </a:xfrm>
          </p:grpSpPr>
          <p:pic>
            <p:nvPicPr>
              <p:cNvPr id="71" name="object 62"/>
              <p:cNvPicPr/>
              <p:nvPr/>
            </p:nvPicPr>
            <p:blipFill>
              <a:blip r:embed="rId15"/>
              <a:stretch/>
            </p:blipFill>
            <p:spPr>
              <a:xfrm>
                <a:off x="1556640" y="1292040"/>
                <a:ext cx="14256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3"/>
              <p:cNvPicPr/>
              <p:nvPr/>
            </p:nvPicPr>
            <p:blipFill>
              <a:blip r:embed="rId16"/>
              <a:stretch/>
            </p:blipFill>
            <p:spPr>
              <a:xfrm>
                <a:off x="17258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3" name="object 64"/>
              <p:cNvPicPr/>
              <p:nvPr/>
            </p:nvPicPr>
            <p:blipFill>
              <a:blip r:embed="rId17"/>
              <a:stretch/>
            </p:blipFill>
            <p:spPr>
              <a:xfrm>
                <a:off x="1917720" y="1284480"/>
                <a:ext cx="359640" cy="187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5"/>
              <p:cNvPicPr/>
              <p:nvPr/>
            </p:nvPicPr>
            <p:blipFill>
              <a:blip r:embed="rId18"/>
              <a:stretch/>
            </p:blipFill>
            <p:spPr>
              <a:xfrm>
                <a:off x="23000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5" name="object 66"/>
              <p:cNvSpPr/>
              <p:nvPr/>
            </p:nvSpPr>
            <p:spPr>
              <a:xfrm>
                <a:off x="2494080" y="129096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76" name="object 67"/>
              <p:cNvPicPr/>
              <p:nvPr/>
            </p:nvPicPr>
            <p:blipFill>
              <a:blip r:embed="rId19"/>
              <a:stretch/>
            </p:blipFill>
            <p:spPr>
              <a:xfrm>
                <a:off x="2661480" y="1290960"/>
                <a:ext cx="169560" cy="180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7" name="object 68"/>
              <p:cNvPicPr/>
              <p:nvPr/>
            </p:nvPicPr>
            <p:blipFill>
              <a:blip r:embed="rId20"/>
              <a:stretch/>
            </p:blipFill>
            <p:spPr>
              <a:xfrm>
                <a:off x="2861640" y="1290960"/>
                <a:ext cx="167760" cy="1494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9" name="Овал 3"/>
          <p:cNvSpPr/>
          <p:nvPr/>
        </p:nvSpPr>
        <p:spPr>
          <a:xfrm>
            <a:off x="6047640" y="7937640"/>
            <a:ext cx="814680" cy="814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80" name="object 48"/>
          <p:cNvPicPr/>
          <p:nvPr/>
        </p:nvPicPr>
        <p:blipFill>
          <a:blip r:embed="rId21"/>
          <a:stretch/>
        </p:blipFill>
        <p:spPr>
          <a:xfrm>
            <a:off x="6172115" y="8208180"/>
            <a:ext cx="600840" cy="5158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2" name="Таблица 4"/>
          <p:cNvGraphicFramePr/>
          <p:nvPr>
            <p:extLst>
              <p:ext uri="{D42A27DB-BD31-4B8C-83A1-F6EECF244321}">
                <p14:modId xmlns:p14="http://schemas.microsoft.com/office/powerpoint/2010/main" val="666095099"/>
              </p:ext>
            </p:extLst>
          </p:nvPr>
        </p:nvGraphicFramePr>
        <p:xfrm>
          <a:off x="108230" y="1497580"/>
          <a:ext cx="7340040" cy="3201949"/>
        </p:xfrm>
        <a:graphic>
          <a:graphicData uri="http://schemas.openxmlformats.org/drawingml/2006/table">
            <a:tbl>
              <a:tblPr/>
              <a:tblGrid>
                <a:gridCol w="676702"/>
                <a:gridCol w="5904656"/>
                <a:gridCol w="758682"/>
              </a:tblGrid>
              <a:tr h="53492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Дата </a:t>
                      </a:r>
                      <a:endParaRPr lang="ru-RU" sz="16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Мероприятие</a:t>
                      </a:r>
                      <a:endParaRPr lang="ru-RU" sz="16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Время</a:t>
                      </a:r>
                      <a:endParaRPr lang="ru-RU" sz="16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начала</a:t>
                      </a:r>
                      <a:endParaRPr lang="ru-RU" sz="16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848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03.08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190"/>
                        </a:spcBef>
                        <a:spcAft>
                          <a:spcPts val="990"/>
                        </a:spcAft>
                      </a:pPr>
                      <a:r>
                        <a:rPr lang="ru-RU" sz="1400" kern="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NSimSun"/>
                          <a:cs typeface="Mangal"/>
                        </a:rPr>
                        <a:t>Урок компьютерной грамотности на компьютере, мобильных телефонах: обучение базовым навыкам работы с компьютером и на телефонах , МАКС безопасность.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13:00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05.08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solidFill>
                            <a:srgbClr val="1C1C1C"/>
                          </a:solidFill>
                          <a:effectLst/>
                          <a:latin typeface="Times New Roman"/>
                          <a:ea typeface="NSimSun"/>
                          <a:cs typeface="Mangal"/>
                        </a:rPr>
                        <a:t> </a:t>
                      </a:r>
                      <a:r>
                        <a:rPr lang="ru-RU" sz="1400" u="sng" kern="100">
                          <a:solidFill>
                            <a:srgbClr val="1C1C1C"/>
                          </a:solidFill>
                          <a:effectLst/>
                          <a:latin typeface="Times New Roman"/>
                          <a:ea typeface="NSimSun"/>
                          <a:cs typeface="Mangal"/>
                        </a:rPr>
                        <a:t>Тренировочные занятия по мини-волейболу:  Волейбольная искра-мини версия.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18:00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3760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10.08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Mangal"/>
                        </a:rPr>
                        <a:t>Настольные игры (шахматы) «Интеллектуальная Арена»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14:00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14.08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190"/>
                        </a:spcBef>
                        <a:spcAft>
                          <a:spcPts val="990"/>
                        </a:spcAft>
                      </a:pPr>
                      <a:r>
                        <a:rPr lang="ru-RU" sz="1400" u="sng" kern="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NSimSun"/>
                          <a:cs typeface="Mangal"/>
                        </a:rPr>
                        <a:t>«Медовые посиделки» «Спас собрал сегодня нас»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13:00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22.08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190"/>
                        </a:spcBef>
                        <a:spcAft>
                          <a:spcPts val="990"/>
                        </a:spcAft>
                      </a:pPr>
                      <a:r>
                        <a:rPr lang="ru-RU" sz="1400" u="sng" kern="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NSimSun"/>
                          <a:cs typeface="Mangal"/>
                        </a:rPr>
                        <a:t>Участие в торжественном мероприятии посвященному «Дню государственного флага»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Times New Roman"/>
                          <a:ea typeface="NSimSun"/>
                          <a:cs typeface="Mangal"/>
                        </a:rPr>
                        <a:t>12:00</a:t>
                      </a:r>
                      <a:endParaRPr lang="ru-RU" sz="1200" kern="100" dirty="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</TotalTime>
  <Words>117</Words>
  <Application>Microsoft Office PowerPoint</Application>
  <PresentationFormat>Произвольный</PresentationFormat>
  <Paragraphs>30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Office Theme</vt:lpstr>
      <vt:lpstr>Office Theme</vt:lpstr>
      <vt:lpstr>Office Theme</vt:lpstr>
      <vt:lpstr>Office Theme</vt:lpstr>
      <vt:lpstr>Office Theme</vt:lpstr>
      <vt:lpstr>Office Theme</vt:lpstr>
      <vt:lpstr>МЕРОПРИЯТИЯ НА АВГУСТ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Зотова Евгения Александровна</cp:lastModifiedBy>
  <cp:revision>34</cp:revision>
  <dcterms:created xsi:type="dcterms:W3CDTF">2025-11-06T11:20:25Z</dcterms:created>
  <dcterms:modified xsi:type="dcterms:W3CDTF">2026-07-17T01:24:51Z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